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67" r:id="rId4"/>
    <p:sldId id="262" r:id="rId5"/>
    <p:sldId id="263" r:id="rId6"/>
    <p:sldId id="261" r:id="rId7"/>
    <p:sldId id="258" r:id="rId8"/>
    <p:sldId id="259" r:id="rId9"/>
    <p:sldId id="264" r:id="rId10"/>
    <p:sldId id="265" r:id="rId11"/>
    <p:sldId id="268" r:id="rId12"/>
    <p:sldId id="260" r:id="rId13"/>
  </p:sldIdLst>
  <p:sldSz cx="9144000" cy="6858000" type="screen4x3"/>
  <p:notesSz cx="6769100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2E561-E683-401E-A65B-1D71B51ABABE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9D473-7205-46E3-9D1D-EC08962F6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490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19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76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10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05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52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27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50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08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00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3F2D3-99CE-46F0-B523-A59B2DA9F71A}" type="datetimeFigureOut">
              <a:rPr kumimoji="1" lang="ja-JP" altLang="en-US" smtClean="0"/>
              <a:t>2013/2/15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9AC4C-BD0F-4CC8-B962-E098EFDA5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91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kumimoji="1" lang="en-US" altLang="ja-JP" smtClean="0"/>
              <a:t>SIB2/GSTOS(Spacecraft Information Base version2/Generic Spacecraft Test and Operations Software)</a:t>
            </a:r>
            <a:br>
              <a:rPr kumimoji="1" lang="en-US" altLang="ja-JP" smtClean="0"/>
            </a:br>
            <a:r>
              <a:rPr kumimoji="1" lang="ja-JP" altLang="en-US" smtClean="0"/>
              <a:t>の開発状況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4293096"/>
            <a:ext cx="8136904" cy="1752600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smtClean="0"/>
              <a:t>西村佳代子、松崎恵一、宮野喜和、</a:t>
            </a:r>
            <a:endParaRPr lang="en-US" altLang="ja-JP" smtClean="0"/>
          </a:p>
          <a:p>
            <a:r>
              <a:rPr lang="ja-JP" altLang="en-US" smtClean="0"/>
              <a:t>宮澤秀幸、高木亮治、永松弘行、</a:t>
            </a:r>
            <a:endParaRPr lang="en-US" altLang="ja-JP" smtClean="0"/>
          </a:p>
          <a:p>
            <a:r>
              <a:rPr lang="ja-JP" altLang="en-US" smtClean="0"/>
              <a:t>長木明成、福田盛介、山田隆弘、馬場肇</a:t>
            </a:r>
            <a:endParaRPr lang="en-US" altLang="ja-JP" smtClean="0"/>
          </a:p>
          <a:p>
            <a:r>
              <a:rPr kumimoji="1" lang="ja-JP" altLang="en-US" smtClean="0"/>
              <a:t>（</a:t>
            </a:r>
            <a:r>
              <a:rPr kumimoji="1" lang="en-US" altLang="ja-JP" smtClean="0"/>
              <a:t>ISAS/JAXA</a:t>
            </a:r>
            <a:r>
              <a:rPr kumimoji="1" lang="ja-JP" altLang="en-US" smtClean="0"/>
              <a:t>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00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260648"/>
            <a:ext cx="8686800" cy="64087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ja-JP" altLang="en-US" sz="2900" dirty="0" smtClean="0">
                <a:solidFill>
                  <a:srgbClr val="00B0F0"/>
                </a:solidFill>
              </a:rPr>
              <a:t>◇</a:t>
            </a:r>
            <a:r>
              <a:rPr kumimoji="1" lang="en-US" altLang="ja-JP" sz="2900" dirty="0" smtClean="0">
                <a:solidFill>
                  <a:srgbClr val="00B0F0"/>
                </a:solidFill>
              </a:rPr>
              <a:t>GSTOS off-line</a:t>
            </a:r>
            <a:r>
              <a:rPr kumimoji="1" lang="ja-JP" altLang="en-US" sz="2900" dirty="0" smtClean="0">
                <a:solidFill>
                  <a:srgbClr val="00B0F0"/>
                </a:solidFill>
              </a:rPr>
              <a:t>ソフトウェア◇</a:t>
            </a:r>
            <a:endParaRPr kumimoji="1" lang="en-US" altLang="ja-JP" sz="29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ja-JP" altLang="en-US" sz="1700" dirty="0" smtClean="0"/>
              <a:t>　　コマンド計画検証ソフトウェア</a:t>
            </a: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　</a:t>
            </a:r>
            <a:r>
              <a:rPr lang="en-US" altLang="ja-JP" sz="1700" dirty="0" smtClean="0"/>
              <a:t>[</a:t>
            </a:r>
            <a:r>
              <a:rPr lang="ja-JP" altLang="en-US" sz="1700" dirty="0" smtClean="0"/>
              <a:t>現状</a:t>
            </a:r>
            <a:r>
              <a:rPr lang="en-US" altLang="ja-JP" sz="1700" dirty="0" smtClean="0"/>
              <a:t>]</a:t>
            </a:r>
            <a:endParaRPr lang="en-US" altLang="ja-JP" sz="17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ja-JP" altLang="en-US" sz="1700" dirty="0"/>
              <a:t>　　　　</a:t>
            </a:r>
            <a:r>
              <a:rPr lang="ja-JP" altLang="en-US" sz="1700" dirty="0" smtClean="0"/>
              <a:t>開発完了</a:t>
            </a:r>
            <a:endParaRPr lang="en-US" altLang="ja-JP" sz="1700" dirty="0"/>
          </a:p>
          <a:p>
            <a:pPr marL="0" indent="0">
              <a:buNone/>
            </a:pPr>
            <a:r>
              <a:rPr lang="ja-JP" altLang="en-US" sz="1700" dirty="0"/>
              <a:t>　　　　⇒衛星固有部とのインテグレーションフェーズ</a:t>
            </a:r>
            <a:endParaRPr lang="en-US" altLang="ja-JP" sz="1700" dirty="0"/>
          </a:p>
          <a:p>
            <a:pPr marL="0" indent="0">
              <a:buNone/>
            </a:pP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　</a:t>
            </a:r>
            <a:r>
              <a:rPr lang="en-US" altLang="ja-JP" sz="1700" dirty="0"/>
              <a:t>[</a:t>
            </a:r>
            <a:r>
              <a:rPr lang="ja-JP" altLang="en-US" sz="1700" dirty="0"/>
              <a:t>従来システムとの相違点</a:t>
            </a:r>
            <a:r>
              <a:rPr lang="en-US" altLang="ja-JP" sz="1700" dirty="0" smtClean="0"/>
              <a:t>]</a:t>
            </a:r>
            <a:endParaRPr lang="en-US" altLang="ja-JP" sz="1700" dirty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dirty="0" smtClean="0"/>
              <a:t>　　　</a:t>
            </a:r>
            <a:r>
              <a:rPr lang="ja-JP" altLang="en-US" sz="1700" dirty="0"/>
              <a:t>計画作成部</a:t>
            </a:r>
            <a:r>
              <a:rPr lang="en-US" altLang="ja-JP" sz="1700" dirty="0"/>
              <a:t>(</a:t>
            </a:r>
            <a:r>
              <a:rPr lang="ja-JP" altLang="en-US" sz="1700" dirty="0"/>
              <a:t>コマンド計画を出力する</a:t>
            </a:r>
            <a:r>
              <a:rPr lang="ja-JP" altLang="en-US" sz="1700" dirty="0" smtClean="0"/>
              <a:t>機能部：従来の</a:t>
            </a:r>
            <a:r>
              <a:rPr lang="en-US" altLang="ja-JP" sz="1700" dirty="0" smtClean="0"/>
              <a:t>ISACS-PLN</a:t>
            </a:r>
            <a:r>
              <a:rPr lang="ja-JP" altLang="en-US" sz="1700" dirty="0" smtClean="0"/>
              <a:t>相当</a:t>
            </a:r>
            <a:r>
              <a:rPr lang="en-US" altLang="ja-JP" sz="1700" dirty="0" smtClean="0"/>
              <a:t>)</a:t>
            </a:r>
            <a:r>
              <a:rPr lang="ja-JP" altLang="en-US" sz="1700" dirty="0" smtClean="0"/>
              <a:t>と</a:t>
            </a: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dirty="0" smtClean="0"/>
              <a:t>　　　計画検証部</a:t>
            </a:r>
            <a:r>
              <a:rPr lang="en-US" altLang="ja-JP" sz="1700" dirty="0" smtClean="0"/>
              <a:t>(</a:t>
            </a:r>
            <a:r>
              <a:rPr lang="ja-JP" altLang="en-US" sz="1700" dirty="0" smtClean="0"/>
              <a:t>計画の妥当性を検証する機能部</a:t>
            </a:r>
            <a:r>
              <a:rPr lang="en-US" altLang="ja-JP" sz="1700" dirty="0" smtClean="0"/>
              <a:t>)</a:t>
            </a:r>
            <a:r>
              <a:rPr lang="ja-JP" altLang="en-US" sz="1700" dirty="0" smtClean="0"/>
              <a:t>に区別して開発を進めた。</a:t>
            </a:r>
            <a:endParaRPr lang="en-US" altLang="ja-JP" sz="1700" dirty="0" smtClean="0"/>
          </a:p>
          <a:p>
            <a:pPr marL="0" indent="0">
              <a:buNone/>
            </a:pPr>
            <a:endParaRPr lang="en-US" altLang="ja-JP" sz="1700" dirty="0" smtClean="0"/>
          </a:p>
          <a:p>
            <a:pPr marL="0" indent="0">
              <a:buNone/>
            </a:pPr>
            <a:r>
              <a:rPr lang="en-US" altLang="ja-JP" sz="1700" dirty="0" smtClean="0"/>
              <a:t>           </a:t>
            </a:r>
            <a:r>
              <a:rPr lang="ja-JP" altLang="en-US" sz="1700" dirty="0" smtClean="0"/>
              <a:t>従来システムでは、計画検証部は、衛星プロジェクトそれぞれで、</a:t>
            </a: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dirty="0" smtClean="0"/>
              <a:t>　　　衛星打ち上げ前後に、インハウスでツールを作成するなどして対応していた部分</a:t>
            </a:r>
            <a:endParaRPr lang="en-US" altLang="ja-JP" sz="1700" dirty="0"/>
          </a:p>
          <a:p>
            <a:pPr marL="0" indent="0">
              <a:buNone/>
            </a:pP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dirty="0" smtClean="0"/>
              <a:t>　　　計画作成部</a:t>
            </a:r>
            <a:endParaRPr lang="en-US" altLang="ja-JP" sz="1700" dirty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dirty="0" smtClean="0"/>
              <a:t>　　　　 運用要求内容を記述する言語の見直しを行い、</a:t>
            </a:r>
            <a:r>
              <a:rPr lang="en-US" altLang="ja-JP" sz="1700" dirty="0" smtClean="0"/>
              <a:t>Ruby</a:t>
            </a:r>
            <a:r>
              <a:rPr lang="ja-JP" altLang="en-US" sz="1700" dirty="0" smtClean="0"/>
              <a:t>を母言語として</a:t>
            </a:r>
            <a:r>
              <a:rPr lang="en-US" altLang="ja-JP" sz="1700" dirty="0" smtClean="0"/>
              <a:t>ORLG</a:t>
            </a:r>
            <a:r>
              <a:rPr lang="ja-JP" altLang="en-US" sz="1700" dirty="0" smtClean="0"/>
              <a:t>を定義した。</a:t>
            </a: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dirty="0" smtClean="0"/>
              <a:t>　　　　 優先度や時刻の割付方法について明確にした。</a:t>
            </a: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dirty="0" smtClean="0"/>
              <a:t>　　　　 使用頻度</a:t>
            </a:r>
            <a:r>
              <a:rPr lang="ja-JP" altLang="en-US" sz="1700" dirty="0"/>
              <a:t>が</a:t>
            </a:r>
            <a:r>
              <a:rPr lang="ja-JP" altLang="en-US" sz="1700" dirty="0" smtClean="0"/>
              <a:t>低いと思われる機能（モード切替、ダイナミックマクロ）については現段階では 未対応</a:t>
            </a:r>
            <a:r>
              <a:rPr lang="ja-JP" altLang="en-US" sz="1700" dirty="0"/>
              <a:t>と</a:t>
            </a:r>
            <a:r>
              <a:rPr lang="ja-JP" altLang="en-US" sz="1700" dirty="0" smtClean="0"/>
              <a:t>した。</a:t>
            </a:r>
            <a:endParaRPr lang="en-US" altLang="ja-JP" sz="1700" dirty="0" smtClean="0"/>
          </a:p>
          <a:p>
            <a:pPr marL="0" indent="0">
              <a:buNone/>
            </a:pPr>
            <a:endParaRPr lang="en-US" altLang="ja-JP" sz="1700" dirty="0"/>
          </a:p>
          <a:p>
            <a:pPr marL="0" indent="0">
              <a:buNone/>
            </a:pPr>
            <a:r>
              <a:rPr lang="ja-JP" altLang="en-US" sz="1700" dirty="0" smtClean="0"/>
              <a:t>　　　　計画検証部</a:t>
            </a: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dirty="0" smtClean="0"/>
              <a:t>　　　　 衛星毎の差が大きいことと、</a:t>
            </a:r>
            <a:r>
              <a:rPr lang="en-US" altLang="ja-JP" sz="1700" dirty="0" smtClean="0"/>
              <a:t>MMO</a:t>
            </a:r>
            <a:r>
              <a:rPr lang="ja-JP" altLang="en-US" sz="1700" dirty="0" smtClean="0"/>
              <a:t>では既に一部ツールを作成していたこともあり、</a:t>
            </a:r>
            <a:endParaRPr lang="en-US" altLang="ja-JP" sz="1700" dirty="0"/>
          </a:p>
          <a:p>
            <a:pPr marL="0" indent="0">
              <a:buNone/>
            </a:pPr>
            <a:r>
              <a:rPr lang="ja-JP" altLang="en-US" sz="1700" dirty="0" smtClean="0"/>
              <a:t>　　　</a:t>
            </a:r>
            <a:r>
              <a:rPr lang="ja-JP" altLang="en-US" sz="1700" dirty="0"/>
              <a:t>　　 まず</a:t>
            </a:r>
            <a:r>
              <a:rPr lang="ja-JP" altLang="en-US" sz="1700" dirty="0" smtClean="0"/>
              <a:t>は、近</a:t>
            </a:r>
            <a:r>
              <a:rPr lang="ja-JP" altLang="en-US" sz="1700" dirty="0"/>
              <a:t>地球に対象をしぼって共通部の開発を行った。</a:t>
            </a:r>
            <a:endParaRPr lang="en-US" altLang="ja-JP" sz="1700" dirty="0"/>
          </a:p>
          <a:p>
            <a:pPr marL="0" indent="0">
              <a:buNone/>
            </a:pPr>
            <a:r>
              <a:rPr lang="ja-JP" altLang="en-US" sz="1700" dirty="0"/>
              <a:t>　　　　　 一つのソフトウェアではなく、複数のツール群として</a:t>
            </a:r>
            <a:r>
              <a:rPr lang="ja-JP" altLang="en-US" sz="1700" dirty="0" smtClean="0"/>
              <a:t>開発し、</a:t>
            </a: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1700" dirty="0"/>
              <a:t>　</a:t>
            </a:r>
            <a:r>
              <a:rPr lang="ja-JP" altLang="en-US" sz="1700" dirty="0" smtClean="0"/>
              <a:t>　　　　 ツールは衛星毎に入れかえられるようなモジュール構造とした。　　　　　</a:t>
            </a:r>
            <a:endParaRPr lang="en-US" altLang="ja-JP" sz="1700" dirty="0" smtClean="0"/>
          </a:p>
          <a:p>
            <a:pPr marL="0" indent="0">
              <a:buNone/>
            </a:pPr>
            <a:r>
              <a:rPr kumimoji="1" lang="ja-JP" altLang="en-US" sz="1700" dirty="0" smtClean="0"/>
              <a:t>　　　　　 </a:t>
            </a:r>
            <a:r>
              <a:rPr lang="ja-JP" altLang="en-US" sz="1700" dirty="0" smtClean="0"/>
              <a:t>衛星固有部とのインテグレーションが必要ではあるが</a:t>
            </a:r>
            <a:r>
              <a:rPr lang="ja-JP" altLang="en-US" sz="1700" dirty="0"/>
              <a:t>、</a:t>
            </a:r>
            <a:r>
              <a:rPr lang="ja-JP" altLang="en-US" sz="1700" dirty="0" smtClean="0"/>
              <a:t>従来より衛星プロジェクトの負担は少なくなった。</a:t>
            </a:r>
            <a:endParaRPr lang="en-US" altLang="ja-JP" sz="1700" dirty="0" smtClean="0"/>
          </a:p>
        </p:txBody>
      </p:sp>
    </p:spTree>
    <p:extLst>
      <p:ext uri="{BB962C8B-B14F-4D97-AF65-F5344CB8AC3E}">
        <p14:creationId xmlns:p14="http://schemas.microsoft.com/office/powerpoint/2010/main" val="299487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4221088"/>
            <a:ext cx="8496944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700" dirty="0" smtClean="0"/>
              <a:t>◇</a:t>
            </a:r>
            <a:r>
              <a:rPr lang="ja-JP" altLang="en-US" sz="2700" dirty="0"/>
              <a:t>その他</a:t>
            </a:r>
            <a:r>
              <a:rPr kumimoji="1" lang="ja-JP" altLang="en-US" sz="2700" dirty="0" smtClean="0"/>
              <a:t>◇</a:t>
            </a:r>
            <a:endParaRPr kumimoji="1" lang="en-US" altLang="ja-JP" sz="2700" dirty="0" smtClean="0"/>
          </a:p>
          <a:p>
            <a:pPr marL="0" indent="0">
              <a:buNone/>
            </a:pPr>
            <a:r>
              <a:rPr kumimoji="1" lang="ja-JP" altLang="en-US" sz="2000" dirty="0" smtClean="0"/>
              <a:t>　</a:t>
            </a:r>
            <a:r>
              <a:rPr kumimoji="1" lang="ja-JP" altLang="en-US" sz="1600" dirty="0" smtClean="0"/>
              <a:t>　</a:t>
            </a:r>
            <a:r>
              <a:rPr lang="ja-JP" altLang="en-US" sz="1600" dirty="0" smtClean="0"/>
              <a:t>各ソフトウェアや文書類の最新版をユーザがスムーズに入手できるように、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 専用</a:t>
            </a:r>
            <a:r>
              <a:rPr lang="en-US" altLang="ja-JP" sz="1600" dirty="0" smtClean="0"/>
              <a:t>web</a:t>
            </a:r>
            <a:r>
              <a:rPr lang="ja-JP" altLang="en-US" sz="1600" dirty="0" smtClean="0"/>
              <a:t>ページを作成し、公開している。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(</a:t>
            </a:r>
            <a:r>
              <a:rPr lang="ja-JP" altLang="en-US" sz="1600" dirty="0" smtClean="0"/>
              <a:t>各衛星プロジェクトに対して、アカウントを発行し、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 ダウンロードできるユーザについては制限をかけている。</a:t>
            </a:r>
            <a:r>
              <a:rPr lang="en-US" altLang="ja-JP" sz="1600" dirty="0" smtClean="0"/>
              <a:t>)</a:t>
            </a:r>
          </a:p>
        </p:txBody>
      </p:sp>
      <p:sp>
        <p:nvSpPr>
          <p:cNvPr id="3" name="コンテンツ プレースホルダー 2"/>
          <p:cNvSpPr txBox="1">
            <a:spLocks/>
          </p:cNvSpPr>
          <p:nvPr/>
        </p:nvSpPr>
        <p:spPr>
          <a:xfrm>
            <a:off x="395536" y="188640"/>
            <a:ext cx="8291264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700" dirty="0" smtClean="0">
                <a:solidFill>
                  <a:srgbClr val="00B0F0"/>
                </a:solidFill>
              </a:rPr>
              <a:t>◇</a:t>
            </a:r>
            <a:r>
              <a:rPr lang="en-US" altLang="ja-JP" sz="2700" dirty="0" smtClean="0">
                <a:solidFill>
                  <a:srgbClr val="00B0F0"/>
                </a:solidFill>
              </a:rPr>
              <a:t>GSTOS off-line</a:t>
            </a:r>
            <a:r>
              <a:rPr lang="ja-JP" altLang="en-US" sz="2700" dirty="0" smtClean="0">
                <a:solidFill>
                  <a:srgbClr val="00B0F0"/>
                </a:solidFill>
              </a:rPr>
              <a:t>ソフトウェア◇</a:t>
            </a:r>
            <a:endParaRPr lang="en-US" altLang="ja-JP" sz="2700" dirty="0" smtClean="0">
              <a:solidFill>
                <a:srgbClr val="00B0F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1900" dirty="0" smtClean="0"/>
              <a:t>　　</a:t>
            </a:r>
            <a:r>
              <a:rPr lang="ja-JP" altLang="en-US" sz="1600" dirty="0" smtClean="0"/>
              <a:t>テレメトリ診断ソフトウェア</a:t>
            </a:r>
            <a:endParaRPr lang="en-US" altLang="ja-JP" sz="16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600" dirty="0" smtClean="0"/>
              <a:t>　　 </a:t>
            </a:r>
            <a:r>
              <a:rPr lang="en-US" altLang="ja-JP" sz="1600" dirty="0" smtClean="0"/>
              <a:t>[</a:t>
            </a:r>
            <a:r>
              <a:rPr lang="ja-JP" altLang="en-US" sz="1600" dirty="0" smtClean="0"/>
              <a:t>現状</a:t>
            </a:r>
            <a:r>
              <a:rPr lang="en-US" altLang="ja-JP" sz="1600" dirty="0" smtClean="0"/>
              <a:t>]</a:t>
            </a:r>
            <a:endParaRPr lang="en-US" altLang="ja-JP" sz="1600" dirty="0" smtClean="0">
              <a:solidFill>
                <a:srgbClr val="00B0F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1600" dirty="0" smtClean="0"/>
              <a:t>　　　　開発完了</a:t>
            </a:r>
            <a:endParaRPr lang="en-US" altLang="ja-JP" sz="16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600" dirty="0" smtClean="0"/>
              <a:t>　　　　⇒維持管理フェーズ</a:t>
            </a:r>
            <a:endParaRPr lang="en-US" altLang="ja-JP" sz="16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600" dirty="0" smtClean="0"/>
              <a:t>　　　 　　</a:t>
            </a:r>
            <a:r>
              <a:rPr lang="en-US" altLang="ja-JP" sz="1600" dirty="0" smtClean="0"/>
              <a:t>2</a:t>
            </a:r>
            <a:r>
              <a:rPr lang="ja-JP" altLang="en-US" sz="1600" dirty="0" smtClean="0"/>
              <a:t>月から</a:t>
            </a:r>
            <a:r>
              <a:rPr lang="en-US" altLang="ja-JP" sz="1600" dirty="0" smtClean="0"/>
              <a:t>SPRINT-A</a:t>
            </a:r>
            <a:r>
              <a:rPr lang="ja-JP" altLang="en-US" sz="1600" dirty="0" smtClean="0"/>
              <a:t>衛星試験で使用される予定。</a:t>
            </a:r>
            <a:endParaRPr lang="en-US" altLang="ja-JP" sz="1600" dirty="0" smtClean="0"/>
          </a:p>
          <a:p>
            <a:pPr marL="0" indent="0">
              <a:buFont typeface="Arial" pitchFamily="34" charset="0"/>
              <a:buNone/>
            </a:pPr>
            <a:endParaRPr lang="en-US" altLang="ja-JP" sz="16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600" dirty="0" smtClean="0"/>
              <a:t>　　</a:t>
            </a:r>
            <a:r>
              <a:rPr lang="en-US" altLang="ja-JP" sz="1600" dirty="0" smtClean="0"/>
              <a:t>[</a:t>
            </a:r>
            <a:r>
              <a:rPr lang="ja-JP" altLang="en-US" sz="1600" dirty="0" smtClean="0"/>
              <a:t>従来システムとの相違点</a:t>
            </a:r>
            <a:r>
              <a:rPr lang="en-US" altLang="ja-JP" sz="1600" dirty="0" smtClean="0"/>
              <a:t>]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1600" dirty="0" smtClean="0"/>
              <a:t>　　　　他のソフトと重複していた機能の整理を</a:t>
            </a:r>
            <a:r>
              <a:rPr lang="ja-JP" altLang="en-US" sz="1600" dirty="0"/>
              <a:t>行い</a:t>
            </a:r>
            <a:r>
              <a:rPr lang="ja-JP" altLang="en-US" sz="1600" dirty="0" smtClean="0"/>
              <a:t>、</a:t>
            </a:r>
            <a:endParaRPr lang="en-US" altLang="ja-JP" sz="16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まずは、テレメトリを診断した結果のメール送信機能に限定している</a:t>
            </a:r>
            <a:endParaRPr lang="en-US" altLang="ja-JP" sz="16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（グラフ機能、診断知識入力インタフェースについては未対応）　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34605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l"/>
            <a:r>
              <a:rPr kumimoji="1" lang="en-US" altLang="ja-JP" smtClean="0"/>
              <a:t>3.</a:t>
            </a:r>
            <a:r>
              <a:rPr lang="ja-JP" altLang="en-US"/>
              <a:t>まとめ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2800" smtClean="0"/>
              <a:t>全体的にメーカによる開発は一段落し、維持管理フェーズに入っている。</a:t>
            </a:r>
            <a:endParaRPr lang="en-US" altLang="ja-JP" sz="2800" smtClean="0"/>
          </a:p>
          <a:p>
            <a:r>
              <a:rPr lang="ja-JP" altLang="en-US" sz="2800" smtClean="0"/>
              <a:t>目標の達成度は以下の通り。</a:t>
            </a:r>
            <a:endParaRPr lang="en-US" altLang="ja-JP" sz="2800" smtClean="0"/>
          </a:p>
          <a:p>
            <a:pPr marL="0" indent="0">
              <a:buNone/>
            </a:pPr>
            <a:r>
              <a:rPr lang="ja-JP" altLang="en-US" sz="2800"/>
              <a:t>　</a:t>
            </a:r>
            <a:r>
              <a:rPr lang="ja-JP" altLang="en-US" sz="2800" smtClean="0"/>
              <a:t>　ミニマムサクセスは達成し、</a:t>
            </a:r>
            <a:endParaRPr lang="en-US" altLang="ja-JP" sz="2800" smtClean="0"/>
          </a:p>
          <a:p>
            <a:pPr marL="0" indent="0">
              <a:buNone/>
            </a:pPr>
            <a:r>
              <a:rPr lang="ja-JP" altLang="en-US" sz="2800"/>
              <a:t>　</a:t>
            </a:r>
            <a:r>
              <a:rPr lang="ja-JP" altLang="en-US" sz="2800" smtClean="0"/>
              <a:t>　現在は維持管理をしながらフルサクセスを狙っている。</a:t>
            </a:r>
            <a:endParaRPr lang="en-US" altLang="ja-JP" sz="2800" smtClean="0"/>
          </a:p>
          <a:p>
            <a:endParaRPr kumimoji="1" lang="en-US" altLang="ja-JP" sz="2800"/>
          </a:p>
          <a:p>
            <a:endParaRPr lang="en-US" altLang="ja-JP" sz="2800" smtClean="0"/>
          </a:p>
          <a:p>
            <a:pPr marL="0" indent="0">
              <a:buNone/>
            </a:pPr>
            <a:endParaRPr kumimoji="1" lang="en-US" altLang="ja-JP" sz="2800"/>
          </a:p>
          <a:p>
            <a:pPr marL="0" indent="0">
              <a:buNone/>
            </a:pPr>
            <a:endParaRPr lang="en-US" altLang="ja-JP" sz="2800"/>
          </a:p>
          <a:p>
            <a:pPr marL="0" indent="0">
              <a:buNone/>
            </a:pPr>
            <a:endParaRPr kumimoji="1" lang="en-US" altLang="ja-JP" sz="2800" smtClean="0"/>
          </a:p>
          <a:p>
            <a:r>
              <a:rPr lang="ja-JP" altLang="en-US" sz="2800"/>
              <a:t>複数</a:t>
            </a:r>
            <a:r>
              <a:rPr lang="ja-JP" altLang="en-US" sz="2800" smtClean="0"/>
              <a:t>の衛星試験が並行しているが、</a:t>
            </a:r>
            <a:r>
              <a:rPr lang="en-US" altLang="ja-JP" sz="2800" smtClean="0"/>
              <a:t>GSTOS</a:t>
            </a:r>
            <a:r>
              <a:rPr lang="ja-JP" altLang="en-US" sz="2800"/>
              <a:t>と</a:t>
            </a:r>
            <a:r>
              <a:rPr lang="ja-JP" altLang="en-US" sz="2800" smtClean="0"/>
              <a:t>して、不具合や改善内容の水平展開を効率よく行うことができている。</a:t>
            </a:r>
            <a:endParaRPr kumimoji="1" lang="ja-JP" altLang="en-US" sz="2800"/>
          </a:p>
        </p:txBody>
      </p:sp>
      <p:sp>
        <p:nvSpPr>
          <p:cNvPr id="6" name="四角形吹き出し 5"/>
          <p:cNvSpPr/>
          <p:nvPr/>
        </p:nvSpPr>
        <p:spPr>
          <a:xfrm>
            <a:off x="1171647" y="3212976"/>
            <a:ext cx="7056784" cy="2088232"/>
          </a:xfrm>
          <a:prstGeom prst="wedgeRectCallout">
            <a:avLst>
              <a:gd name="adj1" fmla="val 48615"/>
              <a:gd name="adj2" fmla="val 43494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>
                <a:solidFill>
                  <a:schemeClr val="tx1"/>
                </a:solidFill>
              </a:rPr>
              <a:t>○</a:t>
            </a:r>
            <a:r>
              <a:rPr lang="ja-JP" altLang="en-US" smtClean="0">
                <a:solidFill>
                  <a:schemeClr val="tx1"/>
                </a:solidFill>
              </a:rPr>
              <a:t>機能モデルによる衛星設計を実現</a:t>
            </a:r>
            <a:endParaRPr lang="en-US" altLang="ja-JP" smtClean="0">
              <a:solidFill>
                <a:schemeClr val="tx1"/>
              </a:solidFill>
            </a:endParaRPr>
          </a:p>
          <a:p>
            <a:r>
              <a:rPr lang="ja-JP" altLang="en-US">
                <a:solidFill>
                  <a:schemeClr val="tx1"/>
                </a:solidFill>
              </a:rPr>
              <a:t>○</a:t>
            </a:r>
            <a:r>
              <a:rPr lang="ja-JP" altLang="en-US" smtClean="0">
                <a:solidFill>
                  <a:schemeClr val="tx1"/>
                </a:solidFill>
              </a:rPr>
              <a:t>従来を凌ぐ利便性の実現</a:t>
            </a:r>
            <a:endParaRPr lang="en-US" altLang="ja-JP" smtClean="0">
              <a:solidFill>
                <a:schemeClr val="tx1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○計画検証</a:t>
            </a:r>
            <a:r>
              <a:rPr lang="ja-JP" altLang="en-US">
                <a:solidFill>
                  <a:schemeClr val="tx1"/>
                </a:solidFill>
              </a:rPr>
              <a:t>系</a:t>
            </a:r>
            <a:r>
              <a:rPr lang="ja-JP" altLang="en-US" smtClean="0">
                <a:solidFill>
                  <a:schemeClr val="tx1"/>
                </a:solidFill>
              </a:rPr>
              <a:t>の</a:t>
            </a:r>
            <a:r>
              <a:rPr lang="ja-JP" altLang="en-US">
                <a:solidFill>
                  <a:schemeClr val="tx1"/>
                </a:solidFill>
              </a:rPr>
              <a:t>汎用</a:t>
            </a:r>
            <a:r>
              <a:rPr lang="ja-JP" altLang="en-US" smtClean="0">
                <a:solidFill>
                  <a:schemeClr val="tx1"/>
                </a:solidFill>
              </a:rPr>
              <a:t>ツール化</a:t>
            </a:r>
            <a:endParaRPr lang="en-US" altLang="ja-JP">
              <a:solidFill>
                <a:schemeClr val="tx1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○衛星</a:t>
            </a:r>
            <a:r>
              <a:rPr lang="ja-JP" altLang="en-US">
                <a:solidFill>
                  <a:schemeClr val="tx1"/>
                </a:solidFill>
              </a:rPr>
              <a:t>毎の差分開発の極小化</a:t>
            </a:r>
            <a:endParaRPr lang="en-US" altLang="ja-JP">
              <a:solidFill>
                <a:schemeClr val="tx1"/>
              </a:solidFill>
            </a:endParaRPr>
          </a:p>
          <a:p>
            <a:r>
              <a:rPr lang="ja-JP" altLang="en-US">
                <a:solidFill>
                  <a:schemeClr val="tx1"/>
                </a:solidFill>
              </a:rPr>
              <a:t>☆</a:t>
            </a:r>
            <a:r>
              <a:rPr lang="ja-JP" altLang="en-US" smtClean="0">
                <a:solidFill>
                  <a:schemeClr val="tx1"/>
                </a:solidFill>
              </a:rPr>
              <a:t>装置</a:t>
            </a:r>
            <a:r>
              <a:rPr lang="ja-JP" altLang="en-US">
                <a:solidFill>
                  <a:schemeClr val="tx1"/>
                </a:solidFill>
              </a:rPr>
              <a:t>からソフトウェア化することで、運用部隊による定常運用の実現</a:t>
            </a:r>
          </a:p>
          <a:p>
            <a:r>
              <a:rPr lang="ja-JP" altLang="en-US">
                <a:solidFill>
                  <a:schemeClr val="tx1"/>
                </a:solidFill>
              </a:rPr>
              <a:t>☆</a:t>
            </a:r>
            <a:r>
              <a:rPr lang="ja-JP" altLang="en-US" smtClean="0">
                <a:solidFill>
                  <a:schemeClr val="tx1"/>
                </a:solidFill>
              </a:rPr>
              <a:t>利用者</a:t>
            </a:r>
            <a:r>
              <a:rPr lang="ja-JP" altLang="en-US">
                <a:solidFill>
                  <a:schemeClr val="tx1"/>
                </a:solidFill>
              </a:rPr>
              <a:t>が理解可能な資料を整備</a:t>
            </a:r>
            <a:endParaRPr lang="en-US" altLang="ja-JP">
              <a:solidFill>
                <a:schemeClr val="tx1"/>
              </a:solidFill>
            </a:endParaRPr>
          </a:p>
          <a:p>
            <a:r>
              <a:rPr lang="ja-JP" altLang="en-US">
                <a:solidFill>
                  <a:schemeClr val="tx1"/>
                </a:solidFill>
              </a:rPr>
              <a:t>☆</a:t>
            </a:r>
            <a:r>
              <a:rPr lang="en-US" altLang="ja-JP" smtClean="0">
                <a:solidFill>
                  <a:schemeClr val="tx1"/>
                </a:solidFill>
              </a:rPr>
              <a:t>JAXA</a:t>
            </a:r>
            <a:r>
              <a:rPr lang="ja-JP" altLang="en-US">
                <a:solidFill>
                  <a:schemeClr val="tx1"/>
                </a:solidFill>
              </a:rPr>
              <a:t>側が差分開発を継続できるよう資料を</a:t>
            </a:r>
            <a:r>
              <a:rPr lang="ja-JP" altLang="en-US" smtClean="0">
                <a:solidFill>
                  <a:schemeClr val="tx1"/>
                </a:solidFill>
              </a:rPr>
              <a:t>整備</a:t>
            </a:r>
            <a:endParaRPr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33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smtClean="0"/>
              <a:t>1.SIB2/GSTOS</a:t>
            </a:r>
            <a:r>
              <a:rPr kumimoji="1" lang="ja-JP" altLang="en-US" smtClean="0"/>
              <a:t>概要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700"/>
              <a:t>◇</a:t>
            </a:r>
            <a:r>
              <a:rPr kumimoji="1" lang="en-US" altLang="ja-JP" sz="2700" smtClean="0"/>
              <a:t>SIB2</a:t>
            </a:r>
          </a:p>
          <a:p>
            <a:pPr marL="0" indent="0">
              <a:buNone/>
            </a:pPr>
            <a:r>
              <a:rPr lang="en-US" altLang="ja-JP" sz="2700"/>
              <a:t> </a:t>
            </a:r>
            <a:r>
              <a:rPr lang="en-US" altLang="ja-JP" sz="2700" smtClean="0"/>
              <a:t>   </a:t>
            </a:r>
            <a:r>
              <a:rPr kumimoji="1" lang="en-US" altLang="ja-JP" sz="2700" smtClean="0"/>
              <a:t>(Spacecraft Information Base version2)</a:t>
            </a:r>
            <a:r>
              <a:rPr kumimoji="1" lang="ja-JP" altLang="en-US" sz="2700" smtClean="0"/>
              <a:t>とは</a:t>
            </a:r>
            <a:r>
              <a:rPr lang="ja-JP" altLang="en-US" sz="2700"/>
              <a:t>・・</a:t>
            </a:r>
            <a:r>
              <a:rPr lang="ja-JP" altLang="en-US" sz="2700" smtClean="0"/>
              <a:t>・</a:t>
            </a:r>
            <a:endParaRPr lang="en-US" altLang="ja-JP" sz="2700" smtClean="0"/>
          </a:p>
          <a:p>
            <a:pPr marL="0" indent="0">
              <a:buNone/>
            </a:pPr>
            <a:endParaRPr lang="en-US" altLang="ja-JP" sz="2900" smtClean="0"/>
          </a:p>
          <a:p>
            <a:pPr marL="0" indent="0">
              <a:buNone/>
            </a:pPr>
            <a:r>
              <a:rPr lang="ja-JP" altLang="en-US" sz="2600"/>
              <a:t>　</a:t>
            </a:r>
            <a:r>
              <a:rPr lang="ja-JP" altLang="en-US" sz="2600" smtClean="0"/>
              <a:t>　人工衛星に関する情報を格納するためのデータベース</a:t>
            </a:r>
            <a:endParaRPr lang="en-US" altLang="ja-JP" sz="2600" smtClean="0"/>
          </a:p>
          <a:p>
            <a:pPr marL="0" indent="0">
              <a:buNone/>
            </a:pPr>
            <a:r>
              <a:rPr lang="ja-JP" altLang="en-US" sz="2600"/>
              <a:t>　</a:t>
            </a:r>
            <a:r>
              <a:rPr lang="ja-JP" altLang="en-US" sz="2600" smtClean="0"/>
              <a:t>　（従来の衛星運用システムでは</a:t>
            </a:r>
            <a:r>
              <a:rPr lang="en-US" altLang="ja-JP" sz="2600" smtClean="0"/>
              <a:t>SIB</a:t>
            </a:r>
            <a:r>
              <a:rPr lang="ja-JP" altLang="en-US" sz="2600" smtClean="0"/>
              <a:t>を使用していた）</a:t>
            </a:r>
            <a:endParaRPr lang="en-US" altLang="ja-JP" sz="2600" smtClean="0"/>
          </a:p>
          <a:p>
            <a:pPr marL="0" indent="0">
              <a:buNone/>
            </a:pPr>
            <a:endParaRPr lang="en-US" altLang="ja-JP" sz="2600" smtClean="0"/>
          </a:p>
          <a:p>
            <a:pPr marL="0" indent="0">
              <a:buNone/>
            </a:pPr>
            <a:r>
              <a:rPr lang="ja-JP" altLang="en-US" sz="2700"/>
              <a:t>◇</a:t>
            </a:r>
            <a:r>
              <a:rPr kumimoji="1" lang="en-US" altLang="ja-JP" sz="2700" smtClean="0"/>
              <a:t>GSTOS</a:t>
            </a:r>
          </a:p>
          <a:p>
            <a:pPr marL="0" indent="0">
              <a:buNone/>
            </a:pPr>
            <a:r>
              <a:rPr lang="en-US" altLang="ja-JP" sz="2700"/>
              <a:t> </a:t>
            </a:r>
            <a:r>
              <a:rPr lang="en-US" altLang="ja-JP" sz="2700" smtClean="0"/>
              <a:t>   </a:t>
            </a:r>
            <a:r>
              <a:rPr kumimoji="1" lang="en-US" altLang="ja-JP" sz="2700" smtClean="0"/>
              <a:t>(Generic Spacecraft Test and Operations</a:t>
            </a:r>
            <a:r>
              <a:rPr lang="ja-JP" altLang="en-US" sz="2700"/>
              <a:t> </a:t>
            </a:r>
            <a:r>
              <a:rPr kumimoji="1" lang="en-US" altLang="ja-JP" sz="2700" smtClean="0"/>
              <a:t>Software)</a:t>
            </a:r>
            <a:r>
              <a:rPr kumimoji="1" lang="ja-JP" altLang="en-US" sz="2700" smtClean="0"/>
              <a:t>とは・・・</a:t>
            </a:r>
            <a:endParaRPr kumimoji="1" lang="en-US" altLang="ja-JP" sz="2700" smtClean="0"/>
          </a:p>
          <a:p>
            <a:pPr marL="0" indent="0">
              <a:buNone/>
            </a:pPr>
            <a:endParaRPr kumimoji="1" lang="en-US" altLang="ja-JP" sz="2700" smtClean="0"/>
          </a:p>
          <a:p>
            <a:pPr marL="0" indent="0">
              <a:buNone/>
            </a:pPr>
            <a:r>
              <a:rPr lang="ja-JP" altLang="en-US" sz="2600"/>
              <a:t>　</a:t>
            </a:r>
            <a:r>
              <a:rPr lang="ja-JP" altLang="en-US" sz="2600" smtClean="0"/>
              <a:t>　人工衛星の試験と運用に使用される汎用のソフトウェア群</a:t>
            </a:r>
            <a:endParaRPr lang="en-US" altLang="ja-JP" sz="2600" smtClean="0"/>
          </a:p>
          <a:p>
            <a:pPr marL="0" indent="0">
              <a:buNone/>
            </a:pPr>
            <a:r>
              <a:rPr kumimoji="1" lang="ja-JP" altLang="en-US" sz="2600"/>
              <a:t>　</a:t>
            </a:r>
            <a:r>
              <a:rPr kumimoji="1" lang="ja-JP" altLang="en-US" sz="2600" smtClean="0"/>
              <a:t>　</a:t>
            </a:r>
            <a:r>
              <a:rPr kumimoji="1" lang="en-US" altLang="ja-JP" sz="2600" smtClean="0"/>
              <a:t>SIB2</a:t>
            </a:r>
            <a:r>
              <a:rPr kumimoji="1" lang="ja-JP" altLang="en-US" sz="2600" smtClean="0"/>
              <a:t>に基づいて動作する</a:t>
            </a:r>
            <a:r>
              <a:rPr kumimoji="1" lang="en-US" altLang="ja-JP" sz="2600" smtClean="0"/>
              <a:t>(SIB2</a:t>
            </a:r>
            <a:r>
              <a:rPr kumimoji="1" lang="ja-JP" altLang="en-US" sz="2600" smtClean="0"/>
              <a:t>の内容を置き換える</a:t>
            </a:r>
            <a:endParaRPr kumimoji="1" lang="en-US" altLang="ja-JP" sz="2600" smtClean="0"/>
          </a:p>
          <a:p>
            <a:pPr marL="0" indent="0">
              <a:buNone/>
            </a:pPr>
            <a:r>
              <a:rPr lang="ja-JP" altLang="en-US" sz="2600"/>
              <a:t>　</a:t>
            </a:r>
            <a:r>
              <a:rPr lang="ja-JP" altLang="en-US" sz="2600" smtClean="0"/>
              <a:t>　</a:t>
            </a:r>
            <a:r>
              <a:rPr kumimoji="1" lang="ja-JP" altLang="en-US" sz="2600" smtClean="0"/>
              <a:t>ことによって、様々な衛星に適用することが可能</a:t>
            </a:r>
            <a:r>
              <a:rPr kumimoji="1" lang="en-US" altLang="ja-JP" sz="2600" smtClean="0"/>
              <a:t>)</a:t>
            </a:r>
            <a:endParaRPr kumimoji="1"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17837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41805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smtClean="0"/>
              <a:t>◇衛星運用</a:t>
            </a:r>
            <a:r>
              <a:rPr lang="ja-JP" altLang="en-US" sz="3200"/>
              <a:t>とは</a:t>
            </a:r>
            <a:r>
              <a:rPr lang="ja-JP" altLang="en-US" sz="3200" smtClean="0"/>
              <a:t>◇</a:t>
            </a:r>
            <a:endParaRPr kumimoji="1" lang="ja-JP" altLang="en-US" sz="32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04157"/>
            <a:ext cx="3456509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26719" y="1226061"/>
            <a:ext cx="4320480" cy="1889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2400" smtClean="0"/>
              <a:t>【</a:t>
            </a:r>
            <a:r>
              <a:rPr lang="ja-JP" altLang="en-US" sz="2400" smtClean="0"/>
              <a:t>目的</a:t>
            </a:r>
            <a:r>
              <a:rPr lang="en-US" altLang="ja-JP" sz="2400" smtClean="0"/>
              <a:t>】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2400" smtClean="0"/>
              <a:t>衛星がミッションを果たすために</a:t>
            </a:r>
            <a:endParaRPr lang="en-US" altLang="ja-JP" sz="240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400" smtClean="0"/>
              <a:t>衛星の状態監視、衛星の制御を</a:t>
            </a:r>
            <a:endParaRPr lang="en-US" altLang="ja-JP" sz="240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400" smtClean="0"/>
              <a:t>を行う。</a:t>
            </a:r>
            <a:endParaRPr lang="en-US" altLang="ja-JP" sz="2400" smtClean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313998" y="3140968"/>
            <a:ext cx="8784851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2400" smtClean="0"/>
              <a:t>【</a:t>
            </a:r>
            <a:r>
              <a:rPr lang="ja-JP" altLang="en-US" sz="2400" smtClean="0"/>
              <a:t>必要なもの</a:t>
            </a:r>
            <a:r>
              <a:rPr lang="en-US" altLang="ja-JP" sz="2400" smtClean="0"/>
              <a:t>】</a:t>
            </a:r>
          </a:p>
          <a:p>
            <a:pPr marL="0" indent="0">
              <a:buFont typeface="Arial" pitchFamily="34" charset="0"/>
              <a:buNone/>
            </a:pPr>
            <a:r>
              <a:rPr lang="ja-JP" altLang="en-US" sz="2400" smtClean="0"/>
              <a:t>・地上局設備</a:t>
            </a:r>
            <a:endParaRPr lang="en-US" altLang="ja-JP" sz="240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400" smtClean="0"/>
              <a:t>　　衛星とデータを送受信し、送受信するデータの処理を行う。</a:t>
            </a:r>
            <a:endParaRPr lang="en-US" altLang="ja-JP" sz="240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400" smtClean="0"/>
              <a:t>・衛星運用設備</a:t>
            </a:r>
            <a:endParaRPr lang="en-US" altLang="ja-JP" sz="2400" smtClean="0"/>
          </a:p>
          <a:p>
            <a:pPr marL="0" indent="0">
              <a:buNone/>
            </a:pPr>
            <a:r>
              <a:rPr lang="ja-JP" altLang="en-US" sz="2400"/>
              <a:t>　　</a:t>
            </a:r>
            <a:r>
              <a:rPr lang="ja-JP" altLang="en-US" sz="2400" smtClean="0"/>
              <a:t>衛星</a:t>
            </a:r>
            <a:r>
              <a:rPr lang="ja-JP" altLang="en-US" sz="2400"/>
              <a:t>の軌道を決定・予測する。　</a:t>
            </a:r>
            <a:endParaRPr lang="en-US" altLang="ja-JP" sz="2400"/>
          </a:p>
          <a:p>
            <a:pPr marL="0" indent="0">
              <a:buFont typeface="Arial" pitchFamily="34" charset="0"/>
              <a:buNone/>
            </a:pPr>
            <a:r>
              <a:rPr lang="ja-JP" altLang="en-US" sz="2400" smtClean="0"/>
              <a:t>　　衛星の制御計画を立てる。</a:t>
            </a:r>
            <a:endParaRPr lang="en-US" altLang="ja-JP" sz="240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400"/>
              <a:t>　</a:t>
            </a:r>
            <a:r>
              <a:rPr lang="ja-JP" altLang="en-US" sz="2400" smtClean="0"/>
              <a:t>　衛星の状態データ（テレメトリ）を監視し、衛星への制御データ</a:t>
            </a:r>
            <a:endParaRPr lang="en-US" altLang="ja-JP" sz="2400"/>
          </a:p>
          <a:p>
            <a:pPr marL="0" indent="0">
              <a:buFont typeface="Arial" pitchFamily="34" charset="0"/>
              <a:buNone/>
            </a:pPr>
            <a:r>
              <a:rPr lang="ja-JP" altLang="en-US" sz="2400" smtClean="0"/>
              <a:t>　　（コマンド）を生成する。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151980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4155"/>
            <a:ext cx="7461250" cy="403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040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/>
              <a:t>◆</a:t>
            </a:r>
            <a:r>
              <a:rPr kumimoji="1" lang="ja-JP" altLang="en-US" smtClean="0"/>
              <a:t>従来の衛星運用システム◆</a:t>
            </a:r>
            <a:endParaRPr kumimoji="1" lang="ja-JP" altLang="en-US"/>
          </a:p>
        </p:txBody>
      </p:sp>
      <p:sp>
        <p:nvSpPr>
          <p:cNvPr id="6" name="四角形吹き出し 5"/>
          <p:cNvSpPr/>
          <p:nvPr/>
        </p:nvSpPr>
        <p:spPr>
          <a:xfrm>
            <a:off x="107504" y="5085184"/>
            <a:ext cx="1944216" cy="1440160"/>
          </a:xfrm>
          <a:prstGeom prst="wedgeRectCallout">
            <a:avLst>
              <a:gd name="adj1" fmla="val 46141"/>
              <a:gd name="adj2" fmla="val -7269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問題点 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衛星毎の新規性がほとんどない箇所でもプロジェクト毎に開発・運用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979712" y="1624235"/>
            <a:ext cx="4248472" cy="331693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爆発 1 1"/>
          <p:cNvSpPr/>
          <p:nvPr/>
        </p:nvSpPr>
        <p:spPr>
          <a:xfrm>
            <a:off x="3635897" y="4729709"/>
            <a:ext cx="3816424" cy="2011659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>
                <a:solidFill>
                  <a:srgbClr val="FF0000"/>
                </a:solidFill>
              </a:rPr>
              <a:t>これらの問題点が、衛星開発コスト、スケジュールに大きく影響を与える</a:t>
            </a:r>
          </a:p>
        </p:txBody>
      </p:sp>
      <p:sp>
        <p:nvSpPr>
          <p:cNvPr id="11" name="四角形吹き出し 10"/>
          <p:cNvSpPr/>
          <p:nvPr/>
        </p:nvSpPr>
        <p:spPr>
          <a:xfrm>
            <a:off x="7055768" y="3931842"/>
            <a:ext cx="2088232" cy="1801414"/>
          </a:xfrm>
          <a:prstGeom prst="wedgeRectCallout">
            <a:avLst>
              <a:gd name="adj1" fmla="val -62371"/>
              <a:gd name="adj2" fmla="val -5758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FF0000"/>
                </a:solidFill>
              </a:rPr>
              <a:t>問題点 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搭載機器の設計の記述レベルが設計者毎に異なる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電子的管理が不十分で非効率的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2051720" y="5236920"/>
            <a:ext cx="2088232" cy="1440160"/>
          </a:xfrm>
          <a:prstGeom prst="wedgeRectCallout">
            <a:avLst>
              <a:gd name="adj1" fmla="val 20227"/>
              <a:gd name="adj2" fmla="val -6875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FF0000"/>
                </a:solidFill>
              </a:rPr>
              <a:t>問題点 </a:t>
            </a:r>
            <a:r>
              <a:rPr lang="en-US" altLang="ja-JP" dirty="0">
                <a:solidFill>
                  <a:srgbClr val="FF0000"/>
                </a:solidFill>
              </a:rPr>
              <a:t>4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属人的な開発が行われてきたため、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維持</a:t>
            </a:r>
            <a:r>
              <a:rPr kumimoji="1" lang="ja-JP" altLang="en-US" dirty="0" smtClean="0">
                <a:solidFill>
                  <a:schemeClr val="tx1"/>
                </a:solidFill>
              </a:rPr>
              <a:t>管理に必要な設計情報が不足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四角形吹き出し 8"/>
          <p:cNvSpPr/>
          <p:nvPr/>
        </p:nvSpPr>
        <p:spPr>
          <a:xfrm>
            <a:off x="5652120" y="44624"/>
            <a:ext cx="3491880" cy="1440160"/>
          </a:xfrm>
          <a:prstGeom prst="wedgeRectCallout">
            <a:avLst>
              <a:gd name="adj1" fmla="val -50536"/>
              <a:gd name="adj2" fmla="val 6011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>
                <a:solidFill>
                  <a:srgbClr val="FF0000"/>
                </a:solidFill>
              </a:rPr>
              <a:t>問題点 </a:t>
            </a:r>
            <a:r>
              <a:rPr lang="en-US" altLang="ja-JP" smtClean="0">
                <a:solidFill>
                  <a:srgbClr val="FF0000"/>
                </a:solidFill>
              </a:rPr>
              <a:t>2</a:t>
            </a:r>
          </a:p>
          <a:p>
            <a:r>
              <a:rPr lang="ja-JP" altLang="en-US">
                <a:solidFill>
                  <a:schemeClr val="tx1"/>
                </a:solidFill>
              </a:rPr>
              <a:t>計画検証ツールは、衛星の打上前後に、若手研究者が作成し、科学的な生産性を落とすと共に、リスク要因となっていることが多い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9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51520" y="260647"/>
            <a:ext cx="8640960" cy="648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>
                <a:solidFill>
                  <a:srgbClr val="FF0000"/>
                </a:solidFill>
              </a:rPr>
              <a:t>問題点を解消するために</a:t>
            </a:r>
            <a:r>
              <a:rPr lang="en-US" altLang="ja-JP" sz="2800" dirty="0" smtClean="0">
                <a:solidFill>
                  <a:srgbClr val="0070C0"/>
                </a:solidFill>
              </a:rPr>
              <a:t>SIB2/GSTOS</a:t>
            </a:r>
            <a:r>
              <a:rPr lang="ja-JP" altLang="en-US" sz="2800" dirty="0" smtClean="0">
                <a:solidFill>
                  <a:srgbClr val="0070C0"/>
                </a:solidFill>
              </a:rPr>
              <a:t>の開発を行う</a:t>
            </a:r>
            <a:endParaRPr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374415" y="4005064"/>
            <a:ext cx="7056784" cy="557515"/>
          </a:xfrm>
          <a:prstGeom prst="wedgeRectCallout">
            <a:avLst>
              <a:gd name="adj1" fmla="val -53513"/>
              <a:gd name="adj2" fmla="val -3910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mtClean="0">
                <a:solidFill>
                  <a:srgbClr val="FF0000"/>
                </a:solidFill>
              </a:rPr>
              <a:t>問題点 </a:t>
            </a:r>
            <a:r>
              <a:rPr kumimoji="1" lang="en-US" altLang="ja-JP" smtClean="0">
                <a:solidFill>
                  <a:srgbClr val="FF0000"/>
                </a:solidFill>
              </a:rPr>
              <a:t>3</a:t>
            </a:r>
          </a:p>
          <a:p>
            <a:r>
              <a:rPr kumimoji="1" lang="ja-JP" altLang="en-US" smtClean="0">
                <a:solidFill>
                  <a:schemeClr val="tx1"/>
                </a:solidFill>
              </a:rPr>
              <a:t>衛星毎の新規性がほとんどない箇所でもプロジェクト毎に開発・運用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四角形吹き出し 6"/>
          <p:cNvSpPr/>
          <p:nvPr/>
        </p:nvSpPr>
        <p:spPr>
          <a:xfrm>
            <a:off x="1187624" y="4653136"/>
            <a:ext cx="7056784" cy="648072"/>
          </a:xfrm>
          <a:prstGeom prst="wedgeRectCallout">
            <a:avLst>
              <a:gd name="adj1" fmla="val 54812"/>
              <a:gd name="adj2" fmla="val 38932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mtClean="0">
                <a:solidFill>
                  <a:schemeClr val="tx1"/>
                </a:solidFill>
              </a:rPr>
              <a:t>・衛星毎の差分開発の極小化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・装置からソフトウェア化することで、運用部隊による定常運用の実現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377022" y="5437838"/>
            <a:ext cx="7071884" cy="559046"/>
          </a:xfrm>
          <a:prstGeom prst="wedgeRectCallout">
            <a:avLst>
              <a:gd name="adj1" fmla="val -53534"/>
              <a:gd name="adj2" fmla="val -3545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mtClean="0">
                <a:solidFill>
                  <a:srgbClr val="FF0000"/>
                </a:solidFill>
              </a:rPr>
              <a:t>問題点 </a:t>
            </a:r>
            <a:r>
              <a:rPr lang="en-US" altLang="ja-JP">
                <a:solidFill>
                  <a:srgbClr val="FF0000"/>
                </a:solidFill>
              </a:rPr>
              <a:t>4</a:t>
            </a:r>
            <a:endParaRPr lang="en-US" altLang="ja-JP" smtClean="0">
              <a:solidFill>
                <a:srgbClr val="FF0000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属人的な開発が行われてきたため</a:t>
            </a:r>
            <a:r>
              <a:rPr lang="ja-JP" altLang="en-US">
                <a:solidFill>
                  <a:schemeClr val="tx1"/>
                </a:solidFill>
              </a:rPr>
              <a:t>、</a:t>
            </a:r>
            <a:r>
              <a:rPr kumimoji="1" lang="ja-JP" altLang="en-US" smtClean="0">
                <a:solidFill>
                  <a:schemeClr val="tx1"/>
                </a:solidFill>
              </a:rPr>
              <a:t>維持管理に必要な設計情報が不足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四角形吹き出し 8"/>
          <p:cNvSpPr/>
          <p:nvPr/>
        </p:nvSpPr>
        <p:spPr>
          <a:xfrm>
            <a:off x="1187624" y="6068892"/>
            <a:ext cx="7056784" cy="648072"/>
          </a:xfrm>
          <a:prstGeom prst="wedgeRectCallout">
            <a:avLst>
              <a:gd name="adj1" fmla="val 55192"/>
              <a:gd name="adj2" fmla="val 36545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mtClean="0">
                <a:solidFill>
                  <a:schemeClr val="tx1"/>
                </a:solidFill>
              </a:rPr>
              <a:t>・利用者が理解可能な資料を整備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・</a:t>
            </a:r>
            <a:r>
              <a:rPr lang="en-US" altLang="ja-JP" smtClean="0">
                <a:solidFill>
                  <a:schemeClr val="tx1"/>
                </a:solidFill>
              </a:rPr>
              <a:t>JAXA</a:t>
            </a:r>
            <a:r>
              <a:rPr lang="ja-JP" altLang="en-US" smtClean="0">
                <a:solidFill>
                  <a:schemeClr val="tx1"/>
                </a:solidFill>
              </a:rPr>
              <a:t>側が差分開発を継続できるよう資料を整備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374415" y="836712"/>
            <a:ext cx="7077905" cy="864096"/>
          </a:xfrm>
          <a:prstGeom prst="wedgeRectCallout">
            <a:avLst>
              <a:gd name="adj1" fmla="val -53447"/>
              <a:gd name="adj2" fmla="val -3203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mtClean="0">
                <a:solidFill>
                  <a:srgbClr val="FF0000"/>
                </a:solidFill>
              </a:rPr>
              <a:t>問題点 </a:t>
            </a:r>
            <a:r>
              <a:rPr lang="en-US" altLang="ja-JP" smtClean="0">
                <a:solidFill>
                  <a:srgbClr val="FF0000"/>
                </a:solidFill>
              </a:rPr>
              <a:t>1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搭載機器の設計の記述レベルが設計者毎に異なる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電子的管理が不十分で非効率的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1293283" y="1772816"/>
            <a:ext cx="7056784" cy="648072"/>
          </a:xfrm>
          <a:prstGeom prst="wedgeRectCallout">
            <a:avLst>
              <a:gd name="adj1" fmla="val 53078"/>
              <a:gd name="adj2" fmla="val 45204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mtClean="0">
                <a:solidFill>
                  <a:schemeClr val="tx1"/>
                </a:solidFill>
              </a:rPr>
              <a:t>・機能モデルによる衛星設計を実現</a:t>
            </a:r>
            <a:endParaRPr lang="en-US" altLang="ja-JP" smtClean="0">
              <a:solidFill>
                <a:schemeClr val="tx1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・従来を凌ぐ利便性の実現</a:t>
            </a:r>
            <a:endParaRPr lang="en-US" altLang="ja-JP" smtClean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04448" y="2132855"/>
            <a:ext cx="461665" cy="462706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dirty="0" smtClean="0"/>
              <a:t>　　　　</a:t>
            </a:r>
            <a:r>
              <a:rPr lang="ja-JP" altLang="en-US" smtClean="0"/>
              <a:t>　            </a:t>
            </a:r>
            <a:r>
              <a:rPr lang="ja-JP" altLang="en-US" dirty="0" smtClean="0"/>
              <a:t>　　</a:t>
            </a:r>
            <a:r>
              <a:rPr kumimoji="1" lang="ja-JP" altLang="en-US" dirty="0" smtClean="0"/>
              <a:t>目　　　　　標</a:t>
            </a:r>
            <a:endParaRPr kumimoji="1" lang="ja-JP" altLang="en-US" dirty="0"/>
          </a:p>
        </p:txBody>
      </p:sp>
      <p:sp>
        <p:nvSpPr>
          <p:cNvPr id="13" name="四角形吹き出し 12"/>
          <p:cNvSpPr/>
          <p:nvPr/>
        </p:nvSpPr>
        <p:spPr>
          <a:xfrm>
            <a:off x="374415" y="2492896"/>
            <a:ext cx="7890112" cy="864096"/>
          </a:xfrm>
          <a:prstGeom prst="wedgeRectCallout">
            <a:avLst>
              <a:gd name="adj1" fmla="val -53786"/>
              <a:gd name="adj2" fmla="val -4041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>
                <a:solidFill>
                  <a:srgbClr val="FF0000"/>
                </a:solidFill>
              </a:rPr>
              <a:t>問題点 </a:t>
            </a:r>
            <a:r>
              <a:rPr lang="en-US" altLang="ja-JP" smtClean="0">
                <a:solidFill>
                  <a:srgbClr val="FF0000"/>
                </a:solidFill>
              </a:rPr>
              <a:t>2</a:t>
            </a:r>
          </a:p>
          <a:p>
            <a:r>
              <a:rPr lang="ja-JP" altLang="en-US" smtClean="0">
                <a:solidFill>
                  <a:schemeClr val="tx1"/>
                </a:solidFill>
              </a:rPr>
              <a:t>計画検証ツールは、衛星の打上前後に、若手研究者が作成し、科学的な生産性を落とすと共に、リスク要因となっていることが多い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4" name="四角形吹き出し 13"/>
          <p:cNvSpPr/>
          <p:nvPr/>
        </p:nvSpPr>
        <p:spPr>
          <a:xfrm>
            <a:off x="1259632" y="3429000"/>
            <a:ext cx="7056784" cy="432048"/>
          </a:xfrm>
          <a:prstGeom prst="wedgeRectCallout">
            <a:avLst>
              <a:gd name="adj1" fmla="val 53078"/>
              <a:gd name="adj2" fmla="val 45204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mtClean="0">
                <a:solidFill>
                  <a:schemeClr val="tx1"/>
                </a:solidFill>
              </a:rPr>
              <a:t>・計画検証系の</a:t>
            </a:r>
            <a:r>
              <a:rPr lang="ja-JP" altLang="en-US">
                <a:solidFill>
                  <a:schemeClr val="tx1"/>
                </a:solidFill>
              </a:rPr>
              <a:t>汎用</a:t>
            </a:r>
            <a:r>
              <a:rPr lang="ja-JP" altLang="en-US" smtClean="0">
                <a:solidFill>
                  <a:schemeClr val="tx1"/>
                </a:solidFill>
              </a:rPr>
              <a:t>ツール化</a:t>
            </a:r>
            <a:endParaRPr lang="en-US" altLang="ja-JP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64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105" y="764704"/>
            <a:ext cx="5710919" cy="2975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4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mtClean="0"/>
              <a:t>◇</a:t>
            </a:r>
            <a:r>
              <a:rPr kumimoji="1" lang="en-US" altLang="ja-JP" smtClean="0"/>
              <a:t>SIB2/GSTOS</a:t>
            </a:r>
            <a:r>
              <a:rPr kumimoji="1" lang="ja-JP" altLang="en-US" smtClean="0"/>
              <a:t>の主開発対象◇</a:t>
            </a:r>
            <a:endParaRPr kumimoji="1" lang="en-US" altLang="ja-JP" smtClean="0"/>
          </a:p>
        </p:txBody>
      </p:sp>
      <p:sp>
        <p:nvSpPr>
          <p:cNvPr id="2" name="正方形/長方形 1"/>
          <p:cNvSpPr/>
          <p:nvPr/>
        </p:nvSpPr>
        <p:spPr>
          <a:xfrm>
            <a:off x="2411760" y="1262998"/>
            <a:ext cx="1656184" cy="180596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211960" y="1262998"/>
            <a:ext cx="1368152" cy="247731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652120" y="2060848"/>
            <a:ext cx="1535904" cy="9361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539552" y="3212976"/>
            <a:ext cx="4320480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1800" dirty="0" smtClean="0">
                <a:solidFill>
                  <a:srgbClr val="FF33CC"/>
                </a:solidFill>
              </a:rPr>
              <a:t>GSTOS</a:t>
            </a:r>
            <a:r>
              <a:rPr lang="ja-JP" altLang="en-US" sz="1800" dirty="0">
                <a:solidFill>
                  <a:srgbClr val="FF33CC"/>
                </a:solidFill>
              </a:rPr>
              <a:t> </a:t>
            </a:r>
            <a:r>
              <a:rPr lang="ja-JP" altLang="en-US" sz="1800" dirty="0" smtClean="0">
                <a:solidFill>
                  <a:srgbClr val="FF33CC"/>
                </a:solidFill>
              </a:rPr>
              <a:t> </a:t>
            </a:r>
            <a:r>
              <a:rPr lang="en-US" altLang="ja-JP" sz="1800" dirty="0" smtClean="0">
                <a:solidFill>
                  <a:srgbClr val="FF33CC"/>
                </a:solidFill>
              </a:rPr>
              <a:t>on-line</a:t>
            </a:r>
            <a:r>
              <a:rPr lang="ja-JP" altLang="en-US" sz="1800" dirty="0" smtClean="0">
                <a:solidFill>
                  <a:srgbClr val="FF33CC"/>
                </a:solidFill>
              </a:rPr>
              <a:t>ソフトウェア</a:t>
            </a:r>
            <a:endParaRPr lang="en-US" altLang="ja-JP" sz="1800" dirty="0" smtClean="0">
              <a:solidFill>
                <a:srgbClr val="FF33CC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/>
              <a:t>　　コマンド発行ソフトウェア</a:t>
            </a:r>
            <a:endParaRPr lang="en-US" altLang="ja-JP" sz="1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・・・衛星への制御データを</a:t>
            </a:r>
            <a:r>
              <a:rPr lang="ja-JP" altLang="en-US" sz="1800" smtClean="0"/>
              <a:t>生成する</a:t>
            </a:r>
            <a:endParaRPr lang="en-US" altLang="ja-JP" sz="180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800"/>
              <a:t>　</a:t>
            </a:r>
            <a:r>
              <a:rPr lang="ja-JP" altLang="en-US" sz="1800" smtClean="0"/>
              <a:t>　状態監視ソフトウェア</a:t>
            </a:r>
            <a:endParaRPr lang="en-US" altLang="ja-JP" sz="1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/>
              <a:t>　　テレメトリ監視ソフトウェア</a:t>
            </a:r>
            <a:endParaRPr lang="en-US" altLang="ja-JP" sz="1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・・・衛星の状態データを監視する</a:t>
            </a:r>
            <a:endParaRPr lang="en-US" altLang="ja-JP" sz="1800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ja-JP" sz="1800" dirty="0" smtClean="0">
                <a:solidFill>
                  <a:srgbClr val="00B0F0"/>
                </a:solidFill>
              </a:rPr>
              <a:t>GSTOS </a:t>
            </a:r>
            <a:r>
              <a:rPr lang="ja-JP" altLang="en-US" sz="1800" dirty="0" smtClean="0">
                <a:solidFill>
                  <a:srgbClr val="00B0F0"/>
                </a:solidFill>
              </a:rPr>
              <a:t> </a:t>
            </a:r>
            <a:r>
              <a:rPr lang="en-US" altLang="ja-JP" sz="1800" dirty="0" smtClean="0">
                <a:solidFill>
                  <a:srgbClr val="00B0F0"/>
                </a:solidFill>
              </a:rPr>
              <a:t>off-line</a:t>
            </a:r>
            <a:r>
              <a:rPr lang="ja-JP" altLang="en-US" sz="1800" dirty="0" smtClean="0">
                <a:solidFill>
                  <a:srgbClr val="00B0F0"/>
                </a:solidFill>
              </a:rPr>
              <a:t>ソフトウェア</a:t>
            </a:r>
            <a:endParaRPr lang="en-US" altLang="ja-JP" sz="1800" dirty="0" smtClean="0">
              <a:solidFill>
                <a:srgbClr val="00B0F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/>
              <a:t>　　コマンド計画検証ソフトウェア</a:t>
            </a:r>
            <a:endParaRPr lang="en-US" altLang="ja-JP" sz="1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・・・</a:t>
            </a:r>
            <a:r>
              <a:rPr lang="ja-JP" altLang="en-US" sz="1800" smtClean="0"/>
              <a:t>衛星の</a:t>
            </a:r>
            <a:r>
              <a:rPr lang="ja-JP" altLang="en-US" sz="1800"/>
              <a:t>コマンド</a:t>
            </a:r>
            <a:r>
              <a:rPr lang="ja-JP" altLang="en-US" sz="1800" smtClean="0"/>
              <a:t>計画</a:t>
            </a:r>
            <a:r>
              <a:rPr lang="ja-JP" altLang="en-US" sz="1800" dirty="0" smtClean="0"/>
              <a:t>を作成する</a:t>
            </a:r>
            <a:endParaRPr lang="en-US" altLang="ja-JP" sz="1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/>
              <a:t>　　テレメトリ診断ソフトウェア</a:t>
            </a:r>
            <a:endParaRPr lang="en-US" altLang="ja-JP" sz="1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・・・衛星の状態データを診断する</a:t>
            </a:r>
            <a:endParaRPr lang="en-US" altLang="ja-JP" sz="1800" dirty="0" smtClean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934624" y="4025878"/>
            <a:ext cx="3960440" cy="20674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2000" smtClean="0">
                <a:solidFill>
                  <a:srgbClr val="00B050"/>
                </a:solidFill>
              </a:rPr>
              <a:t>SIB2XML</a:t>
            </a:r>
            <a:r>
              <a:rPr lang="ja-JP" altLang="en-US" sz="2000" smtClean="0">
                <a:solidFill>
                  <a:srgbClr val="00B050"/>
                </a:solidFill>
              </a:rPr>
              <a:t>スキーマ</a:t>
            </a:r>
            <a:r>
              <a:rPr lang="ja-JP" altLang="en-US" sz="2000">
                <a:solidFill>
                  <a:srgbClr val="00B050"/>
                </a:solidFill>
              </a:rPr>
              <a:t>定義</a:t>
            </a:r>
            <a:endParaRPr lang="en-US" altLang="ja-JP" sz="2000" smtClean="0">
              <a:solidFill>
                <a:srgbClr val="00B05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ja-JP" sz="2000" smtClean="0">
                <a:solidFill>
                  <a:srgbClr val="00B050"/>
                </a:solidFill>
              </a:rPr>
              <a:t>SIB2</a:t>
            </a:r>
            <a:r>
              <a:rPr lang="ja-JP" altLang="en-US" sz="2000" smtClean="0">
                <a:solidFill>
                  <a:srgbClr val="00B050"/>
                </a:solidFill>
              </a:rPr>
              <a:t>関連ソフトウェア</a:t>
            </a:r>
            <a:endParaRPr lang="en-US" altLang="ja-JP" sz="2000" smtClean="0">
              <a:solidFill>
                <a:srgbClr val="00B05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2000"/>
              <a:t>　</a:t>
            </a:r>
            <a:r>
              <a:rPr lang="ja-JP" altLang="en-US" sz="2000" smtClean="0"/>
              <a:t>　</a:t>
            </a:r>
            <a:r>
              <a:rPr lang="en-US" altLang="ja-JP" sz="2000" smtClean="0"/>
              <a:t>SIB2</a:t>
            </a:r>
            <a:r>
              <a:rPr lang="ja-JP" altLang="en-US" sz="2000" smtClean="0"/>
              <a:t>作成ツール</a:t>
            </a:r>
            <a:endParaRPr lang="en-US" altLang="ja-JP" sz="200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000" smtClean="0"/>
              <a:t>　　</a:t>
            </a:r>
            <a:r>
              <a:rPr lang="en-US" altLang="ja-JP" sz="2000" smtClean="0"/>
              <a:t>SIB2</a:t>
            </a:r>
            <a:r>
              <a:rPr lang="ja-JP" altLang="en-US" sz="2000" smtClean="0"/>
              <a:t>整合性チェックツール</a:t>
            </a:r>
            <a:endParaRPr lang="en-US" altLang="ja-JP" sz="200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000"/>
              <a:t>　</a:t>
            </a:r>
            <a:r>
              <a:rPr lang="ja-JP" altLang="en-US" sz="2000" smtClean="0"/>
              <a:t>　</a:t>
            </a:r>
            <a:r>
              <a:rPr lang="en-US" altLang="ja-JP" sz="2000" smtClean="0"/>
              <a:t>SIB2</a:t>
            </a:r>
            <a:r>
              <a:rPr lang="ja-JP" altLang="en-US" sz="2000" smtClean="0"/>
              <a:t>構成管理ツール</a:t>
            </a:r>
            <a:endParaRPr lang="en-US" altLang="ja-JP" sz="200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000"/>
              <a:t>　</a:t>
            </a:r>
            <a:r>
              <a:rPr lang="ja-JP" altLang="en-US" sz="2000" smtClean="0"/>
              <a:t>　　・・・</a:t>
            </a:r>
            <a:r>
              <a:rPr lang="en-US" altLang="ja-JP" sz="2000" smtClean="0"/>
              <a:t>SIB2</a:t>
            </a:r>
            <a:r>
              <a:rPr lang="ja-JP" altLang="en-US" sz="2000" smtClean="0"/>
              <a:t>を作成し、管理する</a:t>
            </a:r>
            <a:endParaRPr lang="en-US" altLang="ja-JP" sz="2000" smtClean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4733581" y="6123675"/>
            <a:ext cx="4302915" cy="61769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smtClean="0">
                <a:solidFill>
                  <a:srgbClr val="FF0000"/>
                </a:solidFill>
              </a:rPr>
              <a:t>これら</a:t>
            </a:r>
            <a:r>
              <a:rPr lang="ja-JP" altLang="en-US" sz="2400">
                <a:solidFill>
                  <a:srgbClr val="FF0000"/>
                </a:solidFill>
              </a:rPr>
              <a:t>について</a:t>
            </a:r>
            <a:r>
              <a:rPr lang="ja-JP" altLang="en-US" sz="2400" smtClean="0">
                <a:solidFill>
                  <a:srgbClr val="FF0000"/>
                </a:solidFill>
              </a:rPr>
              <a:t>、</a:t>
            </a:r>
            <a:r>
              <a:rPr lang="en-US" altLang="ja-JP" sz="2400" smtClean="0">
                <a:solidFill>
                  <a:srgbClr val="FF0000"/>
                </a:solidFill>
              </a:rPr>
              <a:t>MMO</a:t>
            </a:r>
            <a:r>
              <a:rPr lang="ja-JP" altLang="en-US" sz="2400" smtClean="0">
                <a:solidFill>
                  <a:srgbClr val="FF0000"/>
                </a:solidFill>
              </a:rPr>
              <a:t>、</a:t>
            </a:r>
            <a:r>
              <a:rPr lang="en-US" altLang="ja-JP" sz="2400" smtClean="0">
                <a:solidFill>
                  <a:srgbClr val="FF0000"/>
                </a:solidFill>
              </a:rPr>
              <a:t>SPRINT-A</a:t>
            </a:r>
            <a:r>
              <a:rPr lang="ja-JP" altLang="en-US" sz="2400">
                <a:solidFill>
                  <a:srgbClr val="FF0000"/>
                </a:solidFill>
              </a:rPr>
              <a:t>、</a:t>
            </a:r>
            <a:r>
              <a:rPr lang="en-US" altLang="ja-JP" sz="2400" smtClean="0">
                <a:solidFill>
                  <a:srgbClr val="FF0000"/>
                </a:solidFill>
              </a:rPr>
              <a:t>ASTRO-H</a:t>
            </a:r>
            <a:r>
              <a:rPr lang="ja-JP" altLang="en-US" sz="2400" smtClean="0">
                <a:solidFill>
                  <a:srgbClr val="FF0000"/>
                </a:solidFill>
              </a:rPr>
              <a:t>、はやぶさ</a:t>
            </a:r>
            <a:r>
              <a:rPr lang="en-US" altLang="ja-JP" sz="2400" smtClean="0">
                <a:solidFill>
                  <a:srgbClr val="FF0000"/>
                </a:solidFill>
              </a:rPr>
              <a:t>2</a:t>
            </a:r>
            <a:r>
              <a:rPr lang="ja-JP" altLang="en-US" sz="2400" smtClean="0">
                <a:solidFill>
                  <a:srgbClr val="FF0000"/>
                </a:solidFill>
              </a:rPr>
              <a:t>共通</a:t>
            </a:r>
            <a:r>
              <a:rPr lang="ja-JP" altLang="en-US" sz="2400">
                <a:solidFill>
                  <a:srgbClr val="FF0000"/>
                </a:solidFill>
              </a:rPr>
              <a:t>に開発を行う。</a:t>
            </a:r>
            <a:endParaRPr lang="en-US" altLang="ja-JP" sz="240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altLang="ja-JP" sz="240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2088232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sz="1800" dirty="0" smtClean="0"/>
              <a:t>on-line</a:t>
            </a:r>
            <a:r>
              <a:rPr lang="ja-JP" altLang="en-US" sz="1800" dirty="0" smtClean="0"/>
              <a:t>ソフトウェアについては、従来のシステムと同レベルの機能を保持する</a:t>
            </a:r>
            <a:endParaRPr lang="en-US" altLang="ja-JP" sz="1800" dirty="0" smtClean="0"/>
          </a:p>
          <a:p>
            <a:r>
              <a:rPr lang="en-US" altLang="ja-JP" sz="1800" dirty="0" smtClean="0"/>
              <a:t>off-line</a:t>
            </a:r>
            <a:r>
              <a:rPr lang="ja-JP" altLang="en-US" sz="1800" dirty="0" smtClean="0"/>
              <a:t>ソフトウェアについては、既存のソフトウェアの機能の取捨選択を行う</a:t>
            </a:r>
            <a:endParaRPr lang="en-US" altLang="ja-JP" sz="1800" dirty="0" smtClean="0"/>
          </a:p>
          <a:p>
            <a:r>
              <a:rPr lang="ja-JP" altLang="en-US" sz="1800" dirty="0" smtClean="0"/>
              <a:t>衛星試験・運用で最低限必要な</a:t>
            </a:r>
            <a:r>
              <a:rPr lang="en-US" altLang="ja-JP" sz="1800" dirty="0" smtClean="0"/>
              <a:t>SIB2</a:t>
            </a:r>
            <a:r>
              <a:rPr lang="ja-JP" altLang="en-US" sz="1800" dirty="0" smtClean="0"/>
              <a:t>と</a:t>
            </a:r>
            <a:r>
              <a:rPr lang="en-US" altLang="ja-JP" sz="1800" dirty="0" smtClean="0"/>
              <a:t>on-line</a:t>
            </a:r>
            <a:r>
              <a:rPr lang="ja-JP" altLang="en-US" sz="1800" dirty="0" smtClean="0"/>
              <a:t>ソフトウェアの検討・開発から着手</a:t>
            </a:r>
            <a:endParaRPr kumimoji="1" lang="en-US" altLang="ja-JP" sz="1800" dirty="0" smtClean="0"/>
          </a:p>
          <a:p>
            <a:r>
              <a:rPr kumimoji="1" lang="ja-JP" altLang="en-US" sz="1800" dirty="0" smtClean="0"/>
              <a:t>検討フェーズでは、各衛星プロジェクトと協力し、従来システムに対する改善要求の洗い出しや、衛星設計との矛盾がないように設計検討を行う</a:t>
            </a:r>
            <a:endParaRPr kumimoji="1" lang="en-US" altLang="ja-JP" sz="1800" dirty="0" smtClean="0"/>
          </a:p>
          <a:p>
            <a:r>
              <a:rPr lang="ja-JP" altLang="en-US" sz="1800" dirty="0"/>
              <a:t>上記の</a:t>
            </a:r>
            <a:r>
              <a:rPr kumimoji="1" lang="ja-JP" altLang="en-US" sz="1800" dirty="0" smtClean="0"/>
              <a:t>改善要求などについては、共通部と衛星固有部とに区別し、共通部の開発を</a:t>
            </a:r>
            <a:r>
              <a:rPr kumimoji="1" lang="en-US" altLang="ja-JP" sz="1800" dirty="0" smtClean="0"/>
              <a:t>SIB2/GSTOS</a:t>
            </a:r>
            <a:r>
              <a:rPr kumimoji="1" lang="ja-JP" altLang="en-US" sz="1800" dirty="0" smtClean="0"/>
              <a:t>チームで担当し、衛星固有部については、衛星プロジェクト側で担当することと</a:t>
            </a:r>
            <a:r>
              <a:rPr lang="ja-JP" altLang="en-US" sz="1800" dirty="0"/>
              <a:t>する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422825" y="2780928"/>
            <a:ext cx="4330824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◇開発</a:t>
            </a:r>
            <a:r>
              <a:rPr lang="ja-JP" altLang="en-US" sz="2800" smtClean="0"/>
              <a:t>スケジュール◇</a:t>
            </a:r>
            <a:endParaRPr lang="en-US" altLang="ja-JP" sz="2800" smtClean="0"/>
          </a:p>
          <a:p>
            <a:pPr marL="0" indent="0">
              <a:buFont typeface="Arial" pitchFamily="34" charset="0"/>
              <a:buNone/>
            </a:pPr>
            <a:r>
              <a:rPr lang="en-US" altLang="ja-JP" sz="2800"/>
              <a:t> </a:t>
            </a:r>
            <a:r>
              <a:rPr lang="en-US" altLang="ja-JP" sz="2800" smtClean="0"/>
              <a:t>   </a:t>
            </a:r>
            <a:r>
              <a:rPr lang="ja-JP" altLang="en-US" sz="2800" smtClean="0"/>
              <a:t>（ミニマムサクセス）</a:t>
            </a:r>
            <a:endParaRPr lang="en-US" altLang="ja-JP" sz="28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450" y="3501008"/>
            <a:ext cx="5049574" cy="2493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78852" y="260648"/>
            <a:ext cx="273630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◇開発</a:t>
            </a:r>
            <a:r>
              <a:rPr lang="ja-JP" altLang="en-US" sz="2800" dirty="0"/>
              <a:t>方針</a:t>
            </a:r>
            <a:r>
              <a:rPr lang="ja-JP" altLang="en-US" sz="2800" dirty="0" smtClean="0"/>
              <a:t>◇</a:t>
            </a:r>
            <a:endParaRPr lang="en-US" altLang="ja-JP" sz="2800" dirty="0" smtClean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02516" y="2783465"/>
            <a:ext cx="273630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smtClean="0"/>
              <a:t>◇目標レベル◇</a:t>
            </a:r>
            <a:endParaRPr lang="en-US" altLang="ja-JP" sz="28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9472" y="3217306"/>
            <a:ext cx="332655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smtClean="0"/>
              <a:t>ミニマムサクセス</a:t>
            </a:r>
            <a:endParaRPr kumimoji="1" lang="en-US" altLang="ja-JP" sz="1600" smtClean="0"/>
          </a:p>
          <a:p>
            <a:r>
              <a:rPr lang="ja-JP" altLang="en-US" sz="1600"/>
              <a:t>　</a:t>
            </a:r>
            <a:r>
              <a:rPr lang="en-US" altLang="ja-JP" sz="1600" smtClean="0"/>
              <a:t>-</a:t>
            </a:r>
            <a:r>
              <a:rPr lang="ja-JP" altLang="en-US" sz="1600" smtClean="0"/>
              <a:t>プロジェクトにともかく提供すること</a:t>
            </a:r>
            <a:endParaRPr lang="en-US" altLang="ja-JP" sz="1600" smtClean="0"/>
          </a:p>
          <a:p>
            <a:r>
              <a:rPr kumimoji="1" lang="ja-JP" altLang="en-US" sz="1600"/>
              <a:t>　</a:t>
            </a:r>
            <a:r>
              <a:rPr kumimoji="1" lang="en-US" altLang="ja-JP" sz="1600" smtClean="0"/>
              <a:t>-</a:t>
            </a:r>
            <a:r>
              <a:rPr kumimoji="1" lang="ja-JP" altLang="en-US" sz="1600" smtClean="0"/>
              <a:t>従来システムで実現していた</a:t>
            </a:r>
            <a:endParaRPr kumimoji="1" lang="en-US" altLang="ja-JP" sz="1600" smtClean="0"/>
          </a:p>
          <a:p>
            <a:r>
              <a:rPr lang="ja-JP" altLang="en-US" sz="1600"/>
              <a:t>　 </a:t>
            </a:r>
            <a:r>
              <a:rPr kumimoji="1" lang="ja-JP" altLang="en-US" sz="1600" smtClean="0"/>
              <a:t>基本的な機能を実現すること</a:t>
            </a:r>
            <a:endParaRPr lang="en-US" altLang="ja-JP" sz="1600"/>
          </a:p>
          <a:p>
            <a:r>
              <a:rPr kumimoji="1" lang="ja-JP" altLang="en-US" sz="1600" smtClean="0"/>
              <a:t>フルサクセス</a:t>
            </a:r>
            <a:endParaRPr kumimoji="1" lang="en-US" altLang="ja-JP" sz="1600" smtClean="0"/>
          </a:p>
          <a:p>
            <a:r>
              <a:rPr lang="ja-JP" altLang="en-US" sz="1600"/>
              <a:t>　</a:t>
            </a:r>
            <a:r>
              <a:rPr lang="en-US" altLang="ja-JP" sz="1600" smtClean="0"/>
              <a:t>-</a:t>
            </a:r>
            <a:r>
              <a:rPr lang="ja-JP" altLang="en-US" sz="1600" smtClean="0"/>
              <a:t>属人性の排除・文書化</a:t>
            </a:r>
            <a:endParaRPr lang="en-US" altLang="ja-JP" sz="1600" smtClean="0"/>
          </a:p>
          <a:p>
            <a:r>
              <a:rPr lang="ja-JP" altLang="en-US" sz="1600"/>
              <a:t>　</a:t>
            </a:r>
            <a:r>
              <a:rPr lang="en-US" altLang="ja-JP" sz="1600" smtClean="0"/>
              <a:t>-</a:t>
            </a:r>
            <a:r>
              <a:rPr lang="ja-JP" altLang="en-US" sz="1600" smtClean="0"/>
              <a:t>従来システムで実現していた</a:t>
            </a:r>
            <a:endParaRPr lang="en-US" altLang="ja-JP" sz="1600" smtClean="0"/>
          </a:p>
          <a:p>
            <a:r>
              <a:rPr lang="en-US" altLang="ja-JP" sz="1600"/>
              <a:t> </a:t>
            </a:r>
            <a:r>
              <a:rPr lang="en-US" altLang="ja-JP" sz="1600" smtClean="0"/>
              <a:t>   </a:t>
            </a:r>
            <a:r>
              <a:rPr lang="ja-JP" altLang="en-US" sz="1600" smtClean="0"/>
              <a:t>すべての機能を実現すること</a:t>
            </a:r>
            <a:endParaRPr lang="en-US" altLang="ja-JP" sz="1600" smtClean="0"/>
          </a:p>
          <a:p>
            <a:r>
              <a:rPr lang="ja-JP" altLang="en-US" sz="1600" smtClean="0"/>
              <a:t>エクストラサクセス</a:t>
            </a:r>
            <a:endParaRPr lang="en-US" altLang="ja-JP" sz="1600" smtClean="0"/>
          </a:p>
          <a:p>
            <a:r>
              <a:rPr lang="en-US" altLang="ja-JP" sz="1600"/>
              <a:t> </a:t>
            </a:r>
            <a:r>
              <a:rPr lang="ja-JP" altLang="en-US" sz="1600" smtClean="0"/>
              <a:t>　</a:t>
            </a:r>
            <a:r>
              <a:rPr lang="en-US" altLang="ja-JP" sz="1600" smtClean="0"/>
              <a:t>-</a:t>
            </a:r>
            <a:r>
              <a:rPr lang="ja-JP" altLang="en-US" sz="1600" smtClean="0"/>
              <a:t>その他の新機能の実装</a:t>
            </a:r>
            <a:endParaRPr lang="en-US" altLang="ja-JP" sz="1600" smtClean="0"/>
          </a:p>
        </p:txBody>
      </p:sp>
    </p:spTree>
    <p:extLst>
      <p:ext uri="{BB962C8B-B14F-4D97-AF65-F5344CB8AC3E}">
        <p14:creationId xmlns:p14="http://schemas.microsoft.com/office/powerpoint/2010/main" val="373771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/>
          <a:lstStyle/>
          <a:p>
            <a:pPr algn="l"/>
            <a:r>
              <a:rPr kumimoji="1" lang="en-US" altLang="ja-JP" dirty="0" smtClean="0"/>
              <a:t>2.</a:t>
            </a:r>
            <a:r>
              <a:rPr kumimoji="1" lang="ja-JP" altLang="en-US" dirty="0" smtClean="0"/>
              <a:t>開発状況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980728"/>
            <a:ext cx="8496944" cy="568863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ja-JP" altLang="en-US" sz="6000" dirty="0" smtClean="0">
                <a:solidFill>
                  <a:srgbClr val="00B050"/>
                </a:solidFill>
              </a:rPr>
              <a:t>◇</a:t>
            </a:r>
            <a:r>
              <a:rPr kumimoji="1" lang="en-US" altLang="ja-JP" sz="6000" dirty="0" smtClean="0">
                <a:solidFill>
                  <a:srgbClr val="00B050"/>
                </a:solidFill>
              </a:rPr>
              <a:t>SIB2</a:t>
            </a:r>
            <a:r>
              <a:rPr kumimoji="1" lang="ja-JP" altLang="en-US" sz="6000" dirty="0" smtClean="0">
                <a:solidFill>
                  <a:srgbClr val="00B050"/>
                </a:solidFill>
              </a:rPr>
              <a:t>関連◇</a:t>
            </a:r>
            <a:endParaRPr kumimoji="1" lang="en-US" altLang="ja-JP" sz="6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ja-JP" altLang="en-US" sz="3400" dirty="0" smtClean="0"/>
              <a:t>　　</a:t>
            </a:r>
            <a:r>
              <a:rPr lang="en-US" altLang="ja-JP" sz="3400" dirty="0" smtClean="0"/>
              <a:t>[</a:t>
            </a:r>
            <a:r>
              <a:rPr lang="ja-JP" altLang="en-US" sz="3400" dirty="0" smtClean="0"/>
              <a:t>現状</a:t>
            </a:r>
            <a:r>
              <a:rPr lang="en-US" altLang="ja-JP" sz="3400" dirty="0" smtClean="0"/>
              <a:t>]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　　　　</a:t>
            </a:r>
            <a:r>
              <a:rPr lang="en-US" altLang="ja-JP" sz="3400" dirty="0" smtClean="0"/>
              <a:t>SIB2XML</a:t>
            </a:r>
            <a:r>
              <a:rPr lang="ja-JP" altLang="en-US" sz="3400" dirty="0"/>
              <a:t>スキーマ</a:t>
            </a:r>
            <a:r>
              <a:rPr lang="ja-JP" altLang="en-US" sz="3400" dirty="0" smtClean="0"/>
              <a:t>定義及び、</a:t>
            </a:r>
            <a:r>
              <a:rPr lang="en-US" altLang="ja-JP" sz="3400" dirty="0" smtClean="0"/>
              <a:t>SIB2</a:t>
            </a:r>
            <a:r>
              <a:rPr lang="ja-JP" altLang="en-US" sz="3400" dirty="0" smtClean="0"/>
              <a:t>作成ツールなどの各ツールの開発完了　　　　　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en-US" sz="3400" dirty="0"/>
              <a:t>　</a:t>
            </a:r>
            <a:r>
              <a:rPr lang="ja-JP" altLang="en-US" sz="3400" dirty="0" smtClean="0"/>
              <a:t>　　　⇒維持</a:t>
            </a:r>
            <a:r>
              <a:rPr lang="ja-JP" altLang="en-US" sz="3400" dirty="0"/>
              <a:t>管理フェーズ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　　　　</a:t>
            </a:r>
            <a:r>
              <a:rPr lang="en-US" altLang="ja-JP" sz="3400" dirty="0" smtClean="0"/>
              <a:t>4</a:t>
            </a:r>
            <a:r>
              <a:rPr lang="ja-JP" altLang="en-US" sz="3400" dirty="0" err="1" smtClean="0"/>
              <a:t>つの</a:t>
            </a:r>
            <a:r>
              <a:rPr lang="ja-JP" altLang="en-US" sz="3400" dirty="0" smtClean="0"/>
              <a:t>衛星</a:t>
            </a:r>
            <a:r>
              <a:rPr lang="ja-JP" altLang="en-US" sz="3400" dirty="0"/>
              <a:t>試験にて現在</a:t>
            </a:r>
            <a:r>
              <a:rPr lang="ja-JP" altLang="en-US" sz="3400" dirty="0" smtClean="0"/>
              <a:t>使用中</a:t>
            </a:r>
            <a:endParaRPr lang="en-US" altLang="ja-JP" sz="3400" dirty="0" smtClean="0"/>
          </a:p>
          <a:p>
            <a:pPr marL="0" indent="0">
              <a:buNone/>
            </a:pP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　　</a:t>
            </a:r>
            <a:r>
              <a:rPr lang="en-US" altLang="ja-JP" sz="3400" dirty="0"/>
              <a:t>[</a:t>
            </a:r>
            <a:r>
              <a:rPr lang="ja-JP" altLang="en-US" sz="3400" dirty="0"/>
              <a:t>従来システムとの相違点</a:t>
            </a:r>
            <a:r>
              <a:rPr lang="en-US" altLang="ja-JP" sz="3400" dirty="0" smtClean="0"/>
              <a:t>]</a:t>
            </a:r>
          </a:p>
          <a:p>
            <a:pPr marL="0" indent="0">
              <a:buNone/>
            </a:pPr>
            <a:r>
              <a:rPr lang="ja-JP" altLang="en-US" sz="3400" dirty="0"/>
              <a:t>　</a:t>
            </a:r>
            <a:r>
              <a:rPr lang="ja-JP" altLang="en-US" sz="3400" dirty="0" smtClean="0"/>
              <a:t>　　　・</a:t>
            </a:r>
            <a:r>
              <a:rPr lang="en-US" altLang="ja-JP" sz="3400" dirty="0" smtClean="0"/>
              <a:t>SIB2</a:t>
            </a:r>
            <a:r>
              <a:rPr lang="ja-JP" altLang="en-US" sz="3400" dirty="0" smtClean="0"/>
              <a:t>定義の記法として、状態遷移や機能オブジェクトなど</a:t>
            </a:r>
            <a:r>
              <a:rPr lang="en-US" altLang="ja-JP" sz="3400" dirty="0" smtClean="0"/>
              <a:t>UML</a:t>
            </a:r>
            <a:r>
              <a:rPr lang="ja-JP" altLang="en-US" sz="3400" dirty="0" smtClean="0"/>
              <a:t>的な概念を</a:t>
            </a:r>
            <a:r>
              <a:rPr lang="ja-JP" altLang="en-US" sz="3400" smtClean="0"/>
              <a:t>導入した</a:t>
            </a:r>
            <a:endParaRPr lang="en-US" altLang="ja-JP" sz="3400" smtClean="0"/>
          </a:p>
          <a:p>
            <a:pPr marL="0" indent="0">
              <a:buNone/>
            </a:pPr>
            <a:r>
              <a:rPr lang="ja-JP" altLang="en-US" sz="3400"/>
              <a:t>　</a:t>
            </a:r>
            <a:r>
              <a:rPr lang="ja-JP" altLang="en-US" sz="3400" smtClean="0"/>
              <a:t>　　　　</a:t>
            </a:r>
            <a:r>
              <a:rPr lang="en-US" altLang="ja-JP" sz="3400" smtClean="0"/>
              <a:t>(</a:t>
            </a:r>
            <a:r>
              <a:rPr lang="ja-JP" altLang="en-US" sz="3400" smtClean="0"/>
              <a:t>機能モデルによる衛星設計の実現</a:t>
            </a:r>
            <a:r>
              <a:rPr lang="en-US" altLang="ja-JP" sz="3400" smtClean="0"/>
              <a:t>)</a:t>
            </a:r>
            <a:r>
              <a:rPr lang="ja-JP" altLang="en-US" sz="3400" smtClean="0"/>
              <a:t>。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　　　　・ツールをより充実</a:t>
            </a:r>
            <a:r>
              <a:rPr lang="ja-JP" altLang="en-US" sz="3400" dirty="0" smtClean="0"/>
              <a:t>させ、ユーザの負担を軽減した。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　　　　　　</a:t>
            </a:r>
            <a:r>
              <a:rPr lang="ja-JP" altLang="en-US" sz="3400" dirty="0" smtClean="0"/>
              <a:t>各搭載機器の担当がそれぞれ別ファイルとして</a:t>
            </a:r>
            <a:r>
              <a:rPr lang="en-US" altLang="ja-JP" sz="3400" dirty="0" smtClean="0"/>
              <a:t>SIB2</a:t>
            </a:r>
            <a:r>
              <a:rPr lang="ja-JP" altLang="en-US" sz="3400" dirty="0" smtClean="0"/>
              <a:t>定義を行っても、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en-US" sz="3400" dirty="0"/>
              <a:t>　</a:t>
            </a:r>
            <a:r>
              <a:rPr lang="ja-JP" altLang="en-US" sz="3400" dirty="0" smtClean="0"/>
              <a:t>　　　　　コピペ等することなく、別ファイルのままで扱える。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　　　　　　その他、メーカーが独自で持っていたツールについても洗い出し、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　　　　　　機構で内容を把握し、維持管理できるように</a:t>
            </a:r>
            <a:r>
              <a:rPr lang="ja-JP" altLang="en-US" sz="3400" dirty="0" smtClean="0"/>
              <a:t>した。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en-US" sz="3400" dirty="0"/>
              <a:t>　</a:t>
            </a:r>
            <a:r>
              <a:rPr lang="ja-JP" altLang="en-US" sz="3400" dirty="0" smtClean="0"/>
              <a:t>　　　　　</a:t>
            </a:r>
            <a:r>
              <a:rPr lang="en-US" altLang="ja-JP" sz="3400" dirty="0" smtClean="0"/>
              <a:t>(</a:t>
            </a:r>
            <a:r>
              <a:rPr lang="ja-JP" altLang="en-US" sz="3400" dirty="0" smtClean="0"/>
              <a:t>画面定義ファイル作成ツール、メモリ管理表、冗長系定義</a:t>
            </a:r>
            <a:r>
              <a:rPr lang="en-US" altLang="ja-JP" sz="3400" dirty="0" smtClean="0"/>
              <a:t>)</a:t>
            </a:r>
          </a:p>
          <a:p>
            <a:pPr marL="0" indent="0">
              <a:buNone/>
            </a:pPr>
            <a:r>
              <a:rPr lang="ja-JP" altLang="en-US" sz="3400" dirty="0"/>
              <a:t>　　　　・</a:t>
            </a:r>
            <a:r>
              <a:rPr lang="en-US" altLang="ja-JP" sz="3400" dirty="0"/>
              <a:t>SIB2</a:t>
            </a:r>
            <a:r>
              <a:rPr lang="ja-JP" altLang="en-US" sz="3400" dirty="0"/>
              <a:t>作成ツールでは、</a:t>
            </a:r>
            <a:r>
              <a:rPr lang="en-US" altLang="ja-JP" sz="3400" dirty="0"/>
              <a:t>XML</a:t>
            </a:r>
            <a:r>
              <a:rPr lang="ja-JP" altLang="en-US" sz="3400" dirty="0"/>
              <a:t>ファイルを源泉とし、インポートも可能と</a:t>
            </a:r>
            <a:r>
              <a:rPr lang="ja-JP" altLang="en-US" sz="3400" dirty="0" smtClean="0"/>
              <a:t>した。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　　　　・条件付きリミット定義、繰り返し、グラフ定義は未対応</a:t>
            </a:r>
            <a:endParaRPr lang="en-US" altLang="ja-JP" sz="3400" dirty="0"/>
          </a:p>
          <a:p>
            <a:pPr marL="0" indent="0">
              <a:buNone/>
            </a:pPr>
            <a:endParaRPr lang="en-US" altLang="ja-JP" sz="3400" dirty="0"/>
          </a:p>
          <a:p>
            <a:pPr marL="0" indent="0">
              <a:buNone/>
            </a:pPr>
            <a:r>
              <a:rPr kumimoji="1" lang="ja-JP" altLang="en-US" sz="3400" dirty="0" smtClean="0"/>
              <a:t>　　</a:t>
            </a:r>
            <a:r>
              <a:rPr kumimoji="1" lang="en-US" altLang="ja-JP" sz="3400" dirty="0" smtClean="0"/>
              <a:t>[</a:t>
            </a:r>
            <a:r>
              <a:rPr lang="ja-JP" altLang="en-US" sz="3400" dirty="0" smtClean="0"/>
              <a:t>課題</a:t>
            </a:r>
            <a:r>
              <a:rPr kumimoji="1" lang="en-US" altLang="ja-JP" sz="3400" dirty="0" smtClean="0"/>
              <a:t>]</a:t>
            </a:r>
          </a:p>
          <a:p>
            <a:pPr marL="0" indent="0">
              <a:buNone/>
            </a:pPr>
            <a:r>
              <a:rPr kumimoji="1" lang="ja-JP" altLang="en-US" sz="3400" dirty="0"/>
              <a:t>　</a:t>
            </a:r>
            <a:r>
              <a:rPr kumimoji="1" lang="ja-JP" altLang="en-US" sz="3400" dirty="0" smtClean="0"/>
              <a:t>　　　</a:t>
            </a:r>
            <a:r>
              <a:rPr lang="ja-JP" altLang="en-US" sz="3400" dirty="0" smtClean="0"/>
              <a:t>文書レベル</a:t>
            </a:r>
            <a:r>
              <a:rPr kumimoji="1" lang="ja-JP" altLang="en-US" sz="3400" dirty="0" smtClean="0"/>
              <a:t>が一部まだ不十分</a:t>
            </a:r>
            <a:endParaRPr kumimoji="1" lang="en-US" altLang="ja-JP" sz="3400" dirty="0" smtClean="0"/>
          </a:p>
          <a:p>
            <a:pPr marL="0" indent="0">
              <a:buNone/>
            </a:pPr>
            <a:r>
              <a:rPr lang="ja-JP" altLang="en-US" sz="3400" dirty="0"/>
              <a:t>　</a:t>
            </a:r>
            <a:r>
              <a:rPr lang="ja-JP" altLang="en-US" sz="3400" dirty="0" smtClean="0"/>
              <a:t>　　　システム構成が検討不足</a:t>
            </a:r>
            <a:endParaRPr kumimoji="1" lang="en-US" altLang="ja-JP" sz="3400" dirty="0" smtClean="0"/>
          </a:p>
          <a:p>
            <a:pPr marL="0" indent="0">
              <a:buNone/>
            </a:pPr>
            <a:r>
              <a:rPr lang="ja-JP" altLang="en-US" sz="3400" dirty="0"/>
              <a:t>　</a:t>
            </a:r>
            <a:r>
              <a:rPr lang="ja-JP" altLang="en-US" sz="3400" dirty="0" smtClean="0"/>
              <a:t>　　　⇒ユーザの意見を収集し、改善作業を進めていく</a:t>
            </a:r>
            <a:endParaRPr lang="en-US" altLang="ja-JP" sz="3400" dirty="0" smtClean="0"/>
          </a:p>
          <a:p>
            <a:pPr marL="0" indent="0">
              <a:buNone/>
            </a:pPr>
            <a:r>
              <a:rPr kumimoji="1" lang="ja-JP" altLang="en-US" sz="3400" dirty="0"/>
              <a:t>　</a:t>
            </a:r>
            <a:r>
              <a:rPr kumimoji="1" lang="ja-JP" altLang="en-US" sz="3400" dirty="0" smtClean="0"/>
              <a:t>　　 　　</a:t>
            </a:r>
            <a:r>
              <a:rPr kumimoji="1" lang="en-US" altLang="ja-JP" sz="3400" dirty="0" smtClean="0"/>
              <a:t>SIB2/GSTOS</a:t>
            </a:r>
            <a:r>
              <a:rPr kumimoji="1" lang="ja-JP" altLang="en-US" sz="3400" dirty="0" smtClean="0"/>
              <a:t>チームにて、</a:t>
            </a:r>
            <a:r>
              <a:rPr kumimoji="1" lang="en-US" altLang="ja-JP" sz="3400" dirty="0" smtClean="0"/>
              <a:t>SIB2</a:t>
            </a:r>
            <a:r>
              <a:rPr kumimoji="1" lang="ja-JP" altLang="en-US" sz="3400" dirty="0" smtClean="0"/>
              <a:t>システムの構成見直し</a:t>
            </a:r>
            <a:endParaRPr kumimoji="1" lang="en-US" altLang="ja-JP" sz="3400" dirty="0" smtClean="0"/>
          </a:p>
        </p:txBody>
      </p:sp>
    </p:spTree>
    <p:extLst>
      <p:ext uri="{BB962C8B-B14F-4D97-AF65-F5344CB8AC3E}">
        <p14:creationId xmlns:p14="http://schemas.microsoft.com/office/powerpoint/2010/main" val="36551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88640"/>
            <a:ext cx="8507288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700" dirty="0" smtClean="0">
                <a:solidFill>
                  <a:srgbClr val="FF33CC"/>
                </a:solidFill>
              </a:rPr>
              <a:t>◇</a:t>
            </a:r>
            <a:r>
              <a:rPr kumimoji="1" lang="en-US" altLang="ja-JP" sz="2700" dirty="0" smtClean="0">
                <a:solidFill>
                  <a:srgbClr val="FF33CC"/>
                </a:solidFill>
              </a:rPr>
              <a:t>GSTOS on-line</a:t>
            </a:r>
            <a:r>
              <a:rPr kumimoji="1" lang="ja-JP" altLang="en-US" sz="2700" dirty="0" smtClean="0">
                <a:solidFill>
                  <a:srgbClr val="FF33CC"/>
                </a:solidFill>
              </a:rPr>
              <a:t>ソフトウェア◇</a:t>
            </a:r>
            <a:endParaRPr kumimoji="1" lang="en-US" altLang="ja-JP" sz="2700" dirty="0" smtClean="0">
              <a:solidFill>
                <a:srgbClr val="FF33CC"/>
              </a:solidFill>
            </a:endParaRPr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 smtClean="0"/>
              <a:t>[</a:t>
            </a:r>
            <a:r>
              <a:rPr lang="ja-JP" altLang="en-US" sz="1600" dirty="0" smtClean="0"/>
              <a:t>現状</a:t>
            </a:r>
            <a:r>
              <a:rPr lang="en-US" altLang="ja-JP" sz="1600" dirty="0" smtClean="0"/>
              <a:t>]</a:t>
            </a:r>
          </a:p>
          <a:p>
            <a:pPr marL="0" indent="0">
              <a:buNone/>
            </a:pPr>
            <a:r>
              <a:rPr lang="ja-JP" altLang="en-US" sz="1600" dirty="0" smtClean="0"/>
              <a:t>　　　　コマンド発行ソフトウェア、状態監視ソフトウェア、テレメトリ監視ソフトウェアの開発完了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⇒</a:t>
            </a:r>
            <a:r>
              <a:rPr lang="ja-JP" altLang="en-US" sz="1600" dirty="0"/>
              <a:t>維持管理</a:t>
            </a:r>
            <a:r>
              <a:rPr lang="ja-JP" altLang="en-US" sz="1600" dirty="0" smtClean="0"/>
              <a:t>フェーズ</a:t>
            </a:r>
            <a:endParaRPr lang="en-US" altLang="ja-JP" sz="1600" dirty="0"/>
          </a:p>
          <a:p>
            <a:pPr marL="0" indent="0">
              <a:buNone/>
            </a:pPr>
            <a:r>
              <a:rPr kumimoji="1" lang="ja-JP" altLang="en-US" sz="1600" dirty="0" smtClean="0">
                <a:solidFill>
                  <a:srgbClr val="FF33CC"/>
                </a:solidFill>
              </a:rPr>
              <a:t>　　　　</a:t>
            </a:r>
            <a:r>
              <a:rPr kumimoji="1" lang="en-US" altLang="ja-JP" sz="1600" dirty="0" smtClean="0"/>
              <a:t>4</a:t>
            </a:r>
            <a:r>
              <a:rPr kumimoji="1" lang="ja-JP" altLang="en-US" sz="1600" dirty="0" err="1" smtClean="0"/>
              <a:t>つの</a:t>
            </a:r>
            <a:r>
              <a:rPr lang="ja-JP" altLang="en-US" sz="1600" dirty="0" smtClean="0"/>
              <a:t>衛星</a:t>
            </a:r>
            <a:r>
              <a:rPr lang="ja-JP" altLang="en-US" sz="1600" dirty="0"/>
              <a:t>試験にて現在</a:t>
            </a:r>
            <a:r>
              <a:rPr lang="ja-JP" altLang="en-US" sz="1600" dirty="0" smtClean="0"/>
              <a:t>使用中</a:t>
            </a:r>
            <a:endParaRPr lang="en-US" altLang="ja-JP" sz="1600" dirty="0" smtClean="0"/>
          </a:p>
          <a:p>
            <a:pPr marL="0" indent="0">
              <a:buNone/>
            </a:pP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 smtClean="0"/>
              <a:t>[</a:t>
            </a:r>
            <a:r>
              <a:rPr lang="ja-JP" altLang="en-US" sz="1600" dirty="0" smtClean="0"/>
              <a:t>従来システムとの相違点</a:t>
            </a:r>
            <a:r>
              <a:rPr lang="en-US" altLang="ja-JP" sz="1600" dirty="0" smtClean="0"/>
              <a:t>]</a:t>
            </a:r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・従来と同等の機能を保持し、従来と同じシステム構成とすることが可能</a:t>
            </a:r>
            <a:endParaRPr lang="en-US" altLang="ja-JP" sz="1600" dirty="0"/>
          </a:p>
          <a:p>
            <a:pPr marL="0" indent="0">
              <a:buNone/>
            </a:pPr>
            <a:r>
              <a:rPr kumimoji="1" lang="ja-JP" altLang="en-US" sz="1600" dirty="0" smtClean="0"/>
              <a:t>　　　　コマンド発行ソフトウェア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　　　　　　・コマンド計画の文法</a:t>
            </a:r>
            <a:r>
              <a:rPr lang="en-US" altLang="ja-JP" sz="1600" dirty="0" smtClean="0"/>
              <a:t>(CHECK</a:t>
            </a:r>
            <a:r>
              <a:rPr lang="ja-JP" altLang="en-US" sz="1600" dirty="0" smtClean="0"/>
              <a:t>文、</a:t>
            </a:r>
            <a:r>
              <a:rPr lang="en-US" altLang="ja-JP" sz="1600" dirty="0" smtClean="0"/>
              <a:t>WAIT_UNTIL</a:t>
            </a:r>
            <a:r>
              <a:rPr lang="ja-JP" altLang="en-US" sz="1600" dirty="0" smtClean="0"/>
              <a:t>文</a:t>
            </a:r>
            <a:r>
              <a:rPr lang="en-US" altLang="ja-JP" sz="1600" dirty="0" smtClean="0"/>
              <a:t>)</a:t>
            </a:r>
            <a:r>
              <a:rPr lang="ja-JP" altLang="en-US" sz="1600" dirty="0" smtClean="0"/>
              <a:t>を追加し、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</a:t>
            </a:r>
            <a:r>
              <a:rPr lang="ja-JP" altLang="en-US" sz="1600" dirty="0"/>
              <a:t>それ</a:t>
            </a:r>
            <a:r>
              <a:rPr lang="ja-JP" altLang="en-US" sz="1600" dirty="0" smtClean="0"/>
              <a:t>に対応する機能を追加した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状態監視ソフトウェア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・従来の状態監視端末をソフトウェア化</a:t>
            </a:r>
            <a:endParaRPr lang="en-US" altLang="ja-JP" sz="1600" dirty="0"/>
          </a:p>
          <a:p>
            <a:pPr marL="0" indent="0">
              <a:buNone/>
            </a:pPr>
            <a:r>
              <a:rPr kumimoji="1" lang="ja-JP" altLang="en-US" sz="1600" dirty="0" smtClean="0"/>
              <a:t>　　　　テレメトリ監視ソフトウェア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・ユーザ要求を踏まえ検索性など</a:t>
            </a:r>
            <a:r>
              <a:rPr lang="ja-JP" altLang="en-US" sz="1600" smtClean="0"/>
              <a:t>機能向上</a:t>
            </a:r>
            <a:endParaRPr lang="en-US" altLang="ja-JP" sz="1600" smtClean="0"/>
          </a:p>
          <a:p>
            <a:pPr marL="0" indent="0">
              <a:buNone/>
            </a:pPr>
            <a:r>
              <a:rPr lang="ja-JP" altLang="en-US" sz="1600">
                <a:solidFill>
                  <a:srgbClr val="FF0000"/>
                </a:solidFill>
              </a:rPr>
              <a:t>　</a:t>
            </a:r>
            <a:r>
              <a:rPr lang="ja-JP" altLang="en-US" sz="1600" smtClean="0">
                <a:solidFill>
                  <a:srgbClr val="FF0000"/>
                </a:solidFill>
              </a:rPr>
              <a:t>　　　　　</a:t>
            </a:r>
            <a:r>
              <a:rPr lang="ja-JP" altLang="en-US" sz="1600" smtClean="0"/>
              <a:t>・新規画面定義を行えるようにした</a:t>
            </a:r>
            <a:endParaRPr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>
                <a:solidFill>
                  <a:srgbClr val="FF0000"/>
                </a:solidFill>
              </a:rPr>
              <a:t>　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　　　　　</a:t>
            </a:r>
            <a:r>
              <a:rPr lang="ja-JP" altLang="en-US" sz="1600" dirty="0"/>
              <a:t>・</a:t>
            </a:r>
            <a:r>
              <a:rPr lang="en-US" altLang="ja-JP" sz="1600" dirty="0" smtClean="0"/>
              <a:t>C</a:t>
            </a:r>
            <a:r>
              <a:rPr lang="ja-JP" altLang="en-US" sz="1600" dirty="0" smtClean="0"/>
              <a:t>言語の関数による変換、任意の関数式による変換を扱えるようにした</a:t>
            </a:r>
            <a:endParaRPr lang="en-US" altLang="ja-JP" sz="1600" dirty="0" smtClean="0"/>
          </a:p>
          <a:p>
            <a:pPr marL="0" indent="0">
              <a:buNone/>
            </a:pPr>
            <a:endParaRPr kumimoji="1" lang="en-US" altLang="ja-JP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 smtClean="0"/>
              <a:t>[</a:t>
            </a:r>
            <a:r>
              <a:rPr lang="ja-JP" altLang="en-US" sz="1600" dirty="0" smtClean="0"/>
              <a:t>課題</a:t>
            </a:r>
            <a:r>
              <a:rPr lang="en-US" altLang="ja-JP" sz="1600" dirty="0"/>
              <a:t>]</a:t>
            </a:r>
          </a:p>
          <a:p>
            <a:pPr marL="0" indent="0">
              <a:buNone/>
            </a:pPr>
            <a:r>
              <a:rPr lang="ja-JP" altLang="en-US" sz="1600" dirty="0"/>
              <a:t>　　　　文書レベルが一部まだ不十分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　　⇒ユーザの意見を収集し、改善作業を進めて</a:t>
            </a:r>
            <a:r>
              <a:rPr lang="ja-JP" altLang="en-US" sz="1600" dirty="0" smtClean="0"/>
              <a:t>いく</a:t>
            </a:r>
            <a:endParaRPr lang="en-US" altLang="ja-JP" sz="1600" dirty="0" smtClean="0"/>
          </a:p>
          <a:p>
            <a:pPr marL="0" indent="0">
              <a:buNone/>
            </a:pP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</a:t>
            </a:r>
            <a:r>
              <a:rPr lang="en-US" altLang="ja-JP" sz="1600" dirty="0" smtClean="0"/>
              <a:t>ASTRO-H</a:t>
            </a:r>
            <a:r>
              <a:rPr lang="ja-JP" altLang="en-US" sz="1600" dirty="0" smtClean="0"/>
              <a:t>プロジェクトでは、単体試験での使用例もあるが、</a:t>
            </a:r>
            <a:r>
              <a:rPr lang="en-US" altLang="ja-JP" sz="1600" dirty="0" smtClean="0"/>
              <a:t>GSTOS</a:t>
            </a:r>
            <a:r>
              <a:rPr lang="ja-JP" altLang="en-US" sz="1600" dirty="0" smtClean="0"/>
              <a:t>プロジェクトとしては未対応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           (</a:t>
            </a:r>
            <a:r>
              <a:rPr lang="ja-JP" altLang="en-US" sz="1600" dirty="0" smtClean="0"/>
              <a:t>現状ではシステム試験から対応。</a:t>
            </a:r>
            <a:r>
              <a:rPr lang="en-US" altLang="ja-JP" sz="1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385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685</Words>
  <Application>Microsoft Office PowerPoint</Application>
  <PresentationFormat>画面に合わせる (4:3)</PresentationFormat>
  <Paragraphs>205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SIB2/GSTOS(Spacecraft Information Base version2/Generic Spacecraft Test and Operations Software) の開発状況</vt:lpstr>
      <vt:lpstr>1.SIB2/GSTOS概要</vt:lpstr>
      <vt:lpstr>◇衛星運用とは◇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2.開発状況</vt:lpstr>
      <vt:lpstr>PowerPoint プレゼンテーション</vt:lpstr>
      <vt:lpstr>PowerPoint プレゼンテーション</vt:lpstr>
      <vt:lpstr>PowerPoint プレゼンテーション</vt:lpstr>
      <vt:lpstr>3.まとめ</vt:lpstr>
    </vt:vector>
  </TitlesOfParts>
  <Company>宇宙航空研究開発機構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SIB2/GSTOS(Spacecraft Information Base version2/Generic Spacecraft Test and Operations Software) の開発状況</dc:title>
  <dc:creator>n</dc:creator>
  <cp:lastModifiedBy>csoda</cp:lastModifiedBy>
  <cp:revision>101</cp:revision>
  <cp:lastPrinted>2013-02-14T00:53:17Z</cp:lastPrinted>
  <dcterms:created xsi:type="dcterms:W3CDTF">2013-02-04T00:58:37Z</dcterms:created>
  <dcterms:modified xsi:type="dcterms:W3CDTF">2013-02-15T04:20:05Z</dcterms:modified>
</cp:coreProperties>
</file>