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3" r:id="rId1"/>
  </p:sldMasterIdLst>
  <p:sldIdLst>
    <p:sldId id="256" r:id="rId2"/>
    <p:sldId id="258" r:id="rId3"/>
    <p:sldId id="264" r:id="rId4"/>
    <p:sldId id="260" r:id="rId5"/>
    <p:sldId id="273" r:id="rId6"/>
    <p:sldId id="262" r:id="rId7"/>
    <p:sldId id="263" r:id="rId8"/>
    <p:sldId id="271" r:id="rId9"/>
    <p:sldId id="265" r:id="rId10"/>
    <p:sldId id="268" r:id="rId11"/>
    <p:sldId id="267" r:id="rId12"/>
    <p:sldId id="270" r:id="rId13"/>
    <p:sldId id="269" r:id="rId14"/>
    <p:sldId id="272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368" y="-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76200" y="609600"/>
            <a:ext cx="8991600" cy="594360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400"/>
            </a:lvl3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6553200"/>
            <a:ext cx="3429000" cy="304800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6200" y="6096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609600"/>
            <a:ext cx="8991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AEDA5A1-3FFE-E141-8D46-AD7DCB85AC3C}" type="datetimeFigureOut">
              <a:rPr lang="ja-JP" altLang="en-US" smtClean="0"/>
              <a:t>13.2.7</a:t>
            </a:fld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8938" y="6572250"/>
            <a:ext cx="3286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F124FA-2E94-CD44-9A85-E0856D85705F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ＭＳ Ｐゴシック" pitchFamily="-11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1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ＭＳ Ｐゴシック" pitchFamily="-1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ＭＳ Ｐゴシック" pitchFamily="-1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ＭＳ Ｐゴシック" pitchFamily="-1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pitchFamily="-111" charset="-128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8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haya03901a.png"/>
          <p:cNvPicPr>
            <a:picLocks noChangeAspect="1"/>
          </p:cNvPicPr>
          <p:nvPr/>
        </p:nvPicPr>
        <p:blipFill>
          <a:blip r:embed="rId2"/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  <a:ln>
            <a:noFill/>
          </a:ln>
        </p:spPr>
        <p:txBody>
          <a:bodyPr/>
          <a:lstStyle/>
          <a:p>
            <a:r>
              <a:rPr lang="ja-JP" altLang="en-US" sz="4000" dirty="0" smtClean="0">
                <a:solidFill>
                  <a:srgbClr val="FFFFFF"/>
                </a:solidFill>
              </a:rPr>
              <a:t>小惑星</a:t>
            </a:r>
            <a:r>
              <a:rPr lang="ja-JP" altLang="en-US" sz="4000" dirty="0" smtClean="0">
                <a:solidFill>
                  <a:srgbClr val="FFFFFF"/>
                </a:solidFill>
              </a:rPr>
              <a:t>探査機</a:t>
            </a:r>
            <a:r>
              <a:rPr lang="ja-JP" altLang="en-US" sz="4000" dirty="0" smtClean="0">
                <a:solidFill>
                  <a:srgbClr val="FFFFFF"/>
                </a:solidFill>
              </a:rPr>
              <a:t>「</a:t>
            </a:r>
            <a:r>
              <a:rPr lang="ja-JP" altLang="en-US" sz="4000" dirty="0" smtClean="0">
                <a:solidFill>
                  <a:srgbClr val="FFFFFF"/>
                </a:solidFill>
              </a:rPr>
              <a:t>はやぶさ</a:t>
            </a:r>
            <a:r>
              <a:rPr lang="ja-JP" altLang="en-US" sz="4000" dirty="0" smtClean="0">
                <a:solidFill>
                  <a:srgbClr val="FFFFFF"/>
                </a:solidFill>
              </a:rPr>
              <a:t>」</a:t>
            </a:r>
            <a:r>
              <a:rPr lang="ja-JP" altLang="en-US" sz="4000" dirty="0" smtClean="0">
                <a:solidFill>
                  <a:srgbClr val="FFFFFF"/>
                </a:solidFill>
              </a:rPr>
              <a:t>軌跡</a:t>
            </a:r>
            <a:r>
              <a:rPr lang="ja-JP" altLang="en-US" sz="4000" dirty="0" smtClean="0">
                <a:solidFill>
                  <a:srgbClr val="FFFFFF"/>
                </a:solidFill>
              </a:rPr>
              <a:t>の映像化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435600"/>
            <a:ext cx="5829300" cy="1422400"/>
          </a:xfrm>
        </p:spPr>
        <p:txBody>
          <a:bodyPr/>
          <a:lstStyle/>
          <a:p>
            <a:r>
              <a:rPr lang="ja-JP" altLang="en-US" dirty="0" smtClean="0">
                <a:ln w="12700" cmpd="sng">
                  <a:noFill/>
                  <a:prstDash val="solid"/>
                  <a:miter lim="800000"/>
                </a:ln>
                <a:effectLst>
                  <a:glow rad="38100">
                    <a:schemeClr val="bg1">
                      <a:alpha val="70000"/>
                    </a:schemeClr>
                  </a:glow>
                </a:effectLst>
              </a:rPr>
              <a:t>三浦</a:t>
            </a:r>
            <a:r>
              <a:rPr lang="en-US" altLang="ja-JP" dirty="0" smtClean="0">
                <a:ln w="12700" cmpd="sng">
                  <a:noFill/>
                  <a:prstDash val="solid"/>
                  <a:miter lim="800000"/>
                </a:ln>
                <a:effectLst>
                  <a:glow rad="38100">
                    <a:schemeClr val="bg1">
                      <a:alpha val="70000"/>
                    </a:schemeClr>
                  </a:glow>
                </a:effectLst>
              </a:rPr>
              <a:t> </a:t>
            </a:r>
            <a:r>
              <a:rPr lang="ja-JP" altLang="en-US" dirty="0" smtClean="0">
                <a:ln w="12700" cmpd="sng">
                  <a:noFill/>
                  <a:prstDash val="solid"/>
                  <a:miter lim="800000"/>
                </a:ln>
                <a:effectLst>
                  <a:glow rad="38100">
                    <a:schemeClr val="bg1">
                      <a:alpha val="70000"/>
                    </a:schemeClr>
                  </a:glow>
                </a:effectLst>
              </a:rPr>
              <a:t>昭、</a:t>
            </a:r>
            <a:r>
              <a:rPr lang="ja-JP" altLang="en-US" dirty="0" smtClean="0">
                <a:ln w="12700" cmpd="sng">
                  <a:noFill/>
                  <a:prstDash val="solid"/>
                  <a:miter lim="800000"/>
                </a:ln>
                <a:effectLst>
                  <a:glow rad="38100">
                    <a:schemeClr val="bg1">
                      <a:alpha val="70000"/>
                    </a:schemeClr>
                  </a:glow>
                </a:effectLst>
              </a:rPr>
              <a:t>山本 幸生</a:t>
            </a:r>
            <a:r>
              <a:rPr lang="ja-JP" altLang="en-US" dirty="0" smtClean="0">
                <a:ln w="12700" cmpd="sng">
                  <a:noFill/>
                  <a:prstDash val="solid"/>
                  <a:miter lim="800000"/>
                </a:ln>
                <a:effectLst>
                  <a:glow rad="38100">
                    <a:schemeClr val="bg1">
                      <a:alpha val="70000"/>
                    </a:schemeClr>
                  </a:glow>
                </a:effectLst>
              </a:rPr>
              <a:t>、</a:t>
            </a:r>
            <a:r>
              <a:rPr lang="ja-JP" altLang="en-US" dirty="0" smtClean="0">
                <a:ln w="12700" cmpd="sng">
                  <a:noFill/>
                  <a:prstDash val="solid"/>
                  <a:miter lim="800000"/>
                </a:ln>
                <a:effectLst>
                  <a:glow rad="38100">
                    <a:schemeClr val="bg1">
                      <a:alpha val="70000"/>
                    </a:schemeClr>
                  </a:glow>
                </a:effectLst>
              </a:rPr>
              <a:t>吉川 </a:t>
            </a:r>
            <a:r>
              <a:rPr lang="ja-JP" altLang="en-US" dirty="0" smtClean="0">
                <a:ln w="12700" cmpd="sng">
                  <a:noFill/>
                  <a:prstDash val="solid"/>
                  <a:miter lim="800000"/>
                </a:ln>
                <a:effectLst>
                  <a:glow rad="38100">
                    <a:schemeClr val="bg1">
                      <a:alpha val="70000"/>
                    </a:schemeClr>
                  </a:glow>
                </a:effectLst>
              </a:rPr>
              <a:t>真</a:t>
            </a:r>
            <a:endParaRPr lang="en-US" altLang="ja-JP" dirty="0" smtClean="0">
              <a:ln w="12700" cmpd="sng">
                <a:noFill/>
                <a:prstDash val="solid"/>
                <a:miter lim="800000"/>
              </a:ln>
              <a:effectLst>
                <a:glow rad="38100">
                  <a:schemeClr val="bg1">
                    <a:alpha val="70000"/>
                  </a:schemeClr>
                </a:glow>
              </a:effectLst>
            </a:endParaRPr>
          </a:p>
          <a:p>
            <a:r>
              <a:rPr lang="ja-JP" altLang="en-US" dirty="0" smtClean="0">
                <a:ln w="12700" cmpd="sng">
                  <a:noFill/>
                  <a:prstDash val="solid"/>
                  <a:miter lim="800000"/>
                </a:ln>
                <a:effectLst>
                  <a:glow rad="38100">
                    <a:schemeClr val="bg1">
                      <a:alpha val="70000"/>
                    </a:schemeClr>
                  </a:glow>
                </a:effectLst>
              </a:rPr>
              <a:t>宇宙航空研究開発機構</a:t>
            </a:r>
            <a:endParaRPr lang="ja-JP" altLang="en-US" dirty="0" smtClean="0">
              <a:ln w="12700" cmpd="sng">
                <a:noFill/>
                <a:prstDash val="solid"/>
                <a:miter lim="800000"/>
              </a:ln>
              <a:effectLst>
                <a:glow rad="38100">
                  <a:schemeClr val="bg1">
                    <a:alpha val="70000"/>
                  </a:schemeClr>
                </a:glow>
              </a:effectLst>
            </a:endParaRPr>
          </a:p>
          <a:p>
            <a:endParaRPr lang="ja-JP" alt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38100">
                  <a:schemeClr val="bg1">
                    <a:alpha val="7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動画像の生成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可視化結果を時系列で合成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広角、視点</a:t>
            </a:r>
            <a:r>
              <a:rPr lang="en-US" altLang="ja-JP" dirty="0" smtClean="0"/>
              <a:t>=</a:t>
            </a:r>
            <a:r>
              <a:rPr lang="ja-JP" altLang="en-US" dirty="0" smtClean="0"/>
              <a:t>イトカワ相対、注視点</a:t>
            </a:r>
            <a:r>
              <a:rPr lang="en-US" altLang="ja-JP" dirty="0" smtClean="0"/>
              <a:t>=</a:t>
            </a:r>
            <a:r>
              <a:rPr lang="ja-JP" altLang="en-US" dirty="0" smtClean="0"/>
              <a:t>イトカワ相対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そうた</a:t>
            </a:r>
            <a:endParaRPr lang="ja-JP" altLang="en-US" dirty="0"/>
          </a:p>
        </p:txBody>
      </p:sp>
      <p:pic>
        <p:nvPicPr>
          <p:cNvPr id="4" name="図 3" descr="スクリーンショット 2013-02-07 20.18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7" name="図 6" descr="スクリーンショット 2013-02-07 20.32.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913"/>
            <a:ext cx="9144000" cy="51435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99969" y="25019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「はやぶさ」の軌跡</a:t>
            </a:r>
            <a:r>
              <a:rPr lang="en-US" altLang="ja-JP" dirty="0" smtClean="0">
                <a:solidFill>
                  <a:srgbClr val="FFFFFF"/>
                </a:solidFill>
              </a:rPr>
              <a:t>→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99969" y="4647168"/>
            <a:ext cx="185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AMICA</a:t>
            </a:r>
            <a:r>
              <a:rPr kumimoji="1" lang="ja-JP" altLang="en-US" dirty="0" smtClean="0">
                <a:solidFill>
                  <a:srgbClr val="FFFFFF"/>
                </a:solidFill>
              </a:rPr>
              <a:t>の視野</a:t>
            </a:r>
            <a:r>
              <a:rPr kumimoji="1" lang="en-US" altLang="ja-JP" dirty="0" smtClean="0">
                <a:solidFill>
                  <a:srgbClr val="FFFFFF"/>
                </a:solidFill>
              </a:rPr>
              <a:t>↓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03900" y="4902200"/>
            <a:ext cx="151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←</a:t>
            </a:r>
            <a:r>
              <a:rPr kumimoji="1" lang="ja-JP" altLang="en-US" dirty="0" smtClean="0">
                <a:solidFill>
                  <a:srgbClr val="FFFFFF"/>
                </a:solidFill>
              </a:rPr>
              <a:t>「はやぶさ」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補助的な情報の合成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距離情報（軌道情報、</a:t>
            </a:r>
            <a:r>
              <a:rPr lang="en-US" altLang="ja-JP" dirty="0" smtClean="0"/>
              <a:t>LIDAR</a:t>
            </a:r>
            <a:r>
              <a:rPr lang="ja-JP" altLang="en-US" dirty="0" smtClean="0"/>
              <a:t>情報）</a:t>
            </a:r>
            <a:endParaRPr lang="en-US" altLang="ja-JP" dirty="0" smtClean="0"/>
          </a:p>
          <a:p>
            <a:r>
              <a:rPr lang="ja-JP" altLang="en-US" dirty="0" smtClean="0"/>
              <a:t>軌跡の履歴</a:t>
            </a:r>
            <a:endParaRPr lang="en-US" altLang="ja-JP" dirty="0" smtClean="0"/>
          </a:p>
          <a:p>
            <a:r>
              <a:rPr lang="en-US" altLang="ja-JP" dirty="0" smtClean="0"/>
              <a:t>AMICA</a:t>
            </a:r>
            <a:r>
              <a:rPr lang="ja-JP" altLang="en-US" dirty="0" smtClean="0"/>
              <a:t>の</a:t>
            </a:r>
            <a:r>
              <a:rPr lang="en-US" altLang="ja-JP" dirty="0" smtClean="0"/>
              <a:t>FOV</a:t>
            </a:r>
            <a:r>
              <a:rPr lang="ja-JP" altLang="en-US" dirty="0" smtClean="0"/>
              <a:t>（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「はやぶさ」の姿勢）</a:t>
            </a:r>
            <a:r>
              <a:rPr lang="en-US" altLang="ja-JP" dirty="0" smtClean="0"/>
              <a:t>, etc.</a:t>
            </a:r>
            <a:endParaRPr lang="ja-JP" altLang="en-US" dirty="0"/>
          </a:p>
        </p:txBody>
      </p:sp>
      <p:pic>
        <p:nvPicPr>
          <p:cNvPr id="5" name="図 4" descr="haya244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2926080" cy="2926080"/>
          </a:xfrm>
          <a:prstGeom prst="rect">
            <a:avLst/>
          </a:prstGeom>
        </p:spPr>
      </p:pic>
      <p:pic>
        <p:nvPicPr>
          <p:cNvPr id="6" name="図 5" descr="haya244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0" y="3429000"/>
            <a:ext cx="2926080" cy="2926080"/>
          </a:xfrm>
          <a:prstGeom prst="rect">
            <a:avLst/>
          </a:prstGeom>
        </p:spPr>
      </p:pic>
      <p:pic>
        <p:nvPicPr>
          <p:cNvPr id="7" name="図 6" descr="haya242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0" y="3429000"/>
            <a:ext cx="292608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合成映像の例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課題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適切なデータの選択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高精度に較正された</a:t>
            </a:r>
            <a:r>
              <a:rPr lang="ja-JP" altLang="en-US" dirty="0" smtClean="0"/>
              <a:t>位置・姿勢データは限られている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他の観測データ等から位置・姿勢の補正は可能か</a:t>
            </a:r>
            <a:r>
              <a:rPr lang="en-US" altLang="ja-JP" dirty="0" smtClean="0"/>
              <a:t>?</a:t>
            </a:r>
          </a:p>
          <a:p>
            <a:r>
              <a:rPr lang="ja-JP" altLang="en-US" dirty="0" smtClean="0"/>
              <a:t>適切な構図の選択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イトカワと「はやぶさ」は２桁スケールが異なる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両者の形状が同時に判別できる構図は限られる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距離感が現実離れしている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周囲に距離感を補うような物体が存在しない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補助的な画像の利用</a:t>
            </a:r>
            <a:endParaRPr lang="en-US" altLang="ja-JP" dirty="0" smtClean="0"/>
          </a:p>
          <a:p>
            <a:r>
              <a:rPr lang="ja-JP" altLang="en-US" dirty="0" smtClean="0"/>
              <a:t>再生時間スケール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時間を早送りすると、「はやぶさ」のゆらぎが目立つ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低速だと相対位置の変化に乏しい</a:t>
            </a:r>
            <a:endParaRPr lang="en-US" altLang="ja-JP" dirty="0" smtClean="0"/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今後の計画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位置・姿勢データが整っている時期の映像化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AMICA</a:t>
            </a:r>
            <a:r>
              <a:rPr lang="ja-JP" altLang="en-US" dirty="0" smtClean="0"/>
              <a:t>の画像等と比較しつつ、妥当性を検証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記録映像として、位置・姿勢の正確な再現を目指す。</a:t>
            </a:r>
            <a:endParaRPr lang="en-US" altLang="ja-JP" dirty="0" smtClean="0"/>
          </a:p>
          <a:p>
            <a:r>
              <a:rPr lang="ja-JP" altLang="en-US" dirty="0" smtClean="0"/>
              <a:t>その他の時期の映像化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データの収集</a:t>
            </a:r>
            <a:r>
              <a:rPr lang="en-US" altLang="ja-JP" dirty="0" smtClean="0"/>
              <a:t>? </a:t>
            </a:r>
            <a:r>
              <a:rPr lang="ja-JP" altLang="en-US" dirty="0" smtClean="0"/>
              <a:t>関係者からのヒアリング</a:t>
            </a:r>
            <a:r>
              <a:rPr lang="en-US" altLang="ja-JP" dirty="0" smtClean="0"/>
              <a:t>?</a:t>
            </a:r>
          </a:p>
          <a:p>
            <a:r>
              <a:rPr lang="ja-JP" altLang="en-US" dirty="0" smtClean="0"/>
              <a:t>構図、可視化要素の検討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効果的な構図や、補助データの検討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「はやぶさ」</a:t>
            </a:r>
            <a:r>
              <a:rPr lang="ja-JP" altLang="en-US" dirty="0" smtClean="0"/>
              <a:t>の</a:t>
            </a:r>
            <a:r>
              <a:rPr lang="ja-JP" altLang="en-US" dirty="0" smtClean="0"/>
              <a:t>拡大表示</a:t>
            </a:r>
            <a:r>
              <a:rPr lang="ja-JP" altLang="en-US" dirty="0" smtClean="0"/>
              <a:t>等</a:t>
            </a:r>
            <a:r>
              <a:rPr lang="ja-JP" altLang="en-US" dirty="0" smtClean="0"/>
              <a:t>による視認性の向上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ステレオ視</a:t>
            </a:r>
            <a:r>
              <a:rPr lang="ja-JP" altLang="en-US" dirty="0" smtClean="0"/>
              <a:t>、</a:t>
            </a:r>
            <a:r>
              <a:rPr lang="ja-JP" altLang="en-US" dirty="0" smtClean="0"/>
              <a:t>全天</a:t>
            </a:r>
            <a:r>
              <a:rPr lang="ja-JP" altLang="en-US" dirty="0" smtClean="0"/>
              <a:t>周</a:t>
            </a:r>
            <a:r>
              <a:rPr lang="ja-JP" altLang="en-US" dirty="0" smtClean="0"/>
              <a:t>映像</a:t>
            </a:r>
            <a:r>
              <a:rPr lang="ja-JP" altLang="en-US" dirty="0" smtClean="0"/>
              <a:t>の検討（</a:t>
            </a:r>
            <a:r>
              <a:rPr lang="ja-JP" altLang="en-US" dirty="0" smtClean="0"/>
              <a:t>距離感の</a:t>
            </a:r>
            <a:r>
              <a:rPr lang="ja-JP" altLang="en-US" dirty="0" smtClean="0"/>
              <a:t>表現）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可視化補助ツールの構築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位置・姿勢等の直感的把握、ヒアリングの補助等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各種データのブラッシュアップ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概要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目的</a:t>
            </a:r>
            <a:r>
              <a:rPr lang="en-US" altLang="ja-JP" dirty="0" smtClean="0"/>
              <a:t>: </a:t>
            </a:r>
            <a:r>
              <a:rPr lang="ja-JP" altLang="en-US" dirty="0" smtClean="0"/>
              <a:t>「はやぶさ」の軌跡の映像化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イトカワ周辺の「はやぶさ」の位置・姿勢を再現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実際に「はやぶさ」がイトカワ周辺で、どう動いたか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データが整っていない期間も可能な限り再現</a:t>
            </a:r>
            <a:endParaRPr lang="en-US" altLang="ja-JP" dirty="0" smtClean="0"/>
          </a:p>
          <a:p>
            <a:r>
              <a:rPr lang="ja-JP" altLang="en-US" dirty="0" smtClean="0"/>
              <a:t>映像化の意義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アウトリーチ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「はやぶさ」について広く知って頂く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実際のミッション計画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「はやぶさ</a:t>
            </a:r>
            <a:r>
              <a:rPr lang="en-US" altLang="ja-JP" dirty="0" smtClean="0"/>
              <a:t>2</a:t>
            </a:r>
            <a:r>
              <a:rPr lang="ja-JP" altLang="en-US" dirty="0" smtClean="0"/>
              <a:t>」の探査計画を立てる参考になれば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3D</a:t>
            </a:r>
            <a:r>
              <a:rPr lang="ja-JP" altLang="en-US" dirty="0" smtClean="0"/>
              <a:t>空間での動きを直感的に理解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記録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「はやぶさ」が実際に動いた軌跡を記録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映像化に使用するデータ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現存する各種データ等を組み合わせて使用</a:t>
            </a:r>
            <a:endParaRPr lang="en-US" altLang="ja-JP" dirty="0" smtClean="0"/>
          </a:p>
          <a:p>
            <a:r>
              <a:rPr lang="ja-JP" altLang="en-US" dirty="0" smtClean="0"/>
              <a:t>オブジェクトのデータ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「はやぶさ」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既存のモデル、図面、写真等からモデリング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イトカワ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Gaskell </a:t>
            </a:r>
            <a:r>
              <a:rPr lang="ja-JP" altLang="en-US" dirty="0" smtClean="0"/>
              <a:t>形状</a:t>
            </a:r>
            <a:r>
              <a:rPr lang="ja-JP" altLang="en-US" dirty="0" smtClean="0"/>
              <a:t>モデル</a:t>
            </a:r>
            <a:r>
              <a:rPr lang="en-US" altLang="ja-JP" dirty="0" smtClean="0"/>
              <a:t>*</a:t>
            </a:r>
            <a:r>
              <a:rPr lang="ja-JP" altLang="en-US" dirty="0" smtClean="0"/>
              <a:t>を使用</a:t>
            </a:r>
            <a:endParaRPr lang="en-US" altLang="ja-JP" dirty="0" smtClean="0"/>
          </a:p>
          <a:p>
            <a:pPr lvl="4">
              <a:buNone/>
            </a:pPr>
            <a:r>
              <a:rPr lang="en-US" altLang="ja-JP" dirty="0" smtClean="0"/>
              <a:t>*http</a:t>
            </a:r>
            <a:r>
              <a:rPr lang="en-US" altLang="ja-JP" dirty="0" smtClean="0"/>
              <a:t>://</a:t>
            </a:r>
            <a:r>
              <a:rPr lang="en-US" altLang="ja-JP" dirty="0" err="1" smtClean="0"/>
              <a:t>darts.jaxa.jp/planet/project/hayabusa/</a:t>
            </a:r>
            <a:r>
              <a:rPr lang="en-US" altLang="ja-JP" dirty="0" err="1" smtClean="0"/>
              <a:t>shape_ja.pl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恒星（</a:t>
            </a:r>
            <a:r>
              <a:rPr lang="en-US" altLang="ja-JP" dirty="0" err="1" smtClean="0"/>
              <a:t>Hipparcos</a:t>
            </a:r>
            <a:r>
              <a:rPr lang="ja-JP" altLang="en-US" dirty="0" smtClean="0"/>
              <a:t>星表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太陽（光源）</a:t>
            </a:r>
            <a:endParaRPr lang="en-US" altLang="ja-JP" dirty="0" smtClean="0"/>
          </a:p>
          <a:p>
            <a:pPr lvl="0"/>
            <a:r>
              <a:rPr lang="ja-JP" altLang="en-US" dirty="0" smtClean="0">
                <a:solidFill>
                  <a:srgbClr val="000000"/>
                </a:solidFill>
              </a:rPr>
              <a:t>位置・姿勢データ等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dirty="0" smtClean="0"/>
              <a:t>SPICE</a:t>
            </a:r>
            <a:r>
              <a:rPr lang="ja-JP" altLang="en-US" dirty="0" smtClean="0"/>
              <a:t>カーネルデータから時刻毎の位置・姿勢を取得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中心座標</a:t>
            </a:r>
            <a:r>
              <a:rPr lang="en-US" altLang="ja-JP" dirty="0" smtClean="0"/>
              <a:t>: </a:t>
            </a:r>
            <a:r>
              <a:rPr lang="ja-JP" altLang="en-US" dirty="0" smtClean="0"/>
              <a:t>イトカワ、リファレンスフレーム</a:t>
            </a:r>
            <a:r>
              <a:rPr lang="en-US" altLang="ja-JP" dirty="0" smtClean="0"/>
              <a:t>: J2000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SPICE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NASA</a:t>
            </a:r>
            <a:r>
              <a:rPr lang="ja-JP" altLang="en-US" dirty="0" smtClean="0"/>
              <a:t>の</a:t>
            </a:r>
            <a:r>
              <a:rPr lang="en-US" altLang="ja-JP" dirty="0" smtClean="0"/>
              <a:t>NAIF*</a:t>
            </a:r>
            <a:r>
              <a:rPr lang="ja-JP" altLang="en-US" dirty="0" smtClean="0"/>
              <a:t>が確立したシステム</a:t>
            </a:r>
            <a:endParaRPr lang="en-US" altLang="ja-JP" dirty="0" smtClean="0"/>
          </a:p>
          <a:p>
            <a:pPr lvl="2">
              <a:buNone/>
            </a:pPr>
            <a:r>
              <a:rPr lang="en-US" altLang="ja-JP" dirty="0" smtClean="0"/>
              <a:t>*Navigation </a:t>
            </a:r>
            <a:r>
              <a:rPr lang="en-US" altLang="ja-JP" dirty="0" smtClean="0"/>
              <a:t>and Ancillary Information </a:t>
            </a:r>
            <a:r>
              <a:rPr lang="en-US" altLang="ja-JP" dirty="0" smtClean="0"/>
              <a:t>Facility</a:t>
            </a:r>
          </a:p>
          <a:p>
            <a:pPr lvl="3">
              <a:buNone/>
            </a:pPr>
            <a:r>
              <a:rPr lang="en-US" altLang="ja-JP" dirty="0" smtClean="0"/>
              <a:t>http://</a:t>
            </a:r>
            <a:r>
              <a:rPr lang="en-US" altLang="ja-JP" dirty="0" err="1" smtClean="0"/>
              <a:t>naif.jpl.nasa.gov/naif</a:t>
            </a:r>
            <a:r>
              <a:rPr lang="en-US" altLang="ja-JP" dirty="0" smtClean="0"/>
              <a:t>/</a:t>
            </a:r>
          </a:p>
          <a:p>
            <a:pPr lvl="1"/>
            <a:r>
              <a:rPr lang="en-US" altLang="ja-JP" dirty="0" smtClean="0"/>
              <a:t>Kernel</a:t>
            </a:r>
            <a:r>
              <a:rPr lang="ja-JP" altLang="en-US" dirty="0" smtClean="0"/>
              <a:t>ファイル（データ群）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Toolkit</a:t>
            </a:r>
            <a:r>
              <a:rPr lang="ja-JP" altLang="en-US" dirty="0" smtClean="0"/>
              <a:t>（</a:t>
            </a:r>
            <a:r>
              <a:rPr lang="en-US" altLang="ja-JP" dirty="0" smtClean="0"/>
              <a:t>kernel</a:t>
            </a:r>
            <a:r>
              <a:rPr lang="ja-JP" altLang="en-US" dirty="0" smtClean="0"/>
              <a:t>ファイルを扱うサブルーチン群）</a:t>
            </a:r>
            <a:endParaRPr lang="en-US" altLang="ja-JP" dirty="0" smtClean="0"/>
          </a:p>
          <a:p>
            <a:r>
              <a:rPr lang="ja-JP" altLang="en-US" dirty="0" smtClean="0"/>
              <a:t>「はやぶさ」可視化に用いる</a:t>
            </a:r>
            <a:r>
              <a:rPr lang="en-US" altLang="ja-JP" dirty="0" smtClean="0"/>
              <a:t>kernel</a:t>
            </a:r>
            <a:r>
              <a:rPr lang="ja-JP" altLang="en-US" dirty="0" smtClean="0"/>
              <a:t>ファイル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SPK</a:t>
            </a:r>
            <a:r>
              <a:rPr lang="ja-JP" altLang="en-US" dirty="0" smtClean="0"/>
              <a:t>（位置・速度）</a:t>
            </a:r>
            <a:r>
              <a:rPr lang="en-US" altLang="ja-JP" dirty="0" smtClean="0"/>
              <a:t>: </a:t>
            </a:r>
            <a:r>
              <a:rPr lang="ja-JP" altLang="en-US" dirty="0" smtClean="0"/>
              <a:t>「はやぶさ」、イトカワ、太陽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IK</a:t>
            </a:r>
            <a:r>
              <a:rPr lang="ja-JP" altLang="en-US" dirty="0" smtClean="0"/>
              <a:t>（機器のアライメント）</a:t>
            </a:r>
            <a:r>
              <a:rPr lang="en-US" altLang="ja-JP" dirty="0" smtClean="0"/>
              <a:t>: AMICA</a:t>
            </a:r>
          </a:p>
          <a:p>
            <a:pPr lvl="1"/>
            <a:r>
              <a:rPr lang="en-US" altLang="ja-JP" dirty="0" smtClean="0"/>
              <a:t>CK</a:t>
            </a:r>
            <a:r>
              <a:rPr lang="ja-JP" altLang="en-US" dirty="0" smtClean="0"/>
              <a:t>（姿勢）</a:t>
            </a:r>
            <a:r>
              <a:rPr lang="en-US" altLang="ja-JP" dirty="0" smtClean="0"/>
              <a:t>: </a:t>
            </a:r>
            <a:r>
              <a:rPr lang="ja-JP" altLang="en-US" dirty="0" smtClean="0"/>
              <a:t>「はやぶさ」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SCLK</a:t>
            </a:r>
            <a:r>
              <a:rPr lang="ja-JP" altLang="en-US" dirty="0" smtClean="0"/>
              <a:t>（時計情報）</a:t>
            </a:r>
            <a:r>
              <a:rPr lang="en-US" altLang="ja-JP" dirty="0" smtClean="0"/>
              <a:t>: </a:t>
            </a:r>
            <a:r>
              <a:rPr lang="ja-JP" altLang="en-US" dirty="0" smtClean="0"/>
              <a:t>「はやぶさ」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FK</a:t>
            </a:r>
            <a:r>
              <a:rPr lang="ja-JP" altLang="en-US" dirty="0" smtClean="0"/>
              <a:t>（リファレンスフレーム）</a:t>
            </a:r>
            <a:r>
              <a:rPr lang="en-US" altLang="ja-JP" dirty="0" smtClean="0"/>
              <a:t>: </a:t>
            </a:r>
            <a:r>
              <a:rPr lang="ja-JP" altLang="en-US" dirty="0" smtClean="0"/>
              <a:t>「はやぶさ」、イトカワ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PCK</a:t>
            </a:r>
            <a:r>
              <a:rPr lang="ja-JP" altLang="en-US" dirty="0" smtClean="0"/>
              <a:t>（天体情報）</a:t>
            </a:r>
            <a:r>
              <a:rPr lang="en-US" altLang="ja-JP" dirty="0" smtClean="0"/>
              <a:t>: </a:t>
            </a:r>
            <a:r>
              <a:rPr lang="ja-JP" altLang="en-US" dirty="0" smtClean="0"/>
              <a:t>イトカワ</a:t>
            </a:r>
            <a:r>
              <a:rPr lang="en-US" altLang="ja-JP" dirty="0" smtClean="0"/>
              <a:t>, 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可視化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各オブジェクトの配置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イトカワ、「はやぶさ」、太陽、恒星等（必要に応じて）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各時刻の位置・姿勢データに基づいて座標変換</a:t>
            </a:r>
            <a:endParaRPr lang="en-US" altLang="ja-JP" dirty="0" smtClean="0"/>
          </a:p>
          <a:p>
            <a:r>
              <a:rPr lang="ja-JP" altLang="en-US" dirty="0" smtClean="0"/>
              <a:t>カメラワーク（後述）</a:t>
            </a:r>
            <a:endParaRPr lang="en-US" altLang="ja-JP" dirty="0" smtClean="0"/>
          </a:p>
          <a:p>
            <a:r>
              <a:rPr lang="ja-JP" altLang="en-US" dirty="0" smtClean="0"/>
              <a:t>レンダリング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POV-Ray </a:t>
            </a:r>
            <a:r>
              <a:rPr lang="ja-JP" altLang="en-US" dirty="0" smtClean="0"/>
              <a:t>（レイトレーシングソフト）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スクリプトベースのフリーソフト</a:t>
            </a:r>
            <a:endParaRPr lang="en-US" altLang="ja-JP" dirty="0" smtClean="0"/>
          </a:p>
          <a:p>
            <a:r>
              <a:rPr lang="ja-JP" altLang="en-US" dirty="0" smtClean="0"/>
              <a:t>映像合成・編集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After Effects</a:t>
            </a:r>
            <a:r>
              <a:rPr lang="ja-JP" altLang="en-US" dirty="0" smtClean="0"/>
              <a:t>等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可視化の検証（位置・姿勢）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正しく可視化されているか、幾何学的形状を確認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AMICA</a:t>
            </a:r>
            <a:r>
              <a:rPr lang="ja-JP" altLang="en-US" dirty="0" smtClean="0"/>
              <a:t>の視点を模擬してイトカワのモデルを可視化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AMICA</a:t>
            </a:r>
            <a:r>
              <a:rPr lang="ja-JP" altLang="en-US" dirty="0" smtClean="0"/>
              <a:t>の実画像及び</a:t>
            </a:r>
            <a:r>
              <a:rPr lang="en-US" altLang="ja-JP" dirty="0" smtClean="0"/>
              <a:t>FLOW*</a:t>
            </a:r>
            <a:r>
              <a:rPr lang="ja-JP" altLang="en-US" dirty="0" smtClean="0"/>
              <a:t>の画像と形状を比較</a:t>
            </a:r>
            <a:endParaRPr lang="en-US" altLang="ja-JP" dirty="0" smtClean="0"/>
          </a:p>
          <a:p>
            <a:pPr lvl="3">
              <a:buNone/>
            </a:pPr>
            <a:r>
              <a:rPr lang="en-US" altLang="ja-JP" dirty="0" smtClean="0"/>
              <a:t>*</a:t>
            </a:r>
            <a:r>
              <a:rPr lang="en-US" altLang="ja-JP" dirty="0" err="1" smtClean="0"/>
              <a:t>FieLd</a:t>
            </a:r>
            <a:r>
              <a:rPr lang="en-US" altLang="ja-JP" dirty="0" smtClean="0"/>
              <a:t> Of View </a:t>
            </a:r>
            <a:r>
              <a:rPr lang="en-US" altLang="ja-JP" dirty="0" err="1" smtClean="0"/>
              <a:t>Visualizer</a:t>
            </a:r>
            <a:r>
              <a:rPr lang="ja-JP" altLang="en-US" dirty="0" smtClean="0"/>
              <a:t>（視野角ビジュアライザ）</a:t>
            </a:r>
            <a:endParaRPr lang="en-US" altLang="ja-JP" dirty="0" smtClean="0"/>
          </a:p>
          <a:p>
            <a:pPr lvl="4">
              <a:buNone/>
            </a:pPr>
            <a:r>
              <a:rPr lang="en-US" altLang="ja-JP" dirty="0" smtClean="0"/>
              <a:t>http://</a:t>
            </a:r>
            <a:r>
              <a:rPr lang="en-US" altLang="ja-JP" dirty="0" err="1" smtClean="0"/>
              <a:t>darts.jaxa.jp</a:t>
            </a:r>
            <a:r>
              <a:rPr lang="en-US" altLang="ja-JP" dirty="0" smtClean="0"/>
              <a:t>/planet/tools/flow</a:t>
            </a:r>
            <a:r>
              <a:rPr lang="en-US" altLang="ja-JP" dirty="0" smtClean="0"/>
              <a:t>/	</a:t>
            </a:r>
          </a:p>
          <a:p>
            <a:pPr lvl="1"/>
            <a:r>
              <a:rPr lang="ja-JP" altLang="en-US" dirty="0" smtClean="0"/>
              <a:t>結果</a:t>
            </a:r>
            <a:r>
              <a:rPr lang="en-US" altLang="ja-JP" dirty="0" smtClean="0"/>
              <a:t>: </a:t>
            </a:r>
            <a:r>
              <a:rPr lang="ja-JP" altLang="en-US" dirty="0" smtClean="0"/>
              <a:t>良好なデータであれば、</a:t>
            </a:r>
            <a:r>
              <a:rPr lang="en-US" altLang="ja-JP" dirty="0" smtClean="0"/>
              <a:t>1%</a:t>
            </a:r>
            <a:r>
              <a:rPr lang="ja-JP" altLang="en-US" dirty="0" smtClean="0"/>
              <a:t>以内の誤差で一致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誤差の精査は必要だが、座標変換の妥当性は確認できた</a:t>
            </a:r>
            <a:endParaRPr lang="en-US" altLang="ja-JP" dirty="0" smtClean="0"/>
          </a:p>
        </p:txBody>
      </p:sp>
      <p:pic>
        <p:nvPicPr>
          <p:cNvPr id="4" name="図 3" descr="Composit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49" y="3812359"/>
            <a:ext cx="2880000" cy="288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50403" y="4196241"/>
            <a:ext cx="47921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2005/10/22 11:00:19</a:t>
            </a:r>
            <a:r>
              <a:rPr kumimoji="1" lang="ja-JP" altLang="en-US" sz="2400" dirty="0" smtClean="0"/>
              <a:t>のデータ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赤</a:t>
            </a:r>
            <a:r>
              <a:rPr kumimoji="1" lang="en-US" altLang="ja-JP" sz="2400" dirty="0" smtClean="0"/>
              <a:t>: </a:t>
            </a:r>
            <a:r>
              <a:rPr kumimoji="1" lang="ja-JP" altLang="en-US" sz="2400" dirty="0" smtClean="0"/>
              <a:t>可視化結果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緑</a:t>
            </a:r>
            <a:r>
              <a:rPr lang="en-US" altLang="ja-JP" sz="2400" dirty="0" smtClean="0"/>
              <a:t>: AMICA</a:t>
            </a:r>
            <a:r>
              <a:rPr lang="ja-JP" altLang="en-US" sz="2400" dirty="0" smtClean="0"/>
              <a:t>の実画像（</a:t>
            </a:r>
            <a:r>
              <a:rPr lang="en-US" altLang="ja-JP" sz="2400" dirty="0" smtClean="0"/>
              <a:t>DARTS</a:t>
            </a:r>
            <a:r>
              <a:rPr lang="ja-JP" altLang="en-US" sz="2400" dirty="0" smtClean="0"/>
              <a:t>より）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青</a:t>
            </a:r>
            <a:r>
              <a:rPr kumimoji="1" lang="en-US" altLang="ja-JP" sz="2400" dirty="0" smtClean="0"/>
              <a:t>: FLOW</a:t>
            </a:r>
            <a:r>
              <a:rPr kumimoji="1" lang="ja-JP" altLang="en-US" sz="2400" dirty="0" smtClean="0"/>
              <a:t>の画像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	</a:t>
            </a:r>
            <a:r>
              <a:rPr lang="ja-JP" altLang="en-US" dirty="0" smtClean="0"/>
              <a:t>影</a:t>
            </a:r>
            <a:r>
              <a:rPr lang="en-US" altLang="ja-JP" dirty="0" smtClean="0"/>
              <a:t>(shadow)</a:t>
            </a:r>
            <a:r>
              <a:rPr lang="ja-JP" altLang="en-US" dirty="0" smtClean="0"/>
              <a:t>処理が無いため濃淡は不一致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可視化の検証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その他の例（</a:t>
            </a:r>
            <a:r>
              <a:rPr lang="en-US" altLang="ja-JP" dirty="0" smtClean="0"/>
              <a:t>2005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10</a:t>
            </a:r>
            <a:r>
              <a:rPr lang="ja-JP" altLang="en-US" dirty="0" smtClean="0"/>
              <a:t>月）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上段</a:t>
            </a:r>
            <a:r>
              <a:rPr lang="en-US" altLang="ja-JP" dirty="0" smtClean="0"/>
              <a:t>: AMICA</a:t>
            </a:r>
            <a:r>
              <a:rPr lang="ja-JP" altLang="en-US" dirty="0" smtClean="0"/>
              <a:t>の画像（</a:t>
            </a:r>
            <a:r>
              <a:rPr lang="en-US" altLang="ja-JP" dirty="0" smtClean="0"/>
              <a:t>DARTS</a:t>
            </a:r>
            <a:r>
              <a:rPr lang="ja-JP" altLang="en-US" dirty="0" smtClean="0"/>
              <a:t>より取得）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下段</a:t>
            </a:r>
            <a:r>
              <a:rPr lang="en-US" altLang="ja-JP" dirty="0" smtClean="0"/>
              <a:t>: </a:t>
            </a:r>
            <a:r>
              <a:rPr lang="ja-JP" altLang="en-US" dirty="0" smtClean="0"/>
              <a:t>同時刻の可視化結果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6" name="図 5" descr="スクリーンショット 2013-02-08 20.06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5350"/>
            <a:ext cx="9144000" cy="4692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「はやぶさ」を含めた可視化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「はやぶさ」の背後からイトカワを望む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「はやぶさ」を視認可能なアングル</a:t>
            </a:r>
            <a:endParaRPr lang="en-US" altLang="ja-JP" dirty="0" smtClean="0"/>
          </a:p>
          <a:p>
            <a:r>
              <a:rPr lang="ja-JP" altLang="en-US" dirty="0" smtClean="0"/>
              <a:t>想定されるカメラの位置</a:t>
            </a:r>
            <a:r>
              <a:rPr lang="en-US" altLang="ja-JP" dirty="0" smtClean="0"/>
              <a:t> / </a:t>
            </a:r>
            <a:r>
              <a:rPr lang="ja-JP" altLang="en-US" dirty="0" smtClean="0"/>
              <a:t>視点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AMICA</a:t>
            </a:r>
            <a:r>
              <a:rPr lang="ja-JP" altLang="en-US" dirty="0" smtClean="0"/>
              <a:t>視点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「はやぶさ」相対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イトカワ相対</a:t>
            </a:r>
            <a:r>
              <a:rPr lang="en-US" altLang="ja-JP" dirty="0" smtClean="0"/>
              <a:t>, etc.</a:t>
            </a:r>
          </a:p>
          <a:p>
            <a:r>
              <a:rPr lang="ja-JP" altLang="en-US" dirty="0" smtClean="0"/>
              <a:t>カメラの姿勢</a:t>
            </a:r>
            <a:r>
              <a:rPr lang="en-US" altLang="ja-JP" dirty="0" smtClean="0"/>
              <a:t> / </a:t>
            </a:r>
            <a:r>
              <a:rPr lang="ja-JP" altLang="en-US" dirty="0" smtClean="0"/>
              <a:t>注視点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「はやぶさ」相対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イトカワ相対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イトカワ注視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赤道面（</a:t>
            </a:r>
            <a:r>
              <a:rPr lang="en-US" altLang="ja-JP" dirty="0" smtClean="0"/>
              <a:t>J2000</a:t>
            </a:r>
            <a:r>
              <a:rPr lang="ja-JP" altLang="en-US" dirty="0" smtClean="0"/>
              <a:t>）、黄道面相対</a:t>
            </a:r>
            <a:r>
              <a:rPr lang="en-US" altLang="ja-JP" dirty="0" smtClean="0"/>
              <a:t>, etc.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動画像の生成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可視化結果を時系列で合成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望遠</a:t>
            </a:r>
            <a:r>
              <a:rPr lang="en-US" altLang="ja-JP" dirty="0" smtClean="0"/>
              <a:t>,</a:t>
            </a:r>
            <a:r>
              <a:rPr lang="ja-JP" altLang="en-US" dirty="0" smtClean="0"/>
              <a:t>視点</a:t>
            </a:r>
            <a:r>
              <a:rPr lang="en-US" altLang="ja-JP" dirty="0" smtClean="0"/>
              <a:t>=</a:t>
            </a:r>
            <a:r>
              <a:rPr lang="ja-JP" altLang="en-US" dirty="0" smtClean="0"/>
              <a:t>「はやぶさ」相対、注視点</a:t>
            </a:r>
            <a:r>
              <a:rPr lang="en-US" altLang="ja-JP" dirty="0" smtClean="0"/>
              <a:t>=</a:t>
            </a:r>
            <a:r>
              <a:rPr lang="ja-JP" altLang="en-US" dirty="0" smtClean="0"/>
              <a:t>イトカワ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Sinten</a:t>
            </a:r>
            <a:r>
              <a:rPr lang="en-US" altLang="ja-JP" dirty="0" smtClean="0"/>
              <a:t> </a:t>
            </a:r>
          </a:p>
          <a:p>
            <a:pPr lvl="1"/>
            <a:endParaRPr lang="ja-JP" altLang="en-US" dirty="0"/>
          </a:p>
        </p:txBody>
      </p:sp>
      <p:pic>
        <p:nvPicPr>
          <p:cNvPr id="4" name="図 3" descr="スクリーンショット 2013-02-07 20.18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BoxLarge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SimpleBoxLarge.thmx</Template>
  <TotalTime>6794</TotalTime>
  <Words>893</Words>
  <Application>Microsoft Macintosh PowerPoint</Application>
  <PresentationFormat>画面に合わせる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SimpleBoxLarge</vt:lpstr>
      <vt:lpstr>小惑星探査機「はやぶさ」軌跡の映像化</vt:lpstr>
      <vt:lpstr>概要</vt:lpstr>
      <vt:lpstr>映像化に使用するデータ</vt:lpstr>
      <vt:lpstr>SPICE</vt:lpstr>
      <vt:lpstr>可視化</vt:lpstr>
      <vt:lpstr>可視化の検証（位置・姿勢）</vt:lpstr>
      <vt:lpstr>可視化の検証</vt:lpstr>
      <vt:lpstr>「はやぶさ」を含めた可視化</vt:lpstr>
      <vt:lpstr>動画像の生成</vt:lpstr>
      <vt:lpstr>動画像の生成</vt:lpstr>
      <vt:lpstr>補助的な情報の合成</vt:lpstr>
      <vt:lpstr>合成映像の例</vt:lpstr>
      <vt:lpstr>課題</vt:lpstr>
      <vt:lpstr>今後の計画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MIURA Akira</dc:creator>
  <cp:lastModifiedBy>MIURA Akira</cp:lastModifiedBy>
  <cp:revision>14</cp:revision>
  <cp:lastPrinted>2013-02-08T02:43:00Z</cp:lastPrinted>
  <dcterms:created xsi:type="dcterms:W3CDTF">2013-02-07T10:01:38Z</dcterms:created>
  <dcterms:modified xsi:type="dcterms:W3CDTF">2013-02-12T03:15:56Z</dcterms:modified>
</cp:coreProperties>
</file>