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9"/>
  </p:notesMasterIdLst>
  <p:handoutMasterIdLst>
    <p:handoutMasterId r:id="rId20"/>
  </p:handoutMasterIdLst>
  <p:sldIdLst>
    <p:sldId id="287" r:id="rId2"/>
    <p:sldId id="288" r:id="rId3"/>
    <p:sldId id="289" r:id="rId4"/>
    <p:sldId id="303" r:id="rId5"/>
    <p:sldId id="260" r:id="rId6"/>
    <p:sldId id="299" r:id="rId7"/>
    <p:sldId id="267" r:id="rId8"/>
    <p:sldId id="286" r:id="rId9"/>
    <p:sldId id="272" r:id="rId10"/>
    <p:sldId id="264" r:id="rId11"/>
    <p:sldId id="265" r:id="rId12"/>
    <p:sldId id="273" r:id="rId13"/>
    <p:sldId id="291" r:id="rId14"/>
    <p:sldId id="261" r:id="rId15"/>
    <p:sldId id="270" r:id="rId16"/>
    <p:sldId id="271" r:id="rId17"/>
    <p:sldId id="300" r:id="rId1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0771" autoAdjust="0"/>
    <p:restoredTop sz="85417" autoAdjust="0"/>
  </p:normalViewPr>
  <p:slideViewPr>
    <p:cSldViewPr snapToGrid="0" snapToObjects="1">
      <p:cViewPr varScale="1">
        <p:scale>
          <a:sx n="99" d="100"/>
          <a:sy n="99" d="100"/>
        </p:scale>
        <p:origin x="-472"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2FC81E-3FB4-7546-A87A-E92725D14F76}" type="datetimeFigureOut">
              <a:rPr lang="ja-JP" altLang="en-US" smtClean="0"/>
              <a:pPr/>
              <a:t>13.2.15</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5AA9F7-FA13-D249-8038-54915AAAD71E}"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25CD73-A106-9742-BBDE-11DA9D139218}" type="datetimeFigureOut">
              <a:rPr lang="ja-JP" altLang="en-US" smtClean="0"/>
              <a:pPr/>
              <a:t>13.2.15</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5AD49-ED50-FE42-9F35-C23421957DDE}"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 3"/>
          <p:cNvSpPr>
            <a:spLocks noGrp="1"/>
          </p:cNvSpPr>
          <p:nvPr>
            <p:ph type="sldNum" sz="quarter" idx="10"/>
          </p:nvPr>
        </p:nvSpPr>
        <p:spPr/>
        <p:txBody>
          <a:bodyPr/>
          <a:lstStyle/>
          <a:p>
            <a:fld id="{09DA3CAA-4C6B-0045-B1BE-8D4A56435CAA}" type="slidenum">
              <a:rPr lang="ja-JP" altLang="en-US" smtClean="0"/>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We developed the Online discussion system for</a:t>
            </a:r>
            <a:r>
              <a:rPr lang="en-US" altLang="ja-JP" baseline="0" dirty="0" smtClean="0"/>
              <a:t> distance</a:t>
            </a:r>
            <a:r>
              <a:rPr lang="en-US" altLang="ja-JP" dirty="0" smtClean="0"/>
              <a:t> researchers to combine Google Earth with Twitter.</a:t>
            </a:r>
          </a:p>
          <a:p>
            <a:endParaRPr lang="en-US" altLang="ja-JP" dirty="0" smtClean="0"/>
          </a:p>
          <a:p>
            <a:r>
              <a:rPr lang="en-US" altLang="ja-JP" dirty="0" smtClean="0"/>
              <a:t>Users can read the discussion and view the map. They can discuss landmarks.</a:t>
            </a:r>
          </a:p>
        </p:txBody>
      </p:sp>
      <p:sp>
        <p:nvSpPr>
          <p:cNvPr id="4" name="スライド番号プレースホルダ 3"/>
          <p:cNvSpPr>
            <a:spLocks noGrp="1"/>
          </p:cNvSpPr>
          <p:nvPr>
            <p:ph type="sldNum" sz="quarter" idx="10"/>
          </p:nvPr>
        </p:nvSpPr>
        <p:spPr/>
        <p:txBody>
          <a:bodyPr/>
          <a:lstStyle/>
          <a:p>
            <a:fld id="{09DA3CAA-4C6B-0045-B1BE-8D4A56435CAA}" type="slidenum">
              <a:rPr lang="ja-JP" altLang="en-US" smtClean="0"/>
              <a:pPr/>
              <a:t>15</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baseline="0" dirty="0" smtClean="0"/>
              <a:t>This</a:t>
            </a:r>
            <a:r>
              <a:rPr lang="ja-JP" altLang="en-US" baseline="0" dirty="0" smtClean="0"/>
              <a:t>　</a:t>
            </a:r>
            <a:r>
              <a:rPr lang="en-US" altLang="ja-JP" baseline="0" dirty="0" err="1" smtClean="0"/>
              <a:t>β</a:t>
            </a:r>
            <a:r>
              <a:rPr lang="en-US" altLang="ja-JP" baseline="0" dirty="0" smtClean="0"/>
              <a:t>-version system is opened </a:t>
            </a:r>
          </a:p>
          <a:p>
            <a:endParaRPr lang="en-US" altLang="ja-JP" dirty="0" smtClean="0"/>
          </a:p>
          <a:p>
            <a:r>
              <a:rPr lang="en-US" altLang="ja-JP" dirty="0" smtClean="0"/>
              <a:t>If you get interested in this system, access the following URL.</a:t>
            </a:r>
          </a:p>
          <a:p>
            <a:endParaRPr lang="en-US" altLang="ja-JP" dirty="0" smtClean="0"/>
          </a:p>
          <a:p>
            <a:r>
              <a:rPr lang="en-US" altLang="ja-JP" dirty="0" smtClean="0"/>
              <a:t>But,</a:t>
            </a:r>
            <a:r>
              <a:rPr lang="en-US" altLang="ja-JP" baseline="0" dirty="0" smtClean="0"/>
              <a:t> the server is shut down for maintenance, it will start by tonight.</a:t>
            </a:r>
            <a:endParaRPr lang="en-US" altLang="ja-JP" dirty="0" smtClean="0"/>
          </a:p>
          <a:p>
            <a:r>
              <a:rPr lang="en-US" altLang="ja-JP" dirty="0" smtClean="0"/>
              <a:t>Please access tomorrow or</a:t>
            </a:r>
            <a:r>
              <a:rPr lang="en-US" altLang="ja-JP" baseline="0" dirty="0" smtClean="0"/>
              <a:t> sometime later.</a:t>
            </a:r>
            <a:endParaRPr lang="en-US" altLang="ja-JP" dirty="0" smtClean="0"/>
          </a:p>
          <a:p>
            <a:endParaRPr lang="en-US" altLang="ja-JP" dirty="0" smtClean="0"/>
          </a:p>
          <a:p>
            <a:r>
              <a:rPr lang="en-US" altLang="ja-JP" dirty="0" smtClean="0"/>
              <a:t>If you have a feedback,</a:t>
            </a:r>
            <a:r>
              <a:rPr lang="en-US" altLang="ja-JP" baseline="0" dirty="0" smtClean="0"/>
              <a:t> please send a e-mail to this address.</a:t>
            </a:r>
          </a:p>
          <a:p>
            <a:endParaRPr lang="en-US" altLang="ja-JP" dirty="0" smtClean="0"/>
          </a:p>
          <a:p>
            <a:r>
              <a:rPr lang="en-US" altLang="ja-JP" dirty="0" smtClean="0"/>
              <a:t>---</a:t>
            </a:r>
          </a:p>
          <a:p>
            <a:r>
              <a:rPr lang="en-US" altLang="ja-JP" dirty="0" smtClean="0"/>
              <a:t>*</a:t>
            </a:r>
            <a:r>
              <a:rPr lang="ja-JP" altLang="en-US" dirty="0" smtClean="0"/>
              <a:t>評価に関して</a:t>
            </a:r>
            <a:endParaRPr lang="en-US" altLang="ja-JP" dirty="0" smtClean="0"/>
          </a:p>
          <a:p>
            <a:r>
              <a:rPr lang="en-US" altLang="ja-JP" dirty="0" smtClean="0"/>
              <a:t>This system</a:t>
            </a:r>
            <a:r>
              <a:rPr lang="en-US" altLang="ja-JP" baseline="0" dirty="0" smtClean="0"/>
              <a:t> is opened in my laboratory.</a:t>
            </a:r>
          </a:p>
          <a:p>
            <a:r>
              <a:rPr lang="en-US" altLang="ja-JP" baseline="0" dirty="0" smtClean="0"/>
              <a:t>I will get the review and improve it.</a:t>
            </a:r>
          </a:p>
          <a:p>
            <a:r>
              <a:rPr lang="en-US" altLang="ja-JP" baseline="0" dirty="0" smtClean="0"/>
              <a:t>*</a:t>
            </a:r>
            <a:r>
              <a:rPr lang="ja-JP" altLang="en-US" baseline="0" dirty="0" smtClean="0"/>
              <a:t>どのように評価するのか</a:t>
            </a:r>
            <a:endParaRPr lang="en-US" altLang="ja-JP" baseline="0" dirty="0" smtClean="0"/>
          </a:p>
          <a:p>
            <a:r>
              <a:rPr lang="ja-JP" altLang="en-US" baseline="0" dirty="0" smtClean="0"/>
              <a:t>ユーザーに使ってもらう事で、レビューをもらう。修正する。</a:t>
            </a:r>
            <a:endParaRPr lang="en-US" altLang="ja-JP" baseline="0" dirty="0" smtClean="0"/>
          </a:p>
          <a:p>
            <a:r>
              <a:rPr lang="en-US" altLang="ja-JP" baseline="0" dirty="0" smtClean="0"/>
              <a:t>So, I think about the evaluate which is to use by users, and I improve this system.</a:t>
            </a:r>
          </a:p>
          <a:p>
            <a:r>
              <a:rPr lang="ja-JP" altLang="en-US" baseline="0" dirty="0" smtClean="0"/>
              <a:t>条件：月惑星関係者、各機能に関して有用性があるかどうか</a:t>
            </a:r>
            <a:endParaRPr lang="en-US" altLang="ja-JP" baseline="0" dirty="0" smtClean="0"/>
          </a:p>
          <a:p>
            <a:r>
              <a:rPr lang="en-US" altLang="ja-JP" baseline="0" dirty="0" smtClean="0"/>
              <a:t>And I would like to take the questionnaires.(</a:t>
            </a:r>
            <a:r>
              <a:rPr lang="ja-JP" altLang="en-US" baseline="0" dirty="0" smtClean="0"/>
              <a:t>クエショネーア</a:t>
            </a:r>
            <a:r>
              <a:rPr lang="en-US" altLang="ja-JP" baseline="0" dirty="0" smtClean="0"/>
              <a:t>)</a:t>
            </a:r>
          </a:p>
          <a:p>
            <a:r>
              <a:rPr lang="en-US" altLang="ja-JP" baseline="0" dirty="0" smtClean="0"/>
              <a:t>The terms are using this system by lunar and planetary science researchers, and the each functions are beneficial whether or not.</a:t>
            </a:r>
          </a:p>
          <a:p>
            <a:endParaRPr lang="en-US" altLang="ja-JP" baseline="0" dirty="0" smtClean="0"/>
          </a:p>
          <a:p>
            <a:r>
              <a:rPr lang="en-US" altLang="ja-JP" baseline="0" dirty="0" smtClean="0"/>
              <a:t>*</a:t>
            </a:r>
            <a:r>
              <a:rPr lang="ja-JP" altLang="en-US" baseline="0" dirty="0" smtClean="0"/>
              <a:t>空間演算に関して</a:t>
            </a:r>
            <a:endParaRPr lang="en-US" altLang="ja-JP" baseline="0" dirty="0" smtClean="0"/>
          </a:p>
          <a:p>
            <a:r>
              <a:rPr lang="en-US" altLang="ja-JP" baseline="0" dirty="0" smtClean="0"/>
              <a:t>We are having the discussion about this function in my laboratory meeting.</a:t>
            </a:r>
          </a:p>
          <a:p>
            <a:r>
              <a:rPr lang="en-US" altLang="ja-JP" baseline="0" dirty="0" smtClean="0"/>
              <a:t>We have yet to decide the specific function. </a:t>
            </a:r>
          </a:p>
          <a:p>
            <a:r>
              <a:rPr lang="en-US" altLang="ja-JP" dirty="0" smtClean="0"/>
              <a:t>*Awareness</a:t>
            </a:r>
            <a:r>
              <a:rPr lang="en-US" altLang="ja-JP" baseline="0" dirty="0" smtClean="0"/>
              <a:t> computing</a:t>
            </a:r>
          </a:p>
          <a:p>
            <a:r>
              <a:rPr lang="en-US" altLang="ja-JP" dirty="0" smtClean="0"/>
              <a:t>The</a:t>
            </a:r>
            <a:r>
              <a:rPr lang="en-US" altLang="ja-JP" baseline="0" dirty="0" smtClean="0"/>
              <a:t> relation of awareness to this research is to notice the something for people. </a:t>
            </a:r>
          </a:p>
          <a:p>
            <a:r>
              <a:rPr lang="en-US" altLang="ja-JP" baseline="0" dirty="0" smtClean="0"/>
              <a:t>People use this system, they view the landmarks and discussion, so they might notice the new something.</a:t>
            </a:r>
            <a:endParaRPr lang="en-US" altLang="ja-JP" dirty="0" smtClean="0"/>
          </a:p>
          <a:p>
            <a:endParaRPr lang="en-US" altLang="ja-JP" dirty="0" smtClean="0"/>
          </a:p>
          <a:p>
            <a:r>
              <a:rPr lang="en-US" altLang="ja-JP" dirty="0" smtClean="0"/>
              <a:t>*</a:t>
            </a:r>
            <a:r>
              <a:rPr lang="ja-JP" altLang="en-US" dirty="0" smtClean="0"/>
              <a:t>この研究では考えていません。</a:t>
            </a:r>
            <a:endParaRPr lang="en-US" altLang="ja-JP" dirty="0" smtClean="0"/>
          </a:p>
          <a:p>
            <a:r>
              <a:rPr lang="en-US" altLang="ja-JP" dirty="0" smtClean="0"/>
              <a:t>This</a:t>
            </a:r>
          </a:p>
          <a:p>
            <a:endParaRPr lang="en-US" altLang="ja-JP" dirty="0" smtClean="0"/>
          </a:p>
          <a:p>
            <a:r>
              <a:rPr lang="en-US" altLang="ja-JP" dirty="0" smtClean="0"/>
              <a:t>*Thank</a:t>
            </a:r>
            <a:r>
              <a:rPr lang="en-US" altLang="ja-JP" baseline="0" dirty="0" smtClean="0"/>
              <a:t> you for your opinion.</a:t>
            </a:r>
          </a:p>
          <a:p>
            <a:r>
              <a:rPr lang="en-US" altLang="ja-JP" dirty="0" smtClean="0"/>
              <a:t>I would</a:t>
            </a:r>
            <a:r>
              <a:rPr lang="en-US" altLang="ja-JP" baseline="0" dirty="0" smtClean="0"/>
              <a:t> like to get your opinion aftertime.</a:t>
            </a:r>
          </a:p>
          <a:p>
            <a:endParaRPr lang="en-US" altLang="ja-JP" baseline="0" dirty="0" smtClean="0"/>
          </a:p>
          <a:p>
            <a:r>
              <a:rPr lang="en-US" altLang="ja-JP" baseline="0" dirty="0" smtClean="0"/>
              <a:t>*Your question is … , correct?</a:t>
            </a:r>
          </a:p>
          <a:p>
            <a:endParaRPr lang="en-US" altLang="ja-JP" baseline="0" dirty="0" smtClean="0"/>
          </a:p>
          <a:p>
            <a:r>
              <a:rPr lang="en-US" altLang="ja-JP" baseline="0" dirty="0" smtClean="0"/>
              <a:t>*Base map </a:t>
            </a:r>
            <a:r>
              <a:rPr lang="ja-JP" altLang="en-US" baseline="0" dirty="0" smtClean="0"/>
              <a:t>と</a:t>
            </a:r>
            <a:r>
              <a:rPr lang="en-US" altLang="ja-JP" baseline="0" dirty="0" smtClean="0"/>
              <a:t>overlaid map</a:t>
            </a:r>
            <a:r>
              <a:rPr lang="ja-JP" altLang="en-US" baseline="0" dirty="0" smtClean="0"/>
              <a:t>の違い</a:t>
            </a:r>
            <a:endParaRPr lang="en-US" altLang="ja-JP" baseline="0" dirty="0" smtClean="0"/>
          </a:p>
          <a:p>
            <a:r>
              <a:rPr lang="en-US" altLang="ja-JP" baseline="0" dirty="0" smtClean="0"/>
              <a:t>A base map having essential outlines and onto which additional geographical or topographical data may be placed for comparison or correlation. </a:t>
            </a:r>
          </a:p>
          <a:p>
            <a:r>
              <a:rPr lang="en-US" altLang="ja-JP" baseline="0" dirty="0" smtClean="0"/>
              <a:t>A overlaid map has a extra information on it.</a:t>
            </a:r>
          </a:p>
          <a:p>
            <a:r>
              <a:rPr lang="en-US" altLang="ja-JP" baseline="0" dirty="0" smtClean="0"/>
              <a:t>This research uses the moon map as a overlaid map.</a:t>
            </a:r>
          </a:p>
          <a:p>
            <a:endParaRPr lang="en-US" altLang="ja-JP" baseline="0" dirty="0" smtClean="0"/>
          </a:p>
          <a:p>
            <a:r>
              <a:rPr lang="ja-JP" altLang="en-US" baseline="0" dirty="0" smtClean="0"/>
              <a:t>なぜ</a:t>
            </a:r>
            <a:r>
              <a:rPr lang="en-US" altLang="ja-JP" baseline="0" dirty="0" smtClean="0"/>
              <a:t>twitter</a:t>
            </a:r>
          </a:p>
          <a:p>
            <a:r>
              <a:rPr lang="ja-JP" altLang="en-US" baseline="0" dirty="0" smtClean="0"/>
              <a:t>シンプルな構造をしている</a:t>
            </a:r>
            <a:r>
              <a:rPr lang="en-US" altLang="ja-JP" baseline="0" dirty="0" smtClean="0"/>
              <a:t>twitter</a:t>
            </a:r>
            <a:r>
              <a:rPr lang="ja-JP" altLang="en-US" baseline="0" dirty="0" smtClean="0"/>
              <a:t>が最適だと感じた</a:t>
            </a:r>
            <a:endParaRPr lang="en-US" altLang="ja-JP" baseline="0" dirty="0" smtClean="0"/>
          </a:p>
          <a:p>
            <a:r>
              <a:rPr lang="en-US" altLang="ja-JP" baseline="0" dirty="0" smtClean="0"/>
              <a:t>FB</a:t>
            </a:r>
            <a:r>
              <a:rPr lang="ja-JP" altLang="en-US" baseline="0" dirty="0" smtClean="0"/>
              <a:t>のように写真を上げる必要はない、なぜなら画像を見ながら議論する事ができるのだから</a:t>
            </a:r>
            <a:endParaRPr lang="en-US" altLang="ja-JP" baseline="0" dirty="0" smtClean="0"/>
          </a:p>
          <a:p>
            <a:r>
              <a:rPr lang="en-US" altLang="ja-JP" baseline="0" dirty="0" smtClean="0"/>
              <a:t>movie</a:t>
            </a:r>
            <a:r>
              <a:rPr lang="ja-JP" altLang="en-US" baseline="0" dirty="0" smtClean="0"/>
              <a:t>は月惑星科学の研究者にとってはあまり重要ではないと感じた。</a:t>
            </a:r>
            <a:endParaRPr lang="en-US" altLang="ja-JP" baseline="0" dirty="0" smtClean="0"/>
          </a:p>
          <a:p>
            <a:r>
              <a:rPr lang="en-US" altLang="ja-JP" baseline="0" dirty="0" smtClean="0"/>
              <a:t>The structure of twitter is so simple.</a:t>
            </a:r>
          </a:p>
          <a:p>
            <a:r>
              <a:rPr lang="en-US" altLang="ja-JP" baseline="0" dirty="0" smtClean="0"/>
              <a:t>This system needs the text-data, timestamp, and user name.</a:t>
            </a:r>
          </a:p>
          <a:p>
            <a:r>
              <a:rPr lang="en-US" altLang="ja-JP" baseline="0" dirty="0" smtClean="0"/>
              <a:t>So, twitter is thought to be best.</a:t>
            </a:r>
          </a:p>
          <a:p>
            <a:r>
              <a:rPr lang="en-US" altLang="ja-JP" baseline="0" dirty="0" smtClean="0"/>
              <a:t>In addition, this system enable to discuss with viewing the map, so it is not need the attached images to comment as a </a:t>
            </a:r>
            <a:r>
              <a:rPr lang="en-US" altLang="ja-JP" baseline="0" dirty="0" err="1" smtClean="0"/>
              <a:t>Facebook</a:t>
            </a:r>
            <a:r>
              <a:rPr lang="en-US" altLang="ja-JP" baseline="0" dirty="0" smtClean="0"/>
              <a:t>.</a:t>
            </a:r>
          </a:p>
          <a:p>
            <a:endParaRPr lang="en-US" altLang="ja-JP" baseline="0" dirty="0" smtClean="0"/>
          </a:p>
          <a:p>
            <a:endParaRPr lang="en-US" altLang="ja-JP" baseline="0" dirty="0" smtClean="0"/>
          </a:p>
          <a:p>
            <a:r>
              <a:rPr lang="en-US" altLang="ja-JP" baseline="0" dirty="0" smtClean="0"/>
              <a:t>GE</a:t>
            </a:r>
            <a:r>
              <a:rPr lang="ja-JP" altLang="en-US" baseline="0" dirty="0" smtClean="0"/>
              <a:t>に関して</a:t>
            </a:r>
            <a:endParaRPr lang="en-US" altLang="ja-JP" baseline="0" dirty="0" smtClean="0"/>
          </a:p>
          <a:p>
            <a:r>
              <a:rPr lang="ja-JP" altLang="en-US" baseline="0" dirty="0" smtClean="0"/>
              <a:t>まず月の画像が使用できるという事。</a:t>
            </a:r>
            <a:endParaRPr lang="en-US" altLang="ja-JP" baseline="0" dirty="0" smtClean="0"/>
          </a:p>
          <a:p>
            <a:r>
              <a:rPr lang="ja-JP" altLang="en-US" baseline="0" dirty="0" smtClean="0"/>
              <a:t>そして、</a:t>
            </a:r>
            <a:r>
              <a:rPr lang="en-US" altLang="ja-JP" baseline="0" dirty="0" smtClean="0"/>
              <a:t>web</a:t>
            </a:r>
            <a:r>
              <a:rPr lang="ja-JP" altLang="en-US" baseline="0" dirty="0" smtClean="0"/>
              <a:t>を介して扱う事ができ、さらにこの研究のための</a:t>
            </a:r>
            <a:r>
              <a:rPr lang="en-US" altLang="ja-JP" baseline="0" dirty="0" smtClean="0"/>
              <a:t>API</a:t>
            </a:r>
            <a:r>
              <a:rPr lang="ja-JP" altLang="en-US" baseline="0" dirty="0" smtClean="0"/>
              <a:t>が揃っている事</a:t>
            </a:r>
            <a:endParaRPr lang="en-US" altLang="ja-JP" baseline="0" dirty="0" smtClean="0"/>
          </a:p>
          <a:p>
            <a:r>
              <a:rPr lang="en-US" altLang="ja-JP" baseline="0" dirty="0" smtClean="0"/>
              <a:t>Google Earth enable to use the moon map.</a:t>
            </a:r>
          </a:p>
          <a:p>
            <a:r>
              <a:rPr lang="en-US" altLang="ja-JP" baseline="0" dirty="0" smtClean="0"/>
              <a:t>In addition, I can use via the browser, and it has a lot of APIs for this research.</a:t>
            </a:r>
          </a:p>
          <a:p>
            <a:endParaRPr lang="en-US" altLang="ja-JP" baseline="0" dirty="0" smtClean="0"/>
          </a:p>
          <a:p>
            <a:r>
              <a:rPr lang="ja-JP" altLang="en-US" baseline="0" dirty="0" smtClean="0"/>
              <a:t>今後データは乗らないのか？</a:t>
            </a:r>
            <a:endParaRPr lang="en-US" altLang="ja-JP" baseline="0" dirty="0" smtClean="0"/>
          </a:p>
          <a:p>
            <a:r>
              <a:rPr lang="en-US" altLang="ja-JP" baseline="0" dirty="0" smtClean="0"/>
              <a:t>I hope to add the extra information on the map.</a:t>
            </a:r>
          </a:p>
          <a:p>
            <a:r>
              <a:rPr lang="en-US" altLang="ja-JP" baseline="0" dirty="0" smtClean="0"/>
              <a:t>Now, the overlaid data is only moon.</a:t>
            </a:r>
          </a:p>
          <a:p>
            <a:r>
              <a:rPr lang="en-US" altLang="ja-JP" baseline="0" dirty="0" smtClean="0"/>
              <a:t>If it will has a other data, the discussion and analysis is more good.</a:t>
            </a:r>
          </a:p>
          <a:p>
            <a:endParaRPr lang="en-US" altLang="ja-JP" baseline="0" dirty="0" smtClean="0"/>
          </a:p>
          <a:p>
            <a:r>
              <a:rPr lang="ja-JP" altLang="en-US" baseline="0" dirty="0" smtClean="0"/>
              <a:t>使用目的</a:t>
            </a:r>
            <a:r>
              <a:rPr lang="en-US" altLang="ja-JP" baseline="0" dirty="0" smtClean="0"/>
              <a:t>(purpose of use)</a:t>
            </a:r>
          </a:p>
          <a:p>
            <a:r>
              <a:rPr lang="en-US" altLang="ja-JP" baseline="0" dirty="0" smtClean="0"/>
              <a:t>If researchers want to discuss about the non-name region, this system enable to use.</a:t>
            </a:r>
          </a:p>
          <a:p>
            <a:r>
              <a:rPr lang="ja-JP" altLang="en-US" baseline="0" dirty="0" smtClean="0"/>
              <a:t>現在、月探査において、着地地点を探すといった事が考えられています。</a:t>
            </a:r>
            <a:endParaRPr lang="en-US" altLang="ja-JP" baseline="0" dirty="0" smtClean="0"/>
          </a:p>
          <a:p>
            <a:r>
              <a:rPr lang="en-US" altLang="ja-JP" baseline="0" dirty="0" smtClean="0"/>
              <a:t>Now, in lunar exploration, it is planning to search the lading site.</a:t>
            </a:r>
          </a:p>
          <a:p>
            <a:r>
              <a:rPr lang="ja-JP" altLang="en-US" baseline="0" dirty="0" smtClean="0"/>
              <a:t>その着地地点を探す際、画像を見ながら議論する事が必要です。</a:t>
            </a:r>
            <a:endParaRPr lang="en-US" altLang="ja-JP" baseline="0" dirty="0" smtClean="0"/>
          </a:p>
          <a:p>
            <a:r>
              <a:rPr lang="en-US" altLang="ja-JP" baseline="0" dirty="0" smtClean="0"/>
              <a:t>Then researchers need the discussion system with viewing the moon map.</a:t>
            </a:r>
          </a:p>
          <a:p>
            <a:r>
              <a:rPr lang="ja-JP" altLang="en-US" baseline="0" dirty="0" smtClean="0"/>
              <a:t>このような時、このシステムは使われます。</a:t>
            </a:r>
            <a:endParaRPr lang="en-US" altLang="ja-JP" baseline="0" dirty="0" smtClean="0"/>
          </a:p>
          <a:p>
            <a:r>
              <a:rPr lang="en-US" altLang="ja-JP" baseline="0" dirty="0" smtClean="0"/>
              <a:t>So, this system is needed in this scene.</a:t>
            </a:r>
          </a:p>
          <a:p>
            <a:endParaRPr lang="en-US" altLang="ja-JP" baseline="0" dirty="0" smtClean="0"/>
          </a:p>
          <a:p>
            <a:r>
              <a:rPr lang="ja-JP" altLang="en-US" baseline="0" dirty="0" smtClean="0"/>
              <a:t>探査機</a:t>
            </a:r>
            <a:endParaRPr lang="en-US" altLang="ja-JP" baseline="0" dirty="0" smtClean="0"/>
          </a:p>
          <a:p>
            <a:r>
              <a:rPr lang="en-US" altLang="ja-JP" baseline="0" dirty="0" smtClean="0"/>
              <a:t>probe vehicle</a:t>
            </a:r>
            <a:r>
              <a:rPr lang="ja-JP" altLang="en-US" baseline="0" dirty="0" smtClean="0"/>
              <a:t>プローブビークル</a:t>
            </a:r>
            <a:endParaRPr lang="en-US" altLang="ja-JP" baseline="0" dirty="0" smtClean="0"/>
          </a:p>
          <a:p>
            <a:r>
              <a:rPr lang="en-US" altLang="ja-JP" baseline="0" dirty="0" smtClean="0"/>
              <a:t>abbreviate</a:t>
            </a:r>
            <a:r>
              <a:rPr lang="ja-JP" altLang="en-US" baseline="0" dirty="0" smtClean="0"/>
              <a:t>　省略する</a:t>
            </a:r>
            <a:r>
              <a:rPr lang="en-US" altLang="ja-JP" baseline="0" dirty="0" smtClean="0"/>
              <a:t> </a:t>
            </a:r>
            <a:r>
              <a:rPr lang="ja-JP" altLang="en-US" baseline="0" dirty="0" smtClean="0"/>
              <a:t>アブリビエイト</a:t>
            </a:r>
            <a:endParaRPr lang="en-US" altLang="ja-JP" baseline="0" dirty="0" smtClean="0"/>
          </a:p>
        </p:txBody>
      </p:sp>
      <p:sp>
        <p:nvSpPr>
          <p:cNvPr id="4" name="スライド番号プレースホルダ 3"/>
          <p:cNvSpPr>
            <a:spLocks noGrp="1"/>
          </p:cNvSpPr>
          <p:nvPr>
            <p:ph type="sldNum" sz="quarter" idx="10"/>
          </p:nvPr>
        </p:nvSpPr>
        <p:spPr/>
        <p:txBody>
          <a:bodyPr/>
          <a:lstStyle/>
          <a:p>
            <a:fld id="{09DA3CAA-4C6B-0045-B1BE-8D4A56435CAA}" type="slidenum">
              <a:rPr lang="ja-JP" altLang="en-US" smtClean="0"/>
              <a:pPr/>
              <a:t>16</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5BE5AD49-ED50-FE42-9F35-C23421957DDE}" type="slidenum">
              <a:rPr lang="ja-JP" altLang="en-US" smtClean="0"/>
              <a:pPr/>
              <a:t>2</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b="0" i="0" dirty="0" smtClean="0"/>
              <a:t>ここでは先ほど紹介した</a:t>
            </a:r>
            <a:r>
              <a:rPr lang="en-US" altLang="ja-JP" sz="1200" b="0" i="0" dirty="0" smtClean="0"/>
              <a:t>Kanzawa2009</a:t>
            </a:r>
            <a:r>
              <a:rPr lang="ja-JP" altLang="en-US" sz="1200" b="0" i="0" dirty="0" smtClean="0"/>
              <a:t>の説明をしたいと思います。</a:t>
            </a:r>
            <a:endParaRPr lang="en-US" altLang="ja-JP" sz="1200" b="0" i="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b="0"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b="0" i="0" dirty="0" smtClean="0"/>
              <a:t>このシステムを用いる事で、地図画像を選択肢、その画像に対して議論を行う事ができます。</a:t>
            </a:r>
            <a:endParaRPr lang="en-US" altLang="ja-JP" sz="1200" b="0"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b="0" i="0" dirty="0" smtClean="0"/>
              <a:t>さらに画像自体にペイントのように書き込む事も可能です。</a:t>
            </a:r>
            <a:endParaRPr lang="en-US" altLang="ja-JP" sz="1200" b="0" i="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b="0"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b="0" i="0" dirty="0" smtClean="0"/>
              <a:t>しかしこのシステムは、参加者のコンピュータにインストールをする必要があり、クライアントは</a:t>
            </a:r>
            <a:endParaRPr lang="en-US" altLang="ja-JP" sz="1200" b="0"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b="0" i="0" dirty="0" smtClean="0"/>
              <a:t>すべてのデータを持つ必要があり、さらに議論は１つの流れしか作れません。</a:t>
            </a:r>
            <a:endParaRPr lang="en-US" altLang="ja-JP" sz="1200" b="0" i="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b="0"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b="0" i="0" dirty="0" smtClean="0"/>
              <a:t>現在選択している画像に対しての議論しか出来ないという事です。</a:t>
            </a:r>
            <a:endParaRPr lang="en-US" altLang="ja-JP" sz="1200" b="0" i="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b="0"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0" i="0" dirty="0" smtClean="0"/>
              <a:t>This is a “Online geographic information system supporting collaborative work for multiple users” </a:t>
            </a:r>
            <a:r>
              <a:rPr lang="en-US" altLang="ja-JP" sz="1200" b="0" i="0" baseline="0" dirty="0" smtClean="0"/>
              <a:t>published in University of Aizu. </a:t>
            </a:r>
            <a:endParaRPr lang="en-US" altLang="ja-JP" sz="1200" b="0"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0" i="0" dirty="0" smtClean="0"/>
              <a:t>This system has</a:t>
            </a:r>
            <a:r>
              <a:rPr lang="en-US" altLang="ja-JP" sz="1200" b="0" i="0" baseline="0" dirty="0" smtClean="0"/>
              <a:t> functions of supporting online real-time discussion, including display of common image data on all clients.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0" i="0" baseline="0" dirty="0" smtClean="0"/>
              <a:t>---</a:t>
            </a:r>
            <a:endParaRPr lang="en-US" altLang="ja-JP" sz="1200" b="0"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0" i="0" dirty="0" smtClean="0"/>
              <a:t>It</a:t>
            </a:r>
            <a:r>
              <a:rPr lang="en-US" altLang="ja-JP" sz="1200" b="0" i="0" baseline="0" dirty="0" smtClean="0"/>
              <a:t> has some problems.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0" i="0" baseline="0" dirty="0" smtClean="0"/>
              <a:t>It is hard to discuss real-time because, it becomes overloaded with line.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0" i="0" baseline="0" dirty="0" smtClean="0"/>
              <a:t>Client side has all data.</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0" i="0" baseline="0" dirty="0" smtClean="0"/>
              <a:t>It has no notion of the thread, so it cannot construct the discussion.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0" i="0" baseline="0" dirty="0" smtClean="0"/>
              <a:t>So, It is need the non-real-time discussion system which has a server having the data.</a:t>
            </a:r>
          </a:p>
        </p:txBody>
      </p:sp>
      <p:sp>
        <p:nvSpPr>
          <p:cNvPr id="4" name="スライド番号プレースホルダ 3"/>
          <p:cNvSpPr>
            <a:spLocks noGrp="1"/>
          </p:cNvSpPr>
          <p:nvPr>
            <p:ph type="sldNum" sz="quarter" idx="10"/>
          </p:nvPr>
        </p:nvSpPr>
        <p:spPr/>
        <p:txBody>
          <a:bodyPr/>
          <a:lstStyle/>
          <a:p>
            <a:fld id="{09DA3CAA-4C6B-0045-B1BE-8D4A56435CAA}" type="slidenum">
              <a:rPr lang="ja-JP" altLang="en-US" smtClean="0"/>
              <a:pPr/>
              <a:t>5</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今までの要求を表のようにまとめました。</a:t>
            </a:r>
            <a:endParaRPr lang="en-US" altLang="ja-JP" dirty="0" smtClean="0"/>
          </a:p>
          <a:p>
            <a:r>
              <a:rPr lang="ja-JP" altLang="en-US" dirty="0" smtClean="0"/>
              <a:t>議論はマルチスレッドである事、複数のランドマークについて議論したい、といった事に対して</a:t>
            </a:r>
            <a:endParaRPr lang="en-US" altLang="ja-JP" dirty="0" smtClean="0"/>
          </a:p>
          <a:p>
            <a:r>
              <a:rPr lang="ja-JP" altLang="en-US" dirty="0" smtClean="0"/>
              <a:t>掲示板のコンセプトを採用する、さらにランドマークに位置だけではなく大きさも持たせて、それらを議論と結びつけます。</a:t>
            </a:r>
            <a:endParaRPr lang="en-US" altLang="ja-JP" dirty="0" smtClean="0"/>
          </a:p>
          <a:p>
            <a:endParaRPr lang="en-US" altLang="ja-JP" dirty="0" smtClean="0"/>
          </a:p>
          <a:p>
            <a:r>
              <a:rPr lang="ja-JP" altLang="en-US" dirty="0" smtClean="0"/>
              <a:t>さらに、議論を検索するための機能として、テキスト検索、さらに地図上からある範囲の議論を探し出したい時に空間演算</a:t>
            </a:r>
            <a:endParaRPr lang="en-US" altLang="ja-JP" dirty="0" smtClean="0"/>
          </a:p>
          <a:p>
            <a:r>
              <a:rPr lang="ja-JP" altLang="en-US" dirty="0" smtClean="0"/>
              <a:t>を用いた検索機能の実装を行います。</a:t>
            </a:r>
            <a:endParaRPr lang="en-US" altLang="ja-JP" dirty="0" smtClean="0"/>
          </a:p>
          <a:p>
            <a:endParaRPr lang="en-US" altLang="ja-JP" dirty="0" smtClean="0"/>
          </a:p>
          <a:p>
            <a:r>
              <a:rPr lang="ja-JP" altLang="en-US" dirty="0" smtClean="0"/>
              <a:t>そして、ユーザーは自分が持っているデータを他人と共有したいと考えます。</a:t>
            </a:r>
            <a:endParaRPr lang="en-US" altLang="ja-JP" dirty="0" smtClean="0"/>
          </a:p>
          <a:p>
            <a:r>
              <a:rPr lang="ja-JP" altLang="en-US" dirty="0" smtClean="0"/>
              <a:t>その際に使用する事ができるアップロード機能の実装を行います。</a:t>
            </a:r>
            <a:endParaRPr lang="en-US" altLang="ja-JP" dirty="0" smtClean="0"/>
          </a:p>
          <a:p>
            <a:endParaRPr lang="en-US" altLang="ja-JP" dirty="0" smtClean="0"/>
          </a:p>
          <a:p>
            <a:r>
              <a:rPr lang="ja-JP" altLang="en-US" dirty="0" smtClean="0"/>
              <a:t>そして、対象を研究者としているため、利用者を制限するため、オープンソースの</a:t>
            </a:r>
            <a:r>
              <a:rPr lang="en-US" altLang="ja-JP" dirty="0" smtClean="0"/>
              <a:t>Twitter</a:t>
            </a:r>
            <a:r>
              <a:rPr lang="en-US" altLang="ja-JP" baseline="0" dirty="0" smtClean="0"/>
              <a:t> clone</a:t>
            </a:r>
            <a:r>
              <a:rPr lang="ja-JP" altLang="en-US" baseline="0" dirty="0" smtClean="0"/>
              <a:t>を用いる事で</a:t>
            </a:r>
            <a:endParaRPr lang="en-US" altLang="ja-JP" baseline="0" dirty="0" smtClean="0"/>
          </a:p>
          <a:p>
            <a:r>
              <a:rPr lang="ja-JP" altLang="en-US" baseline="0" dirty="0" smtClean="0"/>
              <a:t>自由に認証機能を持たせ、制限をします。</a:t>
            </a:r>
            <a:endParaRPr lang="en-US" altLang="ja-JP" baseline="0" dirty="0" smtClean="0"/>
          </a:p>
          <a:p>
            <a:endParaRPr lang="en-US" altLang="ja-JP" baseline="0" dirty="0" smtClean="0"/>
          </a:p>
          <a:p>
            <a:r>
              <a:rPr lang="ja-JP" altLang="en-US" baseline="0" dirty="0" smtClean="0"/>
              <a:t>これらを満たすシステムを構築します。</a:t>
            </a:r>
            <a:endParaRPr lang="en-US" altLang="ja-JP" dirty="0" smtClean="0"/>
          </a:p>
        </p:txBody>
      </p:sp>
      <p:sp>
        <p:nvSpPr>
          <p:cNvPr id="4" name="スライド番号プレースホルダ 3"/>
          <p:cNvSpPr>
            <a:spLocks noGrp="1"/>
          </p:cNvSpPr>
          <p:nvPr>
            <p:ph type="sldNum" sz="quarter" idx="10"/>
          </p:nvPr>
        </p:nvSpPr>
        <p:spPr/>
        <p:txBody>
          <a:bodyPr/>
          <a:lstStyle/>
          <a:p>
            <a:fld id="{5BE5AD49-ED50-FE42-9F35-C23421957DDE}" type="slidenum">
              <a:rPr lang="ja-JP" altLang="en-US" smtClean="0"/>
              <a:pPr/>
              <a:t>7</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本システムの外観図です。</a:t>
            </a:r>
            <a:endParaRPr lang="en-US" altLang="ja-JP" dirty="0" smtClean="0"/>
          </a:p>
          <a:p>
            <a:endParaRPr lang="en-US" altLang="ja-JP" dirty="0" smtClean="0"/>
          </a:p>
          <a:p>
            <a:r>
              <a:rPr lang="ja-JP" altLang="en-US" dirty="0" smtClean="0"/>
              <a:t>このページには</a:t>
            </a:r>
            <a:r>
              <a:rPr lang="en-US" altLang="ja-JP" dirty="0" smtClean="0"/>
              <a:t>Google</a:t>
            </a:r>
            <a:r>
              <a:rPr lang="en-US" altLang="ja-JP" baseline="0" dirty="0" smtClean="0"/>
              <a:t> Earth</a:t>
            </a:r>
            <a:r>
              <a:rPr lang="ja-JP" altLang="en-US" baseline="0" dirty="0" smtClean="0"/>
              <a:t>を用いた地図とスレッドのリストがあります。</a:t>
            </a:r>
            <a:endParaRPr lang="en-US" altLang="ja-JP" baseline="0" dirty="0" smtClean="0"/>
          </a:p>
          <a:p>
            <a:r>
              <a:rPr lang="ja-JP" altLang="en-US" baseline="0" dirty="0" smtClean="0"/>
              <a:t>本研究でスレッドとはコメントの集合の事を言います。</a:t>
            </a:r>
            <a:endParaRPr lang="en-US" altLang="ja-JP" baseline="0" dirty="0" smtClean="0"/>
          </a:p>
          <a:p>
            <a:endParaRPr lang="en-US" altLang="ja-JP" baseline="0" dirty="0" smtClean="0"/>
          </a:p>
          <a:p>
            <a:r>
              <a:rPr lang="ja-JP" altLang="en-US" baseline="0" dirty="0" smtClean="0"/>
              <a:t>ユーザーのログイン状況をここで表示します。</a:t>
            </a:r>
            <a:endParaRPr lang="en-US" altLang="ja-JP" baseline="0" dirty="0" smtClean="0"/>
          </a:p>
          <a:p>
            <a:endParaRPr lang="en-US" altLang="ja-JP" baseline="0" dirty="0" smtClean="0"/>
          </a:p>
          <a:p>
            <a:r>
              <a:rPr lang="ja-JP" altLang="en-US" baseline="0" dirty="0" smtClean="0"/>
              <a:t>まず、</a:t>
            </a:r>
            <a:r>
              <a:rPr lang="en-US" altLang="ja-JP" baseline="0" dirty="0" smtClean="0"/>
              <a:t>Google Earth</a:t>
            </a:r>
            <a:r>
              <a:rPr lang="ja-JP" altLang="en-US" baseline="0" dirty="0" smtClean="0"/>
              <a:t>では地図を表示し、さらに白いポリゴンと黄色いピンで議論されているランドマークの</a:t>
            </a:r>
            <a:endParaRPr lang="en-US" altLang="ja-JP" baseline="0" dirty="0" smtClean="0"/>
          </a:p>
          <a:p>
            <a:r>
              <a:rPr lang="ja-JP" altLang="en-US" baseline="0" dirty="0" smtClean="0"/>
              <a:t>位置と大きさを表現します。</a:t>
            </a:r>
            <a:endParaRPr lang="en-US" altLang="ja-JP" baseline="0" dirty="0" smtClean="0"/>
          </a:p>
          <a:p>
            <a:endParaRPr lang="en-US" altLang="ja-JP" baseline="0" dirty="0" smtClean="0"/>
          </a:p>
          <a:p>
            <a:r>
              <a:rPr lang="ja-JP" altLang="en-US" baseline="0" dirty="0" smtClean="0"/>
              <a:t>そしてスレッドリストにはここでなされている議論をリストします。</a:t>
            </a:r>
            <a:endParaRPr lang="en-US" altLang="ja-JP" baseline="0" dirty="0" smtClean="0"/>
          </a:p>
          <a:p>
            <a:endParaRPr lang="en-US" altLang="ja-JP" baseline="0" dirty="0" smtClean="0"/>
          </a:p>
          <a:p>
            <a:r>
              <a:rPr lang="ja-JP" altLang="en-US" baseline="0" dirty="0" smtClean="0"/>
              <a:t>そしてテキスト検索や、空間演算を用いた検索はここから行います。</a:t>
            </a:r>
            <a:endParaRPr lang="en-US" altLang="ja-JP" baseline="0" dirty="0" smtClean="0"/>
          </a:p>
          <a:p>
            <a:endParaRPr lang="en-US" altLang="ja-JP" baseline="0" dirty="0" smtClean="0"/>
          </a:p>
          <a:p>
            <a:r>
              <a:rPr lang="ja-JP" altLang="en-US" baseline="0" dirty="0" smtClean="0"/>
              <a:t>次のスライドでデモ動画を用いて説明していきたいと思います。</a:t>
            </a:r>
            <a:endParaRPr lang="en-US" altLang="ja-JP" baseline="0" dirty="0" smtClean="0"/>
          </a:p>
          <a:p>
            <a:endParaRPr lang="en-US" altLang="ja-JP" baseline="0" dirty="0" smtClean="0"/>
          </a:p>
          <a:p>
            <a:endParaRPr lang="en-US" altLang="ja-JP" baseline="0" dirty="0" smtClean="0"/>
          </a:p>
          <a:p>
            <a:endParaRPr lang="ja-JP" altLang="en-US" dirty="0"/>
          </a:p>
        </p:txBody>
      </p:sp>
      <p:sp>
        <p:nvSpPr>
          <p:cNvPr id="4" name="スライド番号プレースホルダ 3"/>
          <p:cNvSpPr>
            <a:spLocks noGrp="1"/>
          </p:cNvSpPr>
          <p:nvPr>
            <p:ph type="sldNum" sz="quarter" idx="10"/>
          </p:nvPr>
        </p:nvSpPr>
        <p:spPr/>
        <p:txBody>
          <a:bodyPr/>
          <a:lstStyle/>
          <a:p>
            <a:fld id="{5BE5AD49-ED50-FE42-9F35-C23421957DDE}" type="slidenum">
              <a:rPr lang="ja-JP" altLang="en-US" smtClean="0"/>
              <a:pPr/>
              <a:t>8</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これがシステム構成となります。</a:t>
            </a:r>
            <a:endParaRPr lang="en-US" altLang="ja-JP" dirty="0" smtClean="0"/>
          </a:p>
          <a:p>
            <a:endParaRPr lang="en-US" altLang="ja-JP" dirty="0" smtClean="0"/>
          </a:p>
          <a:p>
            <a:r>
              <a:rPr lang="ja-JP" altLang="en-US" dirty="0" smtClean="0"/>
              <a:t>本システムは大きく３つのコンポーネントに分かれています。</a:t>
            </a:r>
            <a:endParaRPr lang="en-US" altLang="ja-JP" dirty="0" smtClean="0"/>
          </a:p>
          <a:p>
            <a:endParaRPr lang="en-US" altLang="ja-JP" dirty="0" smtClean="0"/>
          </a:p>
        </p:txBody>
      </p:sp>
      <p:sp>
        <p:nvSpPr>
          <p:cNvPr id="4" name="スライド番号プレースホルダ 3"/>
          <p:cNvSpPr>
            <a:spLocks noGrp="1"/>
          </p:cNvSpPr>
          <p:nvPr>
            <p:ph type="sldNum" sz="quarter" idx="10"/>
          </p:nvPr>
        </p:nvSpPr>
        <p:spPr/>
        <p:txBody>
          <a:bodyPr/>
          <a:lstStyle/>
          <a:p>
            <a:fld id="{5BE5AD49-ED50-FE42-9F35-C23421957DDE}" type="slidenum">
              <a:rPr lang="ja-JP" altLang="en-US" smtClean="0"/>
              <a:pPr/>
              <a:t>11</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This is for</a:t>
            </a:r>
            <a:r>
              <a:rPr lang="en-US" altLang="ja-JP" baseline="0" dirty="0" smtClean="0"/>
              <a:t> example of</a:t>
            </a:r>
            <a:r>
              <a:rPr lang="en-US" altLang="ja-JP" dirty="0" smtClean="0"/>
              <a:t> system</a:t>
            </a:r>
            <a:r>
              <a:rPr lang="en-US" altLang="ja-JP" baseline="0" dirty="0" smtClean="0"/>
              <a:t> operation how to d</a:t>
            </a:r>
            <a:r>
              <a:rPr lang="en-US" altLang="ja-JP" dirty="0" smtClean="0"/>
              <a:t>isplay</a:t>
            </a:r>
            <a:r>
              <a:rPr lang="en-US" altLang="ja-JP" baseline="0" dirty="0" smtClean="0"/>
              <a:t> polygons.</a:t>
            </a:r>
          </a:p>
          <a:p>
            <a:endParaRPr lang="en-US" altLang="ja-JP" baseline="0" dirty="0" smtClean="0"/>
          </a:p>
          <a:p>
            <a:r>
              <a:rPr lang="en-US" altLang="ja-JP" dirty="0" smtClean="0"/>
              <a:t>MySQL Database send</a:t>
            </a:r>
            <a:r>
              <a:rPr lang="en-US" altLang="ja-JP" baseline="0" dirty="0" smtClean="0"/>
              <a:t>s the location information, latitude, longitude, and diameter.</a:t>
            </a:r>
          </a:p>
          <a:p>
            <a:r>
              <a:rPr lang="en-US" altLang="ja-JP" baseline="0" dirty="0" smtClean="0"/>
              <a:t>Ruby CGI receives these data and sends to Javascript.</a:t>
            </a:r>
          </a:p>
          <a:p>
            <a:r>
              <a:rPr lang="en-US" altLang="ja-JP" baseline="0" dirty="0" smtClean="0"/>
              <a:t>Javascript request to the Google Earth server to get the polygon objects.</a:t>
            </a:r>
          </a:p>
          <a:p>
            <a:endParaRPr lang="en-US" altLang="ja-JP" baseline="0" dirty="0" smtClean="0"/>
          </a:p>
          <a:p>
            <a:r>
              <a:rPr lang="en-US" altLang="ja-JP" baseline="0" dirty="0" smtClean="0"/>
              <a:t>The polygons displays in the browser.</a:t>
            </a:r>
            <a:endParaRPr lang="ja-JP" altLang="en-US" dirty="0"/>
          </a:p>
        </p:txBody>
      </p:sp>
      <p:sp>
        <p:nvSpPr>
          <p:cNvPr id="4" name="スライド番号プレースホルダ 3"/>
          <p:cNvSpPr>
            <a:spLocks noGrp="1"/>
          </p:cNvSpPr>
          <p:nvPr>
            <p:ph type="sldNum" sz="quarter" idx="10"/>
          </p:nvPr>
        </p:nvSpPr>
        <p:spPr/>
        <p:txBody>
          <a:bodyPr/>
          <a:lstStyle/>
          <a:p>
            <a:fld id="{09DA3CAA-4C6B-0045-B1BE-8D4A56435CAA}" type="slidenum">
              <a:rPr lang="ja-JP" altLang="en-US" smtClean="0"/>
              <a:pPr/>
              <a:t>12</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This</a:t>
            </a:r>
            <a:r>
              <a:rPr lang="en-US" altLang="ja-JP" baseline="0" dirty="0" smtClean="0"/>
              <a:t> system operation is how to post the comments</a:t>
            </a:r>
          </a:p>
          <a:p>
            <a:endParaRPr lang="en-US" altLang="ja-JP" baseline="0" dirty="0" smtClean="0"/>
          </a:p>
          <a:p>
            <a:r>
              <a:rPr lang="en-US" altLang="ja-JP" baseline="0" dirty="0" smtClean="0"/>
              <a:t>Users post a comment.</a:t>
            </a:r>
          </a:p>
          <a:p>
            <a:r>
              <a:rPr lang="en-US" altLang="ja-JP" baseline="0" dirty="0" smtClean="0"/>
              <a:t>Next, text-based comments and thread ID is sent to ruby CGI, and a comment is sent to twitter server for getting the comment ID.</a:t>
            </a:r>
          </a:p>
          <a:p>
            <a:r>
              <a:rPr lang="en-US" altLang="ja-JP" baseline="0" dirty="0" smtClean="0"/>
              <a:t>Finally, the comment Id and text-based comment are sent to Database, and relate at the thread ID. </a:t>
            </a:r>
          </a:p>
          <a:p>
            <a:endParaRPr lang="ja-JP" altLang="en-US" dirty="0"/>
          </a:p>
        </p:txBody>
      </p:sp>
      <p:sp>
        <p:nvSpPr>
          <p:cNvPr id="4" name="スライド番号プレースホルダ 3"/>
          <p:cNvSpPr>
            <a:spLocks noGrp="1"/>
          </p:cNvSpPr>
          <p:nvPr>
            <p:ph type="sldNum" sz="quarter" idx="10"/>
          </p:nvPr>
        </p:nvSpPr>
        <p:spPr/>
        <p:txBody>
          <a:bodyPr/>
          <a:lstStyle/>
          <a:p>
            <a:fld id="{09DA3CAA-4C6B-0045-B1BE-8D4A56435CAA}" type="slidenum">
              <a:rPr lang="ja-JP" altLang="en-US" smtClean="0"/>
              <a:pPr/>
              <a:t>13</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5BE5AD49-ED50-FE42-9F35-C23421957DDE}" type="slidenum">
              <a:rPr lang="ja-JP" altLang="en-US" smtClean="0"/>
              <a:pPr/>
              <a:t>14</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87D5E5A4-F67C-D64E-B656-6B7064BFF488}" type="datetime1">
              <a:rPr lang="ja-JP" altLang="en-US" smtClean="0"/>
              <a:pPr/>
              <a:t>13.2.15</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4E3D23-DEBF-2E4F-B9D6-BE38C72759B1}"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85A3FF8-124F-4443-AFD2-F2CA3150CF52}" type="datetime1">
              <a:rPr lang="ja-JP" altLang="en-US" smtClean="0"/>
              <a:pPr/>
              <a:t>13.2.15</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4E3D23-DEBF-2E4F-B9D6-BE38C72759B1}"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E420C13D-D890-A843-BAD2-4EA68C874DAA}" type="datetime1">
              <a:rPr lang="ja-JP" altLang="en-US" smtClean="0"/>
              <a:pPr/>
              <a:t>13.2.15</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4E3D23-DEBF-2E4F-B9D6-BE38C72759B1}"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222167A-216F-CC48-9E0D-0069FBD672C2}" type="datetime1">
              <a:rPr lang="ja-JP" altLang="en-US" smtClean="0"/>
              <a:pPr/>
              <a:t>13.2.15</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4E3D23-DEBF-2E4F-B9D6-BE38C72759B1}"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8D34E5DF-005D-E640-A56B-A20D511790C8}" type="datetime1">
              <a:rPr lang="ja-JP" altLang="en-US" smtClean="0"/>
              <a:pPr/>
              <a:t>13.2.15</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4E3D23-DEBF-2E4F-B9D6-BE38C72759B1}"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29E16052-2144-464F-83E1-48C552B079B7}" type="datetime1">
              <a:rPr lang="ja-JP" altLang="en-US" smtClean="0"/>
              <a:pPr/>
              <a:t>13.2.15</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914E3D23-DEBF-2E4F-B9D6-BE38C72759B1}"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254D9258-7D6C-9A4F-BAA9-B63E4196E4BB}" type="datetime1">
              <a:rPr lang="ja-JP" altLang="en-US" smtClean="0"/>
              <a:pPr/>
              <a:t>13.2.15</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914E3D23-DEBF-2E4F-B9D6-BE38C72759B1}"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70DFE034-479A-914B-83DB-8D17183C63EF}" type="datetime1">
              <a:rPr lang="ja-JP" altLang="en-US" smtClean="0"/>
              <a:pPr/>
              <a:t>13.2.15</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914E3D23-DEBF-2E4F-B9D6-BE38C72759B1}"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C36AD88-3875-7B4E-B1EC-D0FD1A4096D6}" type="datetime1">
              <a:rPr lang="ja-JP" altLang="en-US" smtClean="0"/>
              <a:pPr/>
              <a:t>13.2.15</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914E3D23-DEBF-2E4F-B9D6-BE38C72759B1}"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F1DABF55-8E65-A546-9761-7E343B28F9FC}" type="datetime1">
              <a:rPr lang="ja-JP" altLang="en-US" smtClean="0"/>
              <a:pPr/>
              <a:t>13.2.15</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914E3D23-DEBF-2E4F-B9D6-BE38C72759B1}"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5941BD36-69F8-FC4E-9915-9528FD40097D}" type="datetime1">
              <a:rPr lang="ja-JP" altLang="en-US" smtClean="0"/>
              <a:pPr/>
              <a:t>13.2.15</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914E3D23-DEBF-2E4F-B9D6-BE38C72759B1}"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2D909-22F5-6A40-8E46-03D4F92B5804}" type="datetime1">
              <a:rPr lang="ja-JP" altLang="en-US" smtClean="0"/>
              <a:pPr/>
              <a:t>13.2.15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E3D23-DEBF-2E4F-B9D6-BE38C72759B1}"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video" Target="file://localhost/Users/s1150041/Desktop/symposium/search0215.m4v" TargetMode="External"/><Relationship Id="rId2" Type="http://schemas.openxmlformats.org/officeDocument/2006/relationships/slideLayout" Target="../slideLayouts/slideLayout2.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hyperlink" Target="http://alpsweb.u-aizu.ac.jp/MTD/" TargetMode="External"/><Relationship Id="rId4" Type="http://schemas.openxmlformats.org/officeDocument/2006/relationships/hyperlink" Target="http://alpsweb.u-aizu.ac.jp/RCS/" TargetMode="External"/><Relationship Id="rId5" Type="http://schemas.openxmlformats.org/officeDocument/2006/relationships/hyperlink" Target="mailto:m5151135@gmail.com" TargetMode="External"/><Relationship Id="rId6" Type="http://schemas.openxmlformats.org/officeDocument/2006/relationships/hyperlink" Target="mailto:demura@u-aizu.ac.jp"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video" Target="file://localhost/Users/s1150041/Desktop/symposium/thread0214_2.m4v" TargetMode="External"/><Relationship Id="rId2" Type="http://schemas.openxmlformats.org/officeDocument/2006/relationships/slideLayout" Target="../slideLayouts/slideLayout2.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685800"/>
            <a:ext cx="8280920" cy="2331691"/>
          </a:xfrm>
        </p:spPr>
        <p:txBody>
          <a:bodyPr>
            <a:normAutofit/>
          </a:bodyPr>
          <a:lstStyle/>
          <a:p>
            <a:r>
              <a:rPr lang="ja-JP" altLang="en-US" sz="3600" dirty="0" smtClean="0"/>
              <a:t>情報の交換・共有・蓄積を目的とした</a:t>
            </a:r>
            <a:r>
              <a:rPr lang="en-US" altLang="ja-JP" sz="3600" dirty="0" smtClean="0"/>
              <a:t>GIS</a:t>
            </a:r>
            <a:br>
              <a:rPr lang="en-US" altLang="ja-JP" sz="3600" dirty="0" smtClean="0"/>
            </a:br>
            <a:r>
              <a:rPr lang="ja-JP" altLang="en-US" sz="3600" dirty="0" smtClean="0"/>
              <a:t>リモートコミュニケーションシステムの実装</a:t>
            </a:r>
            <a:endParaRPr kumimoji="1" lang="ja-JP" altLang="en-US" sz="3600" dirty="0"/>
          </a:p>
        </p:txBody>
      </p:sp>
      <p:sp>
        <p:nvSpPr>
          <p:cNvPr id="3" name="サブタイトル 2"/>
          <p:cNvSpPr>
            <a:spLocks noGrp="1"/>
          </p:cNvSpPr>
          <p:nvPr>
            <p:ph type="subTitle" idx="1"/>
          </p:nvPr>
        </p:nvSpPr>
        <p:spPr>
          <a:xfrm>
            <a:off x="609600" y="3581400"/>
            <a:ext cx="8077200" cy="1524000"/>
          </a:xfrm>
        </p:spPr>
        <p:txBody>
          <a:bodyPr>
            <a:noAutofit/>
          </a:bodyPr>
          <a:lstStyle/>
          <a:p>
            <a:pPr algn="l"/>
            <a:r>
              <a:rPr lang="en-US" altLang="ja-JP" sz="2800" dirty="0" smtClean="0"/>
              <a:t>Sho Otake</a:t>
            </a:r>
          </a:p>
          <a:p>
            <a:pPr algn="l"/>
            <a:r>
              <a:rPr kumimoji="1" lang="en-US" altLang="ja-JP" sz="2400" dirty="0" smtClean="0"/>
              <a:t>Graduate Department of Computer and Information Systems</a:t>
            </a:r>
          </a:p>
          <a:p>
            <a:pPr algn="l"/>
            <a:r>
              <a:rPr lang="en-US" altLang="ja-JP" sz="2400" dirty="0" smtClean="0"/>
              <a:t>The University of Aizu</a:t>
            </a:r>
          </a:p>
          <a:p>
            <a:pPr algn="l"/>
            <a:endParaRPr kumimoji="1" lang="ja-JP" altLang="en-US" sz="2400" dirty="0"/>
          </a:p>
        </p:txBody>
      </p:sp>
      <p:sp>
        <p:nvSpPr>
          <p:cNvPr id="4" name="スライド番号プレースホルダ 3"/>
          <p:cNvSpPr>
            <a:spLocks noGrp="1"/>
          </p:cNvSpPr>
          <p:nvPr>
            <p:ph type="sldNum" sz="quarter" idx="12"/>
          </p:nvPr>
        </p:nvSpPr>
        <p:spPr/>
        <p:txBody>
          <a:bodyPr/>
          <a:lstStyle/>
          <a:p>
            <a:fld id="{4A7CC69F-290A-4F8A-9A39-3FA1F9916BD9}" type="slidenum">
              <a:rPr kumimoji="1" lang="ja-JP" altLang="en-US" smtClean="0"/>
              <a:pPr/>
              <a:t>1</a:t>
            </a:fld>
            <a:endParaRPr kumimoji="1" lang="ja-JP" altLang="en-US"/>
          </a:p>
        </p:txBody>
      </p:sp>
      <p:pic>
        <p:nvPicPr>
          <p:cNvPr id="6" name="図 5" descr="1974_daigakuLogoImage.jpeg"/>
          <p:cNvPicPr>
            <a:picLocks noChangeAspect="1"/>
          </p:cNvPicPr>
          <p:nvPr/>
        </p:nvPicPr>
        <p:blipFill>
          <a:blip r:embed="rId3"/>
          <a:stretch>
            <a:fillRect/>
          </a:stretch>
        </p:blipFill>
        <p:spPr>
          <a:xfrm>
            <a:off x="7467600" y="5105400"/>
            <a:ext cx="1206500" cy="1206500"/>
          </a:xfrm>
          <a:prstGeom prst="rect">
            <a:avLst/>
          </a:prstGeom>
        </p:spPr>
      </p:pic>
      <p:sp>
        <p:nvSpPr>
          <p:cNvPr id="7" name="サブタイトル 2"/>
          <p:cNvSpPr txBox="1">
            <a:spLocks/>
          </p:cNvSpPr>
          <p:nvPr/>
        </p:nvSpPr>
        <p:spPr>
          <a:xfrm>
            <a:off x="609600" y="5105400"/>
            <a:ext cx="6488387" cy="1371600"/>
          </a:xfrm>
          <a:prstGeom prst="rect">
            <a:avLst/>
          </a:prstGeom>
        </p:spPr>
        <p:txBody>
          <a:bodyPr vert="horz" lIns="91440" tIns="45720" rIns="91440" bIns="45720" rtlCol="0">
            <a:noAutofit/>
          </a:bodyPr>
          <a:lstStyle/>
          <a:p>
            <a:pPr lvl="0">
              <a:spcBef>
                <a:spcPct val="20000"/>
              </a:spcBef>
            </a:pPr>
            <a:r>
              <a:rPr lang="en-US" altLang="ja-JP" sz="2400" dirty="0" smtClean="0">
                <a:solidFill>
                  <a:schemeClr val="tx1">
                    <a:tint val="75000"/>
                  </a:schemeClr>
                </a:solidFill>
              </a:rPr>
              <a:t>Hirohide Demura, Naru Hirata, </a:t>
            </a:r>
            <a:r>
              <a:rPr lang="en-US" altLang="ja-JP" sz="2400" dirty="0" err="1" smtClean="0">
                <a:solidFill>
                  <a:schemeClr val="tx1">
                    <a:tint val="75000"/>
                  </a:schemeClr>
                </a:solidFill>
              </a:rPr>
              <a:t>Junya</a:t>
            </a:r>
            <a:r>
              <a:rPr lang="en-US" altLang="ja-JP" sz="2400" dirty="0" smtClean="0">
                <a:solidFill>
                  <a:schemeClr val="tx1">
                    <a:tint val="75000"/>
                  </a:schemeClr>
                </a:solidFill>
              </a:rPr>
              <a:t> </a:t>
            </a:r>
            <a:r>
              <a:rPr lang="en-US" altLang="ja-JP" sz="2400" dirty="0" err="1" smtClean="0">
                <a:solidFill>
                  <a:schemeClr val="tx1">
                    <a:tint val="75000"/>
                  </a:schemeClr>
                </a:solidFill>
              </a:rPr>
              <a:t>Terazono</a:t>
            </a:r>
            <a:r>
              <a:rPr lang="en-US" altLang="ja-JP" sz="2400" dirty="0" smtClean="0">
                <a:solidFill>
                  <a:schemeClr val="tx1">
                    <a:tint val="75000"/>
                  </a:schemeClr>
                </a:solidFill>
              </a:rPr>
              <a:t>, Yuichi </a:t>
            </a:r>
            <a:r>
              <a:rPr lang="en-US" altLang="ja-JP" sz="2400" dirty="0" err="1" smtClean="0">
                <a:solidFill>
                  <a:schemeClr val="tx1">
                    <a:tint val="75000"/>
                  </a:schemeClr>
                </a:solidFill>
              </a:rPr>
              <a:t>Yaguchi</a:t>
            </a:r>
            <a:r>
              <a:rPr lang="en-US" altLang="ja-JP" sz="2400" dirty="0" smtClean="0">
                <a:solidFill>
                  <a:schemeClr val="tx1">
                    <a:tint val="75000"/>
                  </a:schemeClr>
                </a:solidFill>
              </a:rPr>
              <a:t> </a:t>
            </a:r>
          </a:p>
          <a:p>
            <a:pPr lvl="0">
              <a:spcBef>
                <a:spcPct val="20000"/>
              </a:spcBef>
            </a:pPr>
            <a:r>
              <a:rPr lang="en-US" altLang="ja-JP" sz="2400" dirty="0" smtClean="0">
                <a:solidFill>
                  <a:schemeClr val="tx1">
                    <a:tint val="75000"/>
                  </a:schemeClr>
                </a:solidFill>
              </a:rPr>
              <a:t>The University of Aizu</a:t>
            </a:r>
          </a:p>
          <a:p>
            <a:pPr lvl="0">
              <a:spcBef>
                <a:spcPct val="20000"/>
              </a:spcBef>
            </a:pPr>
            <a:endParaRPr lang="en-US" altLang="ja-JP" sz="2400" dirty="0" smtClean="0">
              <a:solidFill>
                <a:schemeClr val="tx1">
                  <a:tint val="75000"/>
                </a:schemeClr>
              </a:solidFill>
            </a:endParaRPr>
          </a:p>
          <a:p>
            <a:pPr lvl="0">
              <a:spcBef>
                <a:spcPct val="20000"/>
              </a:spcBef>
            </a:pPr>
            <a:endParaRPr kumimoji="1" lang="ja-JP" alt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5443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914E3D23-DEBF-2E4F-B9D6-BE38C72759B1}" type="slidenum">
              <a:rPr lang="ja-JP" altLang="en-US" smtClean="0"/>
              <a:pPr/>
              <a:t>10</a:t>
            </a:fld>
            <a:endParaRPr lang="ja-JP" altLang="en-US"/>
          </a:p>
        </p:txBody>
      </p:sp>
      <p:sp>
        <p:nvSpPr>
          <p:cNvPr id="5" name="タイトル 1"/>
          <p:cNvSpPr txBox="1">
            <a:spLocks/>
          </p:cNvSpPr>
          <p:nvPr/>
        </p:nvSpPr>
        <p:spPr>
          <a:xfrm>
            <a:off x="457200" y="19107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Demo(</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検索</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search0215.m4v">
            <a:hlinkClick r:id="" action="ppaction://media"/>
          </p:cNvPr>
          <p:cNvPicPr/>
          <p:nvPr>
            <a:videoFile r:link="rId1"/>
          </p:nvPr>
        </p:nvPicPr>
        <p:blipFill>
          <a:blip r:embed="rId3"/>
          <a:stretch>
            <a:fillRect/>
          </a:stretch>
        </p:blipFill>
        <p:spPr>
          <a:xfrm>
            <a:off x="0" y="120935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13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System configuration</a:t>
            </a:r>
            <a:endParaRPr lang="ja-JP" altLang="en-US" dirty="0"/>
          </a:p>
        </p:txBody>
      </p:sp>
      <p:sp>
        <p:nvSpPr>
          <p:cNvPr id="5" name="スライド番号プレースホルダ 4"/>
          <p:cNvSpPr>
            <a:spLocks noGrp="1"/>
          </p:cNvSpPr>
          <p:nvPr>
            <p:ph type="sldNum" sz="quarter" idx="12"/>
          </p:nvPr>
        </p:nvSpPr>
        <p:spPr/>
        <p:txBody>
          <a:bodyPr/>
          <a:lstStyle/>
          <a:p>
            <a:fld id="{914E3D23-DEBF-2E4F-B9D6-BE38C72759B1}" type="slidenum">
              <a:rPr lang="ja-JP" altLang="en-US" smtClean="0"/>
              <a:pPr/>
              <a:t>11</a:t>
            </a:fld>
            <a:endParaRPr lang="ja-JP" altLang="en-US"/>
          </a:p>
        </p:txBody>
      </p:sp>
      <p:sp>
        <p:nvSpPr>
          <p:cNvPr id="7" name="角丸四角形 6"/>
          <p:cNvSpPr/>
          <p:nvPr/>
        </p:nvSpPr>
        <p:spPr>
          <a:xfrm>
            <a:off x="3179234" y="1231372"/>
            <a:ext cx="5753098" cy="1655762"/>
          </a:xfrm>
          <a:prstGeom prst="round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365500" y="1239839"/>
            <a:ext cx="1220982" cy="369332"/>
          </a:xfrm>
          <a:prstGeom prst="rect">
            <a:avLst/>
          </a:prstGeom>
          <a:noFill/>
        </p:spPr>
        <p:txBody>
          <a:bodyPr wrap="none" rtlCol="0">
            <a:spAutoFit/>
          </a:bodyPr>
          <a:lstStyle/>
          <a:p>
            <a:r>
              <a:rPr kumimoji="1" lang="en-US" altLang="ja-JP" i="1" u="sng" dirty="0" smtClean="0"/>
              <a:t>Client Side</a:t>
            </a:r>
            <a:endParaRPr kumimoji="1" lang="ja-JP" altLang="en-US" i="1" u="sng" dirty="0"/>
          </a:p>
        </p:txBody>
      </p:sp>
      <p:sp>
        <p:nvSpPr>
          <p:cNvPr id="9" name="テキスト ボックス 8"/>
          <p:cNvSpPr txBox="1"/>
          <p:nvPr/>
        </p:nvSpPr>
        <p:spPr>
          <a:xfrm>
            <a:off x="6975149" y="4505869"/>
            <a:ext cx="1711651" cy="369332"/>
          </a:xfrm>
          <a:prstGeom prst="rect">
            <a:avLst/>
          </a:prstGeom>
          <a:noFill/>
        </p:spPr>
        <p:txBody>
          <a:bodyPr wrap="square" rtlCol="0">
            <a:spAutoFit/>
          </a:bodyPr>
          <a:lstStyle/>
          <a:p>
            <a:r>
              <a:rPr kumimoji="1" lang="en-US" altLang="ja-JP" i="1" u="sng" dirty="0" smtClean="0"/>
              <a:t>Web Server Side</a:t>
            </a:r>
            <a:endParaRPr kumimoji="1" lang="ja-JP" altLang="en-US" i="1" u="sng" dirty="0"/>
          </a:p>
        </p:txBody>
      </p:sp>
      <p:sp>
        <p:nvSpPr>
          <p:cNvPr id="10" name="テキスト ボックス 9"/>
          <p:cNvSpPr txBox="1"/>
          <p:nvPr/>
        </p:nvSpPr>
        <p:spPr>
          <a:xfrm>
            <a:off x="519856" y="1239839"/>
            <a:ext cx="1663035" cy="369332"/>
          </a:xfrm>
          <a:prstGeom prst="rect">
            <a:avLst/>
          </a:prstGeom>
          <a:noFill/>
        </p:spPr>
        <p:txBody>
          <a:bodyPr wrap="none" rtlCol="0">
            <a:spAutoFit/>
          </a:bodyPr>
          <a:lstStyle/>
          <a:p>
            <a:r>
              <a:rPr lang="en-US" altLang="ja-JP" i="1" u="sng" dirty="0" smtClean="0"/>
              <a:t>Public</a:t>
            </a:r>
            <a:r>
              <a:rPr kumimoji="1" lang="en-US" altLang="ja-JP" i="1" u="sng" dirty="0" smtClean="0"/>
              <a:t> resource</a:t>
            </a:r>
            <a:endParaRPr kumimoji="1" lang="ja-JP" altLang="en-US" i="1" u="sng" dirty="0"/>
          </a:p>
        </p:txBody>
      </p:sp>
      <p:sp>
        <p:nvSpPr>
          <p:cNvPr id="11" name="角丸四角形 10"/>
          <p:cNvSpPr/>
          <p:nvPr/>
        </p:nvSpPr>
        <p:spPr>
          <a:xfrm>
            <a:off x="292100" y="3014136"/>
            <a:ext cx="8623298" cy="1884868"/>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92100" y="1214438"/>
            <a:ext cx="2707178" cy="1672696"/>
          </a:xfrm>
          <a:prstGeom prst="round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円柱 12"/>
          <p:cNvSpPr/>
          <p:nvPr/>
        </p:nvSpPr>
        <p:spPr>
          <a:xfrm>
            <a:off x="824344" y="5392596"/>
            <a:ext cx="2312243" cy="1212850"/>
          </a:xfrm>
          <a:prstGeom prst="can">
            <a:avLst>
              <a:gd name="adj" fmla="val 19764"/>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dirty="0" smtClean="0">
                <a:solidFill>
                  <a:schemeClr val="tx1"/>
                </a:solidFill>
              </a:rPr>
              <a:t>KVS(Redis)</a:t>
            </a:r>
          </a:p>
          <a:p>
            <a:r>
              <a:rPr lang="en-US" altLang="ja-JP" dirty="0" smtClean="0">
                <a:solidFill>
                  <a:schemeClr val="tx1"/>
                </a:solidFill>
              </a:rPr>
              <a:t>  Account data</a:t>
            </a:r>
          </a:p>
          <a:p>
            <a:r>
              <a:rPr kumimoji="1" lang="en-US" altLang="ja-JP" dirty="0" smtClean="0">
                <a:solidFill>
                  <a:schemeClr val="tx1"/>
                </a:solidFill>
              </a:rPr>
              <a:t>  Comments data</a:t>
            </a:r>
            <a:endParaRPr kumimoji="1" lang="ja-JP" altLang="en-US" dirty="0">
              <a:solidFill>
                <a:schemeClr val="tx1"/>
              </a:solidFill>
            </a:endParaRPr>
          </a:p>
        </p:txBody>
      </p:sp>
      <p:sp>
        <p:nvSpPr>
          <p:cNvPr id="14" name="正方形/長方形 13"/>
          <p:cNvSpPr/>
          <p:nvPr/>
        </p:nvSpPr>
        <p:spPr>
          <a:xfrm>
            <a:off x="5880100" y="1609170"/>
            <a:ext cx="2806700" cy="1019215"/>
          </a:xfrm>
          <a:prstGeom prst="rect">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dirty="0" smtClean="0">
                <a:solidFill>
                  <a:schemeClr val="tx1"/>
                </a:solidFill>
              </a:rPr>
              <a:t>HTML</a:t>
            </a:r>
          </a:p>
          <a:p>
            <a:pPr algn="ctr"/>
            <a:r>
              <a:rPr kumimoji="1" lang="en-US" altLang="ja-JP" sz="2000" dirty="0" smtClean="0">
                <a:solidFill>
                  <a:schemeClr val="tx1"/>
                </a:solidFill>
              </a:rPr>
              <a:t>Threads information</a:t>
            </a:r>
            <a:endParaRPr kumimoji="1" lang="en-US" altLang="ja-JP" dirty="0" smtClean="0">
              <a:solidFill>
                <a:schemeClr val="tx1"/>
              </a:solidFill>
            </a:endParaRPr>
          </a:p>
          <a:p>
            <a:r>
              <a:rPr lang="en-US" altLang="ja-JP" dirty="0" smtClean="0">
                <a:solidFill>
                  <a:schemeClr val="tx1"/>
                </a:solidFill>
              </a:rPr>
              <a:t>Comment, Date, User name</a:t>
            </a:r>
            <a:endParaRPr kumimoji="1" lang="en-US" altLang="ja-JP" dirty="0" smtClean="0">
              <a:solidFill>
                <a:schemeClr val="tx1"/>
              </a:solidFill>
            </a:endParaRPr>
          </a:p>
        </p:txBody>
      </p:sp>
      <p:sp>
        <p:nvSpPr>
          <p:cNvPr id="15" name="正方形/長方形 14"/>
          <p:cNvSpPr/>
          <p:nvPr/>
        </p:nvSpPr>
        <p:spPr>
          <a:xfrm>
            <a:off x="3365500" y="1609170"/>
            <a:ext cx="2108200" cy="1019215"/>
          </a:xfrm>
          <a:prstGeom prst="rect">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dirty="0" smtClean="0">
                <a:solidFill>
                  <a:schemeClr val="tx1"/>
                </a:solidFill>
              </a:rPr>
              <a:t>Javascript </a:t>
            </a:r>
          </a:p>
          <a:p>
            <a:pPr algn="ctr"/>
            <a:r>
              <a:rPr kumimoji="1" lang="en-US" altLang="ja-JP" sz="2000" dirty="0" smtClean="0">
                <a:solidFill>
                  <a:schemeClr val="tx1"/>
                </a:solidFill>
              </a:rPr>
              <a:t>(Google Earth API)</a:t>
            </a:r>
          </a:p>
          <a:p>
            <a:r>
              <a:rPr lang="en-US" altLang="ja-JP" dirty="0" smtClean="0">
                <a:solidFill>
                  <a:schemeClr val="tx1"/>
                </a:solidFill>
              </a:rPr>
              <a:t>Map and objects</a:t>
            </a:r>
            <a:endParaRPr kumimoji="1" lang="ja-JP" altLang="en-US" dirty="0">
              <a:solidFill>
                <a:schemeClr val="tx1"/>
              </a:solidFill>
            </a:endParaRPr>
          </a:p>
        </p:txBody>
      </p:sp>
      <p:sp>
        <p:nvSpPr>
          <p:cNvPr id="16" name="正方形/長方形 15"/>
          <p:cNvSpPr/>
          <p:nvPr/>
        </p:nvSpPr>
        <p:spPr>
          <a:xfrm>
            <a:off x="824344" y="3187009"/>
            <a:ext cx="2312243" cy="1301927"/>
          </a:xfrm>
          <a:prstGeom prst="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kumimoji="1" lang="en-US" altLang="ja-JP" sz="2000" dirty="0" smtClean="0">
                <a:solidFill>
                  <a:schemeClr val="tx1"/>
                </a:solidFill>
              </a:rPr>
              <a:t>Redtweet</a:t>
            </a:r>
          </a:p>
          <a:p>
            <a:r>
              <a:rPr lang="en-US" altLang="ja-JP" dirty="0" smtClean="0">
                <a:solidFill>
                  <a:schemeClr val="tx1"/>
                </a:solidFill>
              </a:rPr>
              <a:t>- Account and Comment control</a:t>
            </a:r>
            <a:endParaRPr kumimoji="1" lang="ja-JP" altLang="en-US" dirty="0">
              <a:solidFill>
                <a:schemeClr val="tx1"/>
              </a:solidFill>
            </a:endParaRPr>
          </a:p>
        </p:txBody>
      </p:sp>
      <p:sp>
        <p:nvSpPr>
          <p:cNvPr id="17" name="正方形/長方形 16"/>
          <p:cNvSpPr/>
          <p:nvPr/>
        </p:nvSpPr>
        <p:spPr>
          <a:xfrm>
            <a:off x="3549566" y="3187009"/>
            <a:ext cx="5137234" cy="1318860"/>
          </a:xfrm>
          <a:prstGeom prst="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ts val="2400"/>
              </a:lnSpc>
            </a:pPr>
            <a:r>
              <a:rPr kumimoji="1" lang="en-US" altLang="ja-JP" sz="2000" dirty="0" smtClean="0">
                <a:solidFill>
                  <a:schemeClr val="tx1"/>
                </a:solidFill>
              </a:rPr>
              <a:t>Ruby CGI</a:t>
            </a:r>
          </a:p>
          <a:p>
            <a:pPr>
              <a:lnSpc>
                <a:spcPts val="2400"/>
              </a:lnSpc>
            </a:pPr>
            <a:r>
              <a:rPr lang="en-US" altLang="ja-JP" dirty="0" smtClean="0">
                <a:solidFill>
                  <a:schemeClr val="tx1"/>
                </a:solidFill>
              </a:rPr>
              <a:t>- Database control</a:t>
            </a:r>
          </a:p>
          <a:p>
            <a:pPr>
              <a:lnSpc>
                <a:spcPts val="2400"/>
              </a:lnSpc>
            </a:pPr>
            <a:r>
              <a:rPr lang="en-US" altLang="ja-JP" dirty="0" smtClean="0">
                <a:solidFill>
                  <a:schemeClr val="tx1"/>
                </a:solidFill>
              </a:rPr>
              <a:t>- Redtweet connect</a:t>
            </a:r>
          </a:p>
          <a:p>
            <a:pPr>
              <a:lnSpc>
                <a:spcPts val="2400"/>
              </a:lnSpc>
            </a:pPr>
            <a:endParaRPr kumimoji="1" lang="ja-JP" altLang="en-US" dirty="0">
              <a:solidFill>
                <a:schemeClr val="tx1"/>
              </a:solidFill>
            </a:endParaRPr>
          </a:p>
        </p:txBody>
      </p:sp>
      <p:sp>
        <p:nvSpPr>
          <p:cNvPr id="18" name="正方形/長方形 17"/>
          <p:cNvSpPr/>
          <p:nvPr/>
        </p:nvSpPr>
        <p:spPr>
          <a:xfrm>
            <a:off x="481758" y="1609171"/>
            <a:ext cx="2312242" cy="1019214"/>
          </a:xfrm>
          <a:prstGeom prst="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dirty="0" smtClean="0">
                <a:solidFill>
                  <a:schemeClr val="tx1"/>
                </a:solidFill>
              </a:rPr>
              <a:t>Google Earth Server</a:t>
            </a:r>
            <a:endParaRPr lang="en-US" altLang="ja-JP" sz="2000" dirty="0" smtClean="0">
              <a:solidFill>
                <a:schemeClr val="tx1"/>
              </a:solidFill>
            </a:endParaRPr>
          </a:p>
          <a:p>
            <a:r>
              <a:rPr kumimoji="1" lang="en-US" altLang="ja-JP" dirty="0" smtClean="0">
                <a:solidFill>
                  <a:schemeClr val="tx1"/>
                </a:solidFill>
              </a:rPr>
              <a:t>Map information</a:t>
            </a:r>
          </a:p>
        </p:txBody>
      </p:sp>
      <p:cxnSp>
        <p:nvCxnSpPr>
          <p:cNvPr id="19" name="直線矢印コネクタ 18"/>
          <p:cNvCxnSpPr>
            <a:stCxn id="18" idx="3"/>
            <a:endCxn id="15" idx="1"/>
          </p:cNvCxnSpPr>
          <p:nvPr/>
        </p:nvCxnSpPr>
        <p:spPr>
          <a:xfrm>
            <a:off x="2794000" y="2118778"/>
            <a:ext cx="571500" cy="1588"/>
          </a:xfrm>
          <a:prstGeom prst="straightConnector1">
            <a:avLst/>
          </a:prstGeom>
          <a:ln w="2857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0" name="角丸四角形 19"/>
          <p:cNvSpPr/>
          <p:nvPr/>
        </p:nvSpPr>
        <p:spPr>
          <a:xfrm>
            <a:off x="292100" y="5143501"/>
            <a:ext cx="8623298" cy="1527175"/>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597650" y="5392598"/>
            <a:ext cx="2221745" cy="369332"/>
          </a:xfrm>
          <a:prstGeom prst="rect">
            <a:avLst/>
          </a:prstGeom>
          <a:noFill/>
        </p:spPr>
        <p:txBody>
          <a:bodyPr wrap="none" rtlCol="0">
            <a:spAutoFit/>
          </a:bodyPr>
          <a:lstStyle/>
          <a:p>
            <a:r>
              <a:rPr lang="en-US" altLang="ja-JP" i="1" u="sng" dirty="0" smtClean="0"/>
              <a:t>Database</a:t>
            </a:r>
            <a:r>
              <a:rPr kumimoji="1" lang="en-US" altLang="ja-JP" i="1" u="sng" dirty="0" smtClean="0"/>
              <a:t> Server Side</a:t>
            </a:r>
            <a:endParaRPr kumimoji="1" lang="ja-JP" altLang="en-US" i="1" u="sng" dirty="0"/>
          </a:p>
        </p:txBody>
      </p:sp>
      <p:cxnSp>
        <p:nvCxnSpPr>
          <p:cNvPr id="22" name="直線矢印コネクタ 21"/>
          <p:cNvCxnSpPr>
            <a:stCxn id="15" idx="3"/>
            <a:endCxn id="14" idx="1"/>
          </p:cNvCxnSpPr>
          <p:nvPr/>
        </p:nvCxnSpPr>
        <p:spPr>
          <a:xfrm>
            <a:off x="5473700" y="2118778"/>
            <a:ext cx="406400" cy="1588"/>
          </a:xfrm>
          <a:prstGeom prst="straightConnector1">
            <a:avLst/>
          </a:prstGeom>
          <a:ln w="2857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a:stCxn id="16" idx="2"/>
            <a:endCxn id="13" idx="1"/>
          </p:cNvCxnSpPr>
          <p:nvPr/>
        </p:nvCxnSpPr>
        <p:spPr>
          <a:xfrm rot="5400000">
            <a:off x="1528636" y="4940766"/>
            <a:ext cx="903660" cy="1588"/>
          </a:xfrm>
          <a:prstGeom prst="straightConnector1">
            <a:avLst/>
          </a:prstGeom>
          <a:ln w="2857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a:endCxn id="27" idx="1"/>
          </p:cNvCxnSpPr>
          <p:nvPr/>
        </p:nvCxnSpPr>
        <p:spPr>
          <a:xfrm rot="5400000">
            <a:off x="4911523" y="4940767"/>
            <a:ext cx="903659" cy="1588"/>
          </a:xfrm>
          <a:prstGeom prst="straightConnector1">
            <a:avLst/>
          </a:prstGeom>
          <a:ln w="2857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p:nvPr/>
        </p:nvCxnSpPr>
        <p:spPr>
          <a:xfrm>
            <a:off x="3136587" y="3858171"/>
            <a:ext cx="412979" cy="3432"/>
          </a:xfrm>
          <a:prstGeom prst="straightConnector1">
            <a:avLst/>
          </a:prstGeom>
          <a:ln w="2857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14" idx="2"/>
          </p:cNvCxnSpPr>
          <p:nvPr/>
        </p:nvCxnSpPr>
        <p:spPr>
          <a:xfrm rot="16200000" flipH="1">
            <a:off x="7004137" y="2907697"/>
            <a:ext cx="558626" cy="1"/>
          </a:xfrm>
          <a:prstGeom prst="straightConnector1">
            <a:avLst/>
          </a:prstGeom>
          <a:ln w="2857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7" name="円柱 26"/>
          <p:cNvSpPr/>
          <p:nvPr/>
        </p:nvSpPr>
        <p:spPr>
          <a:xfrm>
            <a:off x="4173504" y="5392597"/>
            <a:ext cx="2379696" cy="1212850"/>
          </a:xfrm>
          <a:prstGeom prst="can">
            <a:avLst>
              <a:gd name="adj" fmla="val 19764"/>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dirty="0" smtClean="0">
                <a:solidFill>
                  <a:schemeClr val="tx1"/>
                </a:solidFill>
              </a:rPr>
              <a:t>MySQL</a:t>
            </a:r>
          </a:p>
          <a:p>
            <a:r>
              <a:rPr lang="en-US" altLang="ja-JP" dirty="0" smtClean="0">
                <a:solidFill>
                  <a:schemeClr val="tx1"/>
                </a:solidFill>
              </a:rPr>
              <a:t>  Threads data</a:t>
            </a:r>
          </a:p>
          <a:p>
            <a:r>
              <a:rPr lang="en-US" altLang="ja-JP" dirty="0" smtClean="0">
                <a:solidFill>
                  <a:schemeClr val="tx1"/>
                </a:solidFill>
              </a:rPr>
              <a:t>  Comment ID</a:t>
            </a:r>
            <a:r>
              <a:rPr kumimoji="1" lang="en-US" altLang="ja-JP" dirty="0" smtClean="0">
                <a:solidFill>
                  <a:schemeClr val="tx1"/>
                </a:solidFill>
              </a:rPr>
              <a:t> data</a:t>
            </a:r>
            <a:endParaRPr kumimoji="1" lang="ja-JP" altLang="en-US" dirty="0">
              <a:solidFill>
                <a:schemeClr val="tx1"/>
              </a:solidFill>
            </a:endParaRPr>
          </a:p>
        </p:txBody>
      </p:sp>
      <p:sp>
        <p:nvSpPr>
          <p:cNvPr id="28" name="テキスト ボックス 27"/>
          <p:cNvSpPr txBox="1"/>
          <p:nvPr/>
        </p:nvSpPr>
        <p:spPr>
          <a:xfrm>
            <a:off x="5473700" y="3491803"/>
            <a:ext cx="2800171" cy="1200329"/>
          </a:xfrm>
          <a:prstGeom prst="rect">
            <a:avLst/>
          </a:prstGeom>
          <a:noFill/>
        </p:spPr>
        <p:txBody>
          <a:bodyPr wrap="square" rtlCol="0">
            <a:spAutoFit/>
          </a:bodyPr>
          <a:lstStyle/>
          <a:p>
            <a:pPr>
              <a:lnSpc>
                <a:spcPts val="2160"/>
              </a:lnSpc>
            </a:pPr>
            <a:r>
              <a:rPr lang="en-US" altLang="ja-JP" dirty="0" smtClean="0"/>
              <a:t>- Data searching</a:t>
            </a:r>
          </a:p>
          <a:p>
            <a:pPr>
              <a:lnSpc>
                <a:spcPts val="2160"/>
              </a:lnSpc>
            </a:pPr>
            <a:r>
              <a:rPr lang="en-US" altLang="ja-JP" dirty="0" smtClean="0"/>
              <a:t>    Text search, Spatial operations,  Sort threads</a:t>
            </a:r>
          </a:p>
          <a:p>
            <a:pPr>
              <a:lnSpc>
                <a:spcPts val="2160"/>
              </a:lnSpc>
            </a:pPr>
            <a:endParaRPr kumimoji="1" lang="ja-JP" altLang="en-US" dirty="0"/>
          </a:p>
        </p:txBody>
      </p:sp>
      <p:cxnSp>
        <p:nvCxnSpPr>
          <p:cNvPr id="29" name="直線矢印コネクタ 28"/>
          <p:cNvCxnSpPr/>
          <p:nvPr/>
        </p:nvCxnSpPr>
        <p:spPr>
          <a:xfrm rot="16200000" flipH="1">
            <a:off x="4096226" y="2887134"/>
            <a:ext cx="558626" cy="1"/>
          </a:xfrm>
          <a:prstGeom prst="straightConnector1">
            <a:avLst/>
          </a:prstGeom>
          <a:ln w="2857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 name="テキスト ボックス 37"/>
          <p:cNvSpPr txBox="1"/>
          <p:nvPr/>
        </p:nvSpPr>
        <p:spPr>
          <a:xfrm>
            <a:off x="146670" y="5570871"/>
            <a:ext cx="2949185" cy="1200329"/>
          </a:xfrm>
          <a:prstGeom prst="rect">
            <a:avLst/>
          </a:prstGeom>
          <a:solidFill>
            <a:schemeClr val="bg1"/>
          </a:solidFill>
          <a:ln>
            <a:solidFill>
              <a:schemeClr val="bg1">
                <a:lumMod val="85000"/>
              </a:schemeClr>
            </a:solidFill>
          </a:ln>
        </p:spPr>
        <p:txBody>
          <a:bodyPr wrap="square" rtlCol="0">
            <a:spAutoFit/>
          </a:bodyPr>
          <a:lstStyle/>
          <a:p>
            <a:r>
              <a:rPr kumimoji="1" lang="en-US" altLang="ja-JP" u="sng" dirty="0" smtClean="0">
                <a:solidFill>
                  <a:schemeClr val="bg1">
                    <a:lumMod val="85000"/>
                  </a:schemeClr>
                </a:solidFill>
              </a:rPr>
              <a:t>Twitter clone</a:t>
            </a:r>
          </a:p>
          <a:p>
            <a:endParaRPr lang="en-US" altLang="ja-JP" u="sng" dirty="0" smtClean="0"/>
          </a:p>
          <a:p>
            <a:endParaRPr kumimoji="1" lang="en-US" altLang="ja-JP" u="sng" dirty="0" smtClean="0"/>
          </a:p>
          <a:p>
            <a:endParaRPr lang="en-US" altLang="ja-JP" u="sng" dirty="0" smtClean="0"/>
          </a:p>
        </p:txBody>
      </p:sp>
      <p:sp>
        <p:nvSpPr>
          <p:cNvPr id="2" name="タイトル 1"/>
          <p:cNvSpPr>
            <a:spLocks noGrp="1"/>
          </p:cNvSpPr>
          <p:nvPr>
            <p:ph type="title"/>
          </p:nvPr>
        </p:nvSpPr>
        <p:spPr/>
        <p:txBody>
          <a:bodyPr>
            <a:normAutofit fontScale="90000"/>
          </a:bodyPr>
          <a:lstStyle/>
          <a:p>
            <a:r>
              <a:rPr lang="ja-JP" altLang="en-US" dirty="0" smtClean="0"/>
              <a:t>バックグラウンド</a:t>
            </a:r>
            <a:r>
              <a:rPr lang="en-US" altLang="ja-JP" dirty="0" smtClean="0"/>
              <a:t>(</a:t>
            </a:r>
            <a:r>
              <a:rPr lang="ja-JP" altLang="en-US" dirty="0" smtClean="0"/>
              <a:t>オブジェクトの表示</a:t>
            </a:r>
            <a:r>
              <a:rPr lang="en-US" altLang="ja-JP" dirty="0" smtClean="0"/>
              <a:t>)</a:t>
            </a:r>
            <a:endParaRPr lang="ja-JP" altLang="en-US" dirty="0"/>
          </a:p>
        </p:txBody>
      </p:sp>
      <p:pic>
        <p:nvPicPr>
          <p:cNvPr id="5" name="図 4" descr="スクリーンショット（2012-07-26 13.26.01）.png"/>
          <p:cNvPicPr>
            <a:picLocks noChangeAspect="1"/>
          </p:cNvPicPr>
          <p:nvPr/>
        </p:nvPicPr>
        <p:blipFill>
          <a:blip r:embed="rId3"/>
          <a:stretch>
            <a:fillRect/>
          </a:stretch>
        </p:blipFill>
        <p:spPr>
          <a:xfrm>
            <a:off x="146670" y="1676400"/>
            <a:ext cx="2815500" cy="2051293"/>
          </a:xfrm>
          <a:prstGeom prst="rect">
            <a:avLst/>
          </a:prstGeom>
        </p:spPr>
      </p:pic>
      <p:cxnSp>
        <p:nvCxnSpPr>
          <p:cNvPr id="7" name="直線コネクタ 6"/>
          <p:cNvCxnSpPr/>
          <p:nvPr/>
        </p:nvCxnSpPr>
        <p:spPr>
          <a:xfrm>
            <a:off x="457200" y="4101752"/>
            <a:ext cx="8153400" cy="158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rot="5400000">
            <a:off x="5265118" y="2660476"/>
            <a:ext cx="2884143" cy="1589"/>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42255" y="3672751"/>
            <a:ext cx="1400932" cy="369332"/>
          </a:xfrm>
          <a:prstGeom prst="rect">
            <a:avLst/>
          </a:prstGeom>
          <a:noFill/>
        </p:spPr>
        <p:txBody>
          <a:bodyPr wrap="none" rtlCol="0">
            <a:spAutoFit/>
          </a:bodyPr>
          <a:lstStyle/>
          <a:p>
            <a:r>
              <a:rPr kumimoji="1" lang="en-US" altLang="ja-JP" dirty="0" smtClean="0"/>
              <a:t>Google Earth</a:t>
            </a:r>
            <a:endParaRPr kumimoji="1" lang="ja-JP" altLang="en-US" dirty="0"/>
          </a:p>
        </p:txBody>
      </p:sp>
      <p:sp>
        <p:nvSpPr>
          <p:cNvPr id="14" name="テキスト ボックス 13"/>
          <p:cNvSpPr txBox="1"/>
          <p:nvPr/>
        </p:nvSpPr>
        <p:spPr>
          <a:xfrm>
            <a:off x="228600" y="1219200"/>
            <a:ext cx="956399" cy="369332"/>
          </a:xfrm>
          <a:prstGeom prst="rect">
            <a:avLst/>
          </a:prstGeom>
          <a:solidFill>
            <a:schemeClr val="bg1"/>
          </a:solidFill>
          <a:ln w="12700">
            <a:solidFill>
              <a:schemeClr val="accent3"/>
            </a:solidFill>
          </a:ln>
        </p:spPr>
        <p:txBody>
          <a:bodyPr wrap="none" rtlCol="0">
            <a:spAutoFit/>
          </a:bodyPr>
          <a:lstStyle/>
          <a:p>
            <a:r>
              <a:rPr kumimoji="1" lang="en-US" altLang="ja-JP" dirty="0" smtClean="0"/>
              <a:t>Browser</a:t>
            </a:r>
            <a:endParaRPr kumimoji="1" lang="ja-JP" altLang="en-US" dirty="0"/>
          </a:p>
        </p:txBody>
      </p:sp>
      <p:sp>
        <p:nvSpPr>
          <p:cNvPr id="15" name="テキスト ボックス 14"/>
          <p:cNvSpPr txBox="1"/>
          <p:nvPr/>
        </p:nvSpPr>
        <p:spPr>
          <a:xfrm>
            <a:off x="7040940" y="1219200"/>
            <a:ext cx="1569660" cy="369332"/>
          </a:xfrm>
          <a:prstGeom prst="rect">
            <a:avLst/>
          </a:prstGeom>
          <a:solidFill>
            <a:schemeClr val="bg1"/>
          </a:solidFill>
          <a:ln w="12700">
            <a:solidFill>
              <a:srgbClr val="0000FF"/>
            </a:solidFill>
          </a:ln>
        </p:spPr>
        <p:txBody>
          <a:bodyPr wrap="none" rtlCol="0">
            <a:spAutoFit/>
          </a:bodyPr>
          <a:lstStyle/>
          <a:p>
            <a:r>
              <a:rPr kumimoji="1" lang="en-US" altLang="ja-JP" dirty="0" smtClean="0"/>
              <a:t>Outside Server</a:t>
            </a:r>
            <a:endParaRPr kumimoji="1" lang="ja-JP" altLang="en-US" dirty="0"/>
          </a:p>
        </p:txBody>
      </p:sp>
      <p:sp>
        <p:nvSpPr>
          <p:cNvPr id="16" name="テキスト ボックス 15"/>
          <p:cNvSpPr txBox="1"/>
          <p:nvPr/>
        </p:nvSpPr>
        <p:spPr>
          <a:xfrm>
            <a:off x="6806409" y="4185891"/>
            <a:ext cx="2032791" cy="369332"/>
          </a:xfrm>
          <a:prstGeom prst="rect">
            <a:avLst/>
          </a:prstGeom>
          <a:solidFill>
            <a:schemeClr val="bg1"/>
          </a:solidFill>
          <a:ln w="12700">
            <a:solidFill>
              <a:srgbClr val="FF0000"/>
            </a:solidFill>
          </a:ln>
        </p:spPr>
        <p:txBody>
          <a:bodyPr wrap="none" rtlCol="0">
            <a:spAutoFit/>
          </a:bodyPr>
          <a:lstStyle/>
          <a:p>
            <a:r>
              <a:rPr kumimoji="1" lang="en-US" altLang="ja-JP" dirty="0" smtClean="0"/>
              <a:t>Server Components</a:t>
            </a:r>
            <a:endParaRPr kumimoji="1" lang="ja-JP" altLang="en-US" dirty="0"/>
          </a:p>
        </p:txBody>
      </p:sp>
      <p:sp>
        <p:nvSpPr>
          <p:cNvPr id="19" name="テキスト ボックス 18"/>
          <p:cNvSpPr txBox="1"/>
          <p:nvPr/>
        </p:nvSpPr>
        <p:spPr>
          <a:xfrm>
            <a:off x="6781800" y="1676400"/>
            <a:ext cx="2057400" cy="923330"/>
          </a:xfrm>
          <a:prstGeom prst="rect">
            <a:avLst/>
          </a:prstGeom>
          <a:solidFill>
            <a:schemeClr val="accent5">
              <a:lumMod val="20000"/>
              <a:lumOff val="80000"/>
            </a:schemeClr>
          </a:solidFill>
          <a:ln>
            <a:noFill/>
          </a:ln>
        </p:spPr>
        <p:txBody>
          <a:bodyPr wrap="square" rtlCol="0">
            <a:spAutoFit/>
          </a:bodyPr>
          <a:lstStyle/>
          <a:p>
            <a:r>
              <a:rPr lang="en-US" altLang="ja-JP" u="sng" dirty="0" smtClean="0"/>
              <a:t>Google Earth Server</a:t>
            </a:r>
          </a:p>
          <a:p>
            <a:r>
              <a:rPr kumimoji="1" lang="en-US" altLang="ja-JP" dirty="0" smtClean="0"/>
              <a:t>Moon map</a:t>
            </a:r>
          </a:p>
          <a:p>
            <a:r>
              <a:rPr lang="en-US" altLang="ja-JP" dirty="0" smtClean="0"/>
              <a:t>API objects</a:t>
            </a:r>
            <a:endParaRPr kumimoji="1" lang="en-US" altLang="ja-JP" dirty="0" smtClean="0"/>
          </a:p>
        </p:txBody>
      </p:sp>
      <p:sp>
        <p:nvSpPr>
          <p:cNvPr id="21" name="テキスト ボックス 20"/>
          <p:cNvSpPr txBox="1"/>
          <p:nvPr/>
        </p:nvSpPr>
        <p:spPr>
          <a:xfrm>
            <a:off x="3003135" y="1676400"/>
            <a:ext cx="1676400" cy="1200329"/>
          </a:xfrm>
          <a:prstGeom prst="rect">
            <a:avLst/>
          </a:prstGeom>
          <a:solidFill>
            <a:schemeClr val="accent3">
              <a:lumMod val="20000"/>
              <a:lumOff val="80000"/>
            </a:schemeClr>
          </a:solidFill>
          <a:ln>
            <a:noFill/>
          </a:ln>
        </p:spPr>
        <p:txBody>
          <a:bodyPr wrap="square" rtlCol="0">
            <a:spAutoFit/>
          </a:bodyPr>
          <a:lstStyle/>
          <a:p>
            <a:r>
              <a:rPr kumimoji="1" lang="en-US" altLang="ja-JP" u="sng" dirty="0" smtClean="0"/>
              <a:t>Javasrcipt</a:t>
            </a:r>
          </a:p>
          <a:p>
            <a:r>
              <a:rPr lang="en-US" altLang="ja-JP" dirty="0" smtClean="0"/>
              <a:t>Embedded Google Earth &amp; other objects</a:t>
            </a:r>
          </a:p>
        </p:txBody>
      </p:sp>
      <p:sp>
        <p:nvSpPr>
          <p:cNvPr id="22" name="テキスト ボックス 21"/>
          <p:cNvSpPr txBox="1"/>
          <p:nvPr/>
        </p:nvSpPr>
        <p:spPr>
          <a:xfrm>
            <a:off x="3003135" y="2971800"/>
            <a:ext cx="1676400" cy="646331"/>
          </a:xfrm>
          <a:prstGeom prst="rect">
            <a:avLst/>
          </a:prstGeom>
          <a:noFill/>
          <a:ln>
            <a:solidFill>
              <a:schemeClr val="bg1">
                <a:lumMod val="85000"/>
              </a:schemeClr>
            </a:solidFill>
          </a:ln>
        </p:spPr>
        <p:txBody>
          <a:bodyPr wrap="square" rtlCol="0">
            <a:spAutoFit/>
          </a:bodyPr>
          <a:lstStyle/>
          <a:p>
            <a:r>
              <a:rPr kumimoji="1" lang="en-US" altLang="ja-JP" dirty="0" smtClean="0">
                <a:solidFill>
                  <a:schemeClr val="bg1">
                    <a:lumMod val="85000"/>
                  </a:schemeClr>
                </a:solidFill>
              </a:rPr>
              <a:t>HTML </a:t>
            </a:r>
            <a:r>
              <a:rPr lang="en-US" altLang="ja-JP" dirty="0" smtClean="0">
                <a:solidFill>
                  <a:schemeClr val="bg1">
                    <a:lumMod val="85000"/>
                  </a:schemeClr>
                </a:solidFill>
              </a:rPr>
              <a:t>Display the comments</a:t>
            </a:r>
          </a:p>
        </p:txBody>
      </p:sp>
      <p:grpSp>
        <p:nvGrpSpPr>
          <p:cNvPr id="3" name="グループ化 2"/>
          <p:cNvGrpSpPr/>
          <p:nvPr/>
        </p:nvGrpSpPr>
        <p:grpSpPr>
          <a:xfrm>
            <a:off x="2628980" y="4671443"/>
            <a:ext cx="3620715" cy="838200"/>
            <a:chOff x="2582330" y="5329015"/>
            <a:chExt cx="3620715" cy="838200"/>
          </a:xfrm>
        </p:grpSpPr>
        <p:sp>
          <p:nvSpPr>
            <p:cNvPr id="24" name="フレーム 23"/>
            <p:cNvSpPr/>
            <p:nvPr/>
          </p:nvSpPr>
          <p:spPr>
            <a:xfrm>
              <a:off x="2697845" y="5329015"/>
              <a:ext cx="3505200" cy="838200"/>
            </a:xfrm>
            <a:prstGeom prst="frame">
              <a:avLst>
                <a:gd name="adj1" fmla="val 0"/>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sz="2400" dirty="0" smtClean="0">
                  <a:solidFill>
                    <a:srgbClr val="FF0000"/>
                  </a:solidFill>
                </a:rPr>
                <a:t>1, </a:t>
              </a:r>
              <a:r>
                <a:rPr lang="ja-JP" altLang="en-US" sz="2400" dirty="0" smtClean="0">
                  <a:solidFill>
                    <a:srgbClr val="FF0000"/>
                  </a:solidFill>
                </a:rPr>
                <a:t>緯度経度、半径データ</a:t>
              </a:r>
              <a:endParaRPr lang="en-US" altLang="ja-JP" sz="2400" dirty="0" smtClean="0">
                <a:solidFill>
                  <a:srgbClr val="FF0000"/>
                </a:solidFill>
              </a:endParaRPr>
            </a:p>
          </p:txBody>
        </p:sp>
        <p:cxnSp>
          <p:nvCxnSpPr>
            <p:cNvPr id="26" name="直線矢印コネクタ 25"/>
            <p:cNvCxnSpPr/>
            <p:nvPr/>
          </p:nvCxnSpPr>
          <p:spPr>
            <a:xfrm>
              <a:off x="2582330" y="5398595"/>
              <a:ext cx="3425890" cy="1588"/>
            </a:xfrm>
            <a:prstGeom prst="straightConnector1">
              <a:avLst/>
            </a:prstGeom>
            <a:ln w="38100">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grpSp>
      <p:cxnSp>
        <p:nvCxnSpPr>
          <p:cNvPr id="37" name="直線矢印コネクタ 36"/>
          <p:cNvCxnSpPr/>
          <p:nvPr/>
        </p:nvCxnSpPr>
        <p:spPr>
          <a:xfrm>
            <a:off x="4734155" y="2360612"/>
            <a:ext cx="1944929" cy="1588"/>
          </a:xfrm>
          <a:prstGeom prst="straightConnector1">
            <a:avLst/>
          </a:prstGeom>
          <a:ln w="38100">
            <a:solidFill>
              <a:schemeClr val="tx1"/>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sp>
        <p:nvSpPr>
          <p:cNvPr id="47" name="正方形/長方形 46"/>
          <p:cNvSpPr/>
          <p:nvPr/>
        </p:nvSpPr>
        <p:spPr>
          <a:xfrm>
            <a:off x="4570295" y="1600200"/>
            <a:ext cx="2221625"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200" dirty="0" smtClean="0">
                <a:solidFill>
                  <a:srgbClr val="FF0000"/>
                </a:solidFill>
              </a:rPr>
              <a:t>3, </a:t>
            </a:r>
            <a:r>
              <a:rPr lang="ja-JP" altLang="en-US" sz="2200" dirty="0" smtClean="0">
                <a:solidFill>
                  <a:srgbClr val="FF0000"/>
                </a:solidFill>
              </a:rPr>
              <a:t>オブジェクト</a:t>
            </a:r>
            <a:endParaRPr lang="en-US" altLang="ja-JP" sz="2200" dirty="0" smtClean="0">
              <a:solidFill>
                <a:srgbClr val="FF0000"/>
              </a:solidFill>
            </a:endParaRPr>
          </a:p>
        </p:txBody>
      </p:sp>
      <p:sp>
        <p:nvSpPr>
          <p:cNvPr id="51" name="テキスト ボックス 50"/>
          <p:cNvSpPr txBox="1"/>
          <p:nvPr/>
        </p:nvSpPr>
        <p:spPr>
          <a:xfrm>
            <a:off x="6054870" y="4624804"/>
            <a:ext cx="2667000" cy="1754327"/>
          </a:xfrm>
          <a:prstGeom prst="rect">
            <a:avLst/>
          </a:prstGeom>
          <a:solidFill>
            <a:schemeClr val="accent2">
              <a:lumMod val="20000"/>
              <a:lumOff val="80000"/>
            </a:schemeClr>
          </a:solidFill>
          <a:ln>
            <a:noFill/>
          </a:ln>
        </p:spPr>
        <p:txBody>
          <a:bodyPr wrap="square" rtlCol="0">
            <a:spAutoFit/>
          </a:bodyPr>
          <a:lstStyle/>
          <a:p>
            <a:r>
              <a:rPr kumimoji="1" lang="en-US" altLang="ja-JP" u="sng" dirty="0" smtClean="0"/>
              <a:t>Ruby CGI</a:t>
            </a:r>
          </a:p>
          <a:p>
            <a:r>
              <a:rPr lang="en-US" altLang="ja-JP" dirty="0" smtClean="0"/>
              <a:t>Twitter clone, MSQL and the Thread control</a:t>
            </a:r>
          </a:p>
          <a:p>
            <a:endParaRPr kumimoji="1" lang="en-US" altLang="ja-JP" dirty="0" smtClean="0"/>
          </a:p>
          <a:p>
            <a:endParaRPr kumimoji="1" lang="en-US" altLang="ja-JP" dirty="0" smtClean="0"/>
          </a:p>
          <a:p>
            <a:endParaRPr kumimoji="1" lang="en-US" altLang="ja-JP" dirty="0" smtClean="0"/>
          </a:p>
        </p:txBody>
      </p:sp>
      <p:cxnSp>
        <p:nvCxnSpPr>
          <p:cNvPr id="27" name="直線矢印コネクタ 26"/>
          <p:cNvCxnSpPr/>
          <p:nvPr/>
        </p:nvCxnSpPr>
        <p:spPr>
          <a:xfrm rot="10800000" flipV="1">
            <a:off x="4761472" y="2743995"/>
            <a:ext cx="1793317" cy="2"/>
          </a:xfrm>
          <a:prstGeom prst="straightConnector1">
            <a:avLst/>
          </a:prstGeom>
          <a:ln w="38100">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rot="16200000" flipH="1">
            <a:off x="5614781" y="3684797"/>
            <a:ext cx="1880015" cy="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正方形/長方形 45"/>
          <p:cNvSpPr/>
          <p:nvPr/>
        </p:nvSpPr>
        <p:spPr>
          <a:xfrm>
            <a:off x="2974083" y="3672751"/>
            <a:ext cx="3710554"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dirty="0" smtClean="0">
                <a:solidFill>
                  <a:srgbClr val="FF0000"/>
                </a:solidFill>
              </a:rPr>
              <a:t>2, </a:t>
            </a:r>
            <a:r>
              <a:rPr lang="ja-JP" altLang="en-US" sz="2400" dirty="0" smtClean="0">
                <a:solidFill>
                  <a:srgbClr val="FF0000"/>
                </a:solidFill>
              </a:rPr>
              <a:t>緯度経度、半径データ</a:t>
            </a:r>
            <a:endParaRPr lang="en-US" altLang="ja-JP" sz="2400" dirty="0" smtClean="0">
              <a:solidFill>
                <a:srgbClr val="FF0000"/>
              </a:solidFill>
            </a:endParaRPr>
          </a:p>
        </p:txBody>
      </p:sp>
      <p:sp>
        <p:nvSpPr>
          <p:cNvPr id="25" name="スライド番号プレースホルダ 24"/>
          <p:cNvSpPr>
            <a:spLocks noGrp="1"/>
          </p:cNvSpPr>
          <p:nvPr>
            <p:ph type="sldNum" sz="quarter" idx="12"/>
          </p:nvPr>
        </p:nvSpPr>
        <p:spPr/>
        <p:txBody>
          <a:bodyPr/>
          <a:lstStyle/>
          <a:p>
            <a:fld id="{4A7CC69F-290A-4F8A-9A39-3FA1F9916BD9}" type="slidenum">
              <a:rPr kumimoji="1" lang="ja-JP" altLang="en-US" smtClean="0"/>
              <a:pPr/>
              <a:t>12</a:t>
            </a:fld>
            <a:endParaRPr kumimoji="1" lang="ja-JP" altLang="en-US"/>
          </a:p>
        </p:txBody>
      </p:sp>
      <p:sp>
        <p:nvSpPr>
          <p:cNvPr id="35" name="フローチャート: 磁気ディスク 34"/>
          <p:cNvSpPr/>
          <p:nvPr/>
        </p:nvSpPr>
        <p:spPr>
          <a:xfrm>
            <a:off x="204825" y="5937679"/>
            <a:ext cx="2424155" cy="798731"/>
          </a:xfrm>
          <a:prstGeom prst="flowChartMagneticDisk">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36" name="正方形/長方形 35"/>
          <p:cNvSpPr/>
          <p:nvPr/>
        </p:nvSpPr>
        <p:spPr>
          <a:xfrm>
            <a:off x="269565" y="5937679"/>
            <a:ext cx="2537519" cy="646331"/>
          </a:xfrm>
          <a:prstGeom prst="rect">
            <a:avLst/>
          </a:prstGeom>
          <a:noFill/>
        </p:spPr>
        <p:txBody>
          <a:bodyPr wrap="square">
            <a:spAutoFit/>
          </a:bodyPr>
          <a:lstStyle/>
          <a:p>
            <a:r>
              <a:rPr lang="en-US" altLang="ja-JP" u="sng" dirty="0" smtClean="0">
                <a:solidFill>
                  <a:schemeClr val="bg1">
                    <a:lumMod val="85000"/>
                  </a:schemeClr>
                </a:solidFill>
              </a:rPr>
              <a:t>Redis</a:t>
            </a:r>
          </a:p>
          <a:p>
            <a:r>
              <a:rPr lang="en-US" altLang="ja-JP" dirty="0" smtClean="0">
                <a:solidFill>
                  <a:schemeClr val="bg1">
                    <a:lumMod val="85000"/>
                  </a:schemeClr>
                </a:solidFill>
              </a:rPr>
              <a:t>Account and comments</a:t>
            </a:r>
            <a:endParaRPr lang="en-US" altLang="ja-JP" u="sng" dirty="0" smtClean="0">
              <a:solidFill>
                <a:schemeClr val="bg1">
                  <a:lumMod val="85000"/>
                </a:schemeClr>
              </a:solidFill>
            </a:endParaRPr>
          </a:p>
        </p:txBody>
      </p:sp>
      <p:sp>
        <p:nvSpPr>
          <p:cNvPr id="39" name="フローチャート: 磁気ディスク 38"/>
          <p:cNvSpPr/>
          <p:nvPr/>
        </p:nvSpPr>
        <p:spPr>
          <a:xfrm>
            <a:off x="204825" y="4424959"/>
            <a:ext cx="2424155" cy="798731"/>
          </a:xfrm>
          <a:prstGeom prst="flowChartMagneticDisk">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3" name="正方形/長方形 32"/>
          <p:cNvSpPr/>
          <p:nvPr/>
        </p:nvSpPr>
        <p:spPr>
          <a:xfrm>
            <a:off x="304290" y="4484449"/>
            <a:ext cx="2119865" cy="646331"/>
          </a:xfrm>
          <a:prstGeom prst="rect">
            <a:avLst/>
          </a:prstGeom>
        </p:spPr>
        <p:txBody>
          <a:bodyPr wrap="square">
            <a:spAutoFit/>
          </a:bodyPr>
          <a:lstStyle/>
          <a:p>
            <a:r>
              <a:rPr lang="en-US" altLang="ja-JP" u="sng" dirty="0" smtClean="0"/>
              <a:t>MySQL DB</a:t>
            </a:r>
            <a:endParaRPr lang="en-US" altLang="ja-JP" dirty="0" smtClean="0"/>
          </a:p>
          <a:p>
            <a:r>
              <a:rPr lang="en-US" altLang="ja-JP" dirty="0" smtClean="0"/>
              <a:t>Thread information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図 15" descr="comments.png"/>
          <p:cNvPicPr>
            <a:picLocks noChangeAspect="1"/>
          </p:cNvPicPr>
          <p:nvPr/>
        </p:nvPicPr>
        <p:blipFill>
          <a:blip r:embed="rId3"/>
          <a:stretch>
            <a:fillRect/>
          </a:stretch>
        </p:blipFill>
        <p:spPr>
          <a:xfrm>
            <a:off x="152400" y="1676401"/>
            <a:ext cx="2819400" cy="1904372"/>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smtClean="0"/>
              <a:t>バックグラウンド</a:t>
            </a:r>
            <a:r>
              <a:rPr lang="en-US" altLang="ja-JP" dirty="0" smtClean="0"/>
              <a:t>(</a:t>
            </a:r>
            <a:r>
              <a:rPr lang="ja-JP" altLang="en-US" dirty="0" smtClean="0"/>
              <a:t>コメントの投稿</a:t>
            </a:r>
            <a:r>
              <a:rPr lang="en-US" altLang="ja-JP" dirty="0" smtClean="0"/>
              <a:t>)</a:t>
            </a:r>
            <a:endParaRPr lang="ja-JP" altLang="en-US" dirty="0"/>
          </a:p>
        </p:txBody>
      </p:sp>
      <p:cxnSp>
        <p:nvCxnSpPr>
          <p:cNvPr id="4" name="直線コネクタ 3"/>
          <p:cNvCxnSpPr/>
          <p:nvPr/>
        </p:nvCxnSpPr>
        <p:spPr>
          <a:xfrm>
            <a:off x="533400" y="3884612"/>
            <a:ext cx="8305800" cy="1588"/>
          </a:xfrm>
          <a:prstGeom prst="line">
            <a:avLst/>
          </a:prstGeom>
          <a:ln w="381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228600" y="1219200"/>
            <a:ext cx="956399" cy="369332"/>
          </a:xfrm>
          <a:prstGeom prst="rect">
            <a:avLst/>
          </a:prstGeom>
          <a:solidFill>
            <a:schemeClr val="bg1"/>
          </a:solidFill>
          <a:ln w="12700">
            <a:solidFill>
              <a:srgbClr val="008000"/>
            </a:solidFill>
          </a:ln>
        </p:spPr>
        <p:txBody>
          <a:bodyPr wrap="none" rtlCol="0">
            <a:spAutoFit/>
          </a:bodyPr>
          <a:lstStyle/>
          <a:p>
            <a:r>
              <a:rPr kumimoji="1" lang="en-US" altLang="ja-JP" dirty="0" smtClean="0"/>
              <a:t>Browser</a:t>
            </a:r>
            <a:endParaRPr kumimoji="1" lang="ja-JP" altLang="en-US" dirty="0"/>
          </a:p>
        </p:txBody>
      </p:sp>
      <p:sp>
        <p:nvSpPr>
          <p:cNvPr id="17" name="正方形/長方形 16"/>
          <p:cNvSpPr/>
          <p:nvPr/>
        </p:nvSpPr>
        <p:spPr>
          <a:xfrm>
            <a:off x="1122134" y="3098423"/>
            <a:ext cx="1621066" cy="457200"/>
          </a:xfrm>
          <a:prstGeom prst="rect">
            <a:avLst/>
          </a:prstGeom>
          <a:noFill/>
          <a:ln w="444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162800" y="1295400"/>
            <a:ext cx="1569660" cy="369332"/>
          </a:xfrm>
          <a:prstGeom prst="rect">
            <a:avLst/>
          </a:prstGeom>
          <a:solidFill>
            <a:schemeClr val="bg1"/>
          </a:solidFill>
          <a:ln w="12700">
            <a:solidFill>
              <a:srgbClr val="3366FF"/>
            </a:solidFill>
          </a:ln>
        </p:spPr>
        <p:txBody>
          <a:bodyPr wrap="none" rtlCol="0">
            <a:spAutoFit/>
          </a:bodyPr>
          <a:lstStyle/>
          <a:p>
            <a:r>
              <a:rPr kumimoji="1" lang="en-US" altLang="ja-JP" dirty="0" smtClean="0"/>
              <a:t>Outside Server</a:t>
            </a:r>
            <a:endParaRPr kumimoji="1" lang="ja-JP" altLang="en-US" dirty="0"/>
          </a:p>
        </p:txBody>
      </p:sp>
      <p:sp>
        <p:nvSpPr>
          <p:cNvPr id="20" name="テキスト ボックス 19"/>
          <p:cNvSpPr txBox="1"/>
          <p:nvPr/>
        </p:nvSpPr>
        <p:spPr>
          <a:xfrm>
            <a:off x="7008812" y="4038600"/>
            <a:ext cx="2032791" cy="369332"/>
          </a:xfrm>
          <a:prstGeom prst="rect">
            <a:avLst/>
          </a:prstGeom>
          <a:solidFill>
            <a:schemeClr val="bg1"/>
          </a:solidFill>
          <a:ln w="12700">
            <a:solidFill>
              <a:srgbClr val="FF0000"/>
            </a:solidFill>
          </a:ln>
        </p:spPr>
        <p:txBody>
          <a:bodyPr wrap="none" rtlCol="0">
            <a:spAutoFit/>
          </a:bodyPr>
          <a:lstStyle/>
          <a:p>
            <a:r>
              <a:rPr kumimoji="1" lang="en-US" altLang="ja-JP" dirty="0" smtClean="0"/>
              <a:t>Server Components</a:t>
            </a:r>
            <a:endParaRPr kumimoji="1" lang="ja-JP" altLang="en-US" dirty="0"/>
          </a:p>
        </p:txBody>
      </p:sp>
      <p:sp>
        <p:nvSpPr>
          <p:cNvPr id="23" name="テキスト ボックス 22"/>
          <p:cNvSpPr txBox="1"/>
          <p:nvPr/>
        </p:nvSpPr>
        <p:spPr>
          <a:xfrm>
            <a:off x="6705600" y="1828800"/>
            <a:ext cx="2057400" cy="923330"/>
          </a:xfrm>
          <a:prstGeom prst="rect">
            <a:avLst/>
          </a:prstGeom>
          <a:noFill/>
          <a:ln>
            <a:solidFill>
              <a:schemeClr val="bg1">
                <a:lumMod val="85000"/>
              </a:schemeClr>
            </a:solidFill>
          </a:ln>
        </p:spPr>
        <p:txBody>
          <a:bodyPr wrap="square" rtlCol="0">
            <a:spAutoFit/>
          </a:bodyPr>
          <a:lstStyle/>
          <a:p>
            <a:r>
              <a:rPr lang="en-US" altLang="ja-JP" dirty="0" smtClean="0">
                <a:solidFill>
                  <a:schemeClr val="bg1">
                    <a:lumMod val="85000"/>
                  </a:schemeClr>
                </a:solidFill>
              </a:rPr>
              <a:t>Google Earth Server</a:t>
            </a:r>
          </a:p>
          <a:p>
            <a:r>
              <a:rPr kumimoji="1" lang="en-US" altLang="ja-JP" dirty="0" smtClean="0">
                <a:solidFill>
                  <a:schemeClr val="bg1">
                    <a:lumMod val="85000"/>
                  </a:schemeClr>
                </a:solidFill>
              </a:rPr>
              <a:t>Moon map</a:t>
            </a:r>
          </a:p>
          <a:p>
            <a:r>
              <a:rPr lang="en-US" altLang="ja-JP" dirty="0" smtClean="0">
                <a:solidFill>
                  <a:schemeClr val="bg1">
                    <a:lumMod val="85000"/>
                  </a:schemeClr>
                </a:solidFill>
              </a:rPr>
              <a:t>API objects</a:t>
            </a:r>
            <a:endParaRPr kumimoji="1" lang="en-US" altLang="ja-JP" dirty="0" smtClean="0">
              <a:solidFill>
                <a:schemeClr val="bg1">
                  <a:lumMod val="85000"/>
                </a:schemeClr>
              </a:solidFill>
            </a:endParaRPr>
          </a:p>
        </p:txBody>
      </p:sp>
      <p:sp>
        <p:nvSpPr>
          <p:cNvPr id="24" name="テキスト ボックス 23"/>
          <p:cNvSpPr txBox="1"/>
          <p:nvPr/>
        </p:nvSpPr>
        <p:spPr>
          <a:xfrm>
            <a:off x="6248400" y="4655457"/>
            <a:ext cx="2667000" cy="1754327"/>
          </a:xfrm>
          <a:prstGeom prst="rect">
            <a:avLst/>
          </a:prstGeom>
          <a:solidFill>
            <a:schemeClr val="accent2">
              <a:lumMod val="20000"/>
              <a:lumOff val="80000"/>
            </a:schemeClr>
          </a:solidFill>
          <a:ln>
            <a:noFill/>
          </a:ln>
        </p:spPr>
        <p:txBody>
          <a:bodyPr wrap="square" rtlCol="0">
            <a:spAutoFit/>
          </a:bodyPr>
          <a:lstStyle/>
          <a:p>
            <a:r>
              <a:rPr kumimoji="1" lang="en-US" altLang="ja-JP" u="sng" dirty="0" smtClean="0"/>
              <a:t>Ruby CGI</a:t>
            </a:r>
          </a:p>
          <a:p>
            <a:r>
              <a:rPr lang="en-US" altLang="ja-JP" dirty="0" smtClean="0"/>
              <a:t>Twitter clone, MSQL and the Thread control</a:t>
            </a:r>
          </a:p>
          <a:p>
            <a:endParaRPr lang="en-US" altLang="ja-JP" dirty="0" smtClean="0"/>
          </a:p>
          <a:p>
            <a:endParaRPr kumimoji="1" lang="en-US" altLang="ja-JP" dirty="0" smtClean="0"/>
          </a:p>
          <a:p>
            <a:endParaRPr kumimoji="1" lang="en-US" altLang="ja-JP" dirty="0" smtClean="0"/>
          </a:p>
        </p:txBody>
      </p:sp>
      <p:sp>
        <p:nvSpPr>
          <p:cNvPr id="25" name="テキスト ボックス 24"/>
          <p:cNvSpPr txBox="1"/>
          <p:nvPr/>
        </p:nvSpPr>
        <p:spPr>
          <a:xfrm>
            <a:off x="3009900" y="1664733"/>
            <a:ext cx="1447800" cy="923330"/>
          </a:xfrm>
          <a:prstGeom prst="rect">
            <a:avLst/>
          </a:prstGeom>
          <a:noFill/>
          <a:ln>
            <a:solidFill>
              <a:schemeClr val="bg1">
                <a:lumMod val="85000"/>
              </a:schemeClr>
            </a:solidFill>
          </a:ln>
        </p:spPr>
        <p:txBody>
          <a:bodyPr wrap="square" rtlCol="0">
            <a:spAutoFit/>
          </a:bodyPr>
          <a:lstStyle/>
          <a:p>
            <a:r>
              <a:rPr kumimoji="1" lang="en-US" altLang="ja-JP" u="sng" dirty="0" smtClean="0">
                <a:solidFill>
                  <a:schemeClr val="bg1">
                    <a:lumMod val="85000"/>
                  </a:schemeClr>
                </a:solidFill>
              </a:rPr>
              <a:t>Javasrcipt</a:t>
            </a:r>
          </a:p>
          <a:p>
            <a:endParaRPr kumimoji="1" lang="en-US" altLang="ja-JP" dirty="0" smtClean="0"/>
          </a:p>
          <a:p>
            <a:endParaRPr lang="en-US" altLang="ja-JP" dirty="0" smtClean="0"/>
          </a:p>
        </p:txBody>
      </p:sp>
      <p:sp>
        <p:nvSpPr>
          <p:cNvPr id="26" name="テキスト ボックス 25"/>
          <p:cNvSpPr txBox="1"/>
          <p:nvPr/>
        </p:nvSpPr>
        <p:spPr>
          <a:xfrm>
            <a:off x="3047619" y="2625788"/>
            <a:ext cx="1447800" cy="923330"/>
          </a:xfrm>
          <a:prstGeom prst="rect">
            <a:avLst/>
          </a:prstGeom>
          <a:solidFill>
            <a:schemeClr val="accent3">
              <a:lumMod val="20000"/>
              <a:lumOff val="80000"/>
            </a:schemeClr>
          </a:solidFill>
          <a:ln>
            <a:noFill/>
          </a:ln>
        </p:spPr>
        <p:txBody>
          <a:bodyPr wrap="square" rtlCol="0">
            <a:spAutoFit/>
          </a:bodyPr>
          <a:lstStyle/>
          <a:p>
            <a:r>
              <a:rPr kumimoji="1" lang="en-US" altLang="ja-JP" u="sng" dirty="0" smtClean="0"/>
              <a:t>HTML</a:t>
            </a:r>
            <a:endParaRPr lang="en-US" altLang="ja-JP" u="sng" dirty="0" smtClean="0"/>
          </a:p>
          <a:p>
            <a:r>
              <a:rPr lang="en-US" altLang="ja-JP" dirty="0" smtClean="0"/>
              <a:t>Display the comments</a:t>
            </a:r>
          </a:p>
        </p:txBody>
      </p:sp>
      <p:cxnSp>
        <p:nvCxnSpPr>
          <p:cNvPr id="27" name="直線コネクタ 26"/>
          <p:cNvCxnSpPr/>
          <p:nvPr/>
        </p:nvCxnSpPr>
        <p:spPr>
          <a:xfrm rot="5400000">
            <a:off x="5258114" y="2514286"/>
            <a:ext cx="2132973" cy="1588"/>
          </a:xfrm>
          <a:prstGeom prst="line">
            <a:avLst/>
          </a:prstGeom>
          <a:ln w="381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8" name="角丸四角形吹き出し 27"/>
          <p:cNvSpPr/>
          <p:nvPr/>
        </p:nvSpPr>
        <p:spPr>
          <a:xfrm>
            <a:off x="2362200" y="2019300"/>
            <a:ext cx="2971800" cy="533400"/>
          </a:xfrm>
          <a:prstGeom prst="wedgeRoundRectCallout">
            <a:avLst>
              <a:gd name="adj1" fmla="val -48903"/>
              <a:gd name="adj2" fmla="val 128373"/>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dirty="0" smtClean="0">
                <a:solidFill>
                  <a:srgbClr val="FF0000"/>
                </a:solidFill>
              </a:rPr>
              <a:t>1,</a:t>
            </a:r>
            <a:r>
              <a:rPr lang="ja-JP" altLang="en-US" sz="2000" dirty="0" smtClean="0">
                <a:solidFill>
                  <a:srgbClr val="FF0000"/>
                </a:solidFill>
              </a:rPr>
              <a:t>コメントの投稿</a:t>
            </a:r>
            <a:endParaRPr kumimoji="1" lang="ja-JP" altLang="en-US" sz="2000" dirty="0">
              <a:solidFill>
                <a:srgbClr val="FF0000"/>
              </a:solidFill>
            </a:endParaRPr>
          </a:p>
        </p:txBody>
      </p:sp>
      <p:sp>
        <p:nvSpPr>
          <p:cNvPr id="51" name="正方形/長方形 50"/>
          <p:cNvSpPr/>
          <p:nvPr/>
        </p:nvSpPr>
        <p:spPr>
          <a:xfrm>
            <a:off x="6561255" y="3015718"/>
            <a:ext cx="2354146"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dirty="0" smtClean="0">
                <a:solidFill>
                  <a:srgbClr val="FF0000"/>
                </a:solidFill>
              </a:rPr>
              <a:t>2, </a:t>
            </a:r>
            <a:r>
              <a:rPr lang="ja-JP" altLang="en-US" sz="2000" dirty="0" smtClean="0">
                <a:solidFill>
                  <a:srgbClr val="FF0000"/>
                </a:solidFill>
              </a:rPr>
              <a:t>コメントのテキスト</a:t>
            </a:r>
            <a:endParaRPr lang="en-US" altLang="ja-JP" sz="2000" dirty="0" smtClean="0">
              <a:solidFill>
                <a:srgbClr val="FF0000"/>
              </a:solidFill>
            </a:endParaRPr>
          </a:p>
        </p:txBody>
      </p:sp>
      <p:sp>
        <p:nvSpPr>
          <p:cNvPr id="52" name="正方形/長方形 51"/>
          <p:cNvSpPr/>
          <p:nvPr/>
        </p:nvSpPr>
        <p:spPr>
          <a:xfrm>
            <a:off x="2855687" y="4235892"/>
            <a:ext cx="2478313" cy="497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dirty="0" smtClean="0">
                <a:solidFill>
                  <a:srgbClr val="FF0000"/>
                </a:solidFill>
              </a:rPr>
              <a:t>4, </a:t>
            </a:r>
            <a:r>
              <a:rPr lang="ja-JP" altLang="en-US" sz="2000" dirty="0" smtClean="0">
                <a:solidFill>
                  <a:srgbClr val="FF0000"/>
                </a:solidFill>
              </a:rPr>
              <a:t>コメント</a:t>
            </a:r>
            <a:r>
              <a:rPr lang="en-US" altLang="ja-JP" sz="2000" dirty="0" smtClean="0">
                <a:solidFill>
                  <a:srgbClr val="FF0000"/>
                </a:solidFill>
              </a:rPr>
              <a:t>ID</a:t>
            </a:r>
            <a:r>
              <a:rPr lang="ja-JP" altLang="en-US" sz="2000" dirty="0" smtClean="0">
                <a:solidFill>
                  <a:srgbClr val="FF0000"/>
                </a:solidFill>
              </a:rPr>
              <a:t>の保存</a:t>
            </a:r>
            <a:endParaRPr lang="en-US" altLang="ja-JP" sz="2000" dirty="0" smtClean="0">
              <a:solidFill>
                <a:srgbClr val="FF0000"/>
              </a:solidFill>
            </a:endParaRPr>
          </a:p>
        </p:txBody>
      </p:sp>
      <p:cxnSp>
        <p:nvCxnSpPr>
          <p:cNvPr id="29" name="直線矢印コネクタ 28"/>
          <p:cNvCxnSpPr/>
          <p:nvPr/>
        </p:nvCxnSpPr>
        <p:spPr>
          <a:xfrm rot="10800000">
            <a:off x="3095856" y="6260581"/>
            <a:ext cx="3152545" cy="1"/>
          </a:xfrm>
          <a:prstGeom prst="straightConnector1">
            <a:avLst/>
          </a:prstGeom>
          <a:ln w="38100">
            <a:solidFill>
              <a:schemeClr val="tx1"/>
            </a:solidFill>
            <a:headEnd type="arrow"/>
            <a:tailEnd type="arrow" w="lg" len="med"/>
          </a:ln>
        </p:spPr>
        <p:style>
          <a:lnRef idx="2">
            <a:schemeClr val="accent1"/>
          </a:lnRef>
          <a:fillRef idx="0">
            <a:schemeClr val="accent1"/>
          </a:fillRef>
          <a:effectRef idx="1">
            <a:schemeClr val="accent1"/>
          </a:effectRef>
          <a:fontRef idx="minor">
            <a:schemeClr val="tx1"/>
          </a:fontRef>
        </p:style>
      </p:cxnSp>
      <p:sp>
        <p:nvSpPr>
          <p:cNvPr id="54" name="正方形/長方形 53"/>
          <p:cNvSpPr/>
          <p:nvPr/>
        </p:nvSpPr>
        <p:spPr>
          <a:xfrm>
            <a:off x="3342020" y="5552728"/>
            <a:ext cx="2808284" cy="6252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dirty="0" smtClean="0">
                <a:solidFill>
                  <a:srgbClr val="FF0000"/>
                </a:solidFill>
              </a:rPr>
              <a:t>3,</a:t>
            </a:r>
            <a:r>
              <a:rPr lang="ja-JP" altLang="en-US" sz="2000" dirty="0" smtClean="0">
                <a:solidFill>
                  <a:srgbClr val="FF0000"/>
                </a:solidFill>
              </a:rPr>
              <a:t>コメント</a:t>
            </a:r>
            <a:r>
              <a:rPr lang="en-US" altLang="ja-JP" sz="2000" dirty="0" smtClean="0">
                <a:solidFill>
                  <a:srgbClr val="FF0000"/>
                </a:solidFill>
              </a:rPr>
              <a:t>ID</a:t>
            </a:r>
            <a:r>
              <a:rPr lang="ja-JP" altLang="en-US" sz="2000" dirty="0" smtClean="0">
                <a:solidFill>
                  <a:srgbClr val="FF0000"/>
                </a:solidFill>
              </a:rPr>
              <a:t>の取得</a:t>
            </a:r>
            <a:r>
              <a:rPr lang="en-US" altLang="ja-JP" sz="2000" dirty="0" smtClean="0">
                <a:solidFill>
                  <a:srgbClr val="FF0000"/>
                </a:solidFill>
              </a:rPr>
              <a:t> </a:t>
            </a:r>
            <a:endParaRPr lang="ja-JP" altLang="en-US" sz="2000" dirty="0" smtClean="0">
              <a:solidFill>
                <a:srgbClr val="FF0000"/>
              </a:solidFill>
            </a:endParaRPr>
          </a:p>
        </p:txBody>
      </p:sp>
      <p:sp>
        <p:nvSpPr>
          <p:cNvPr id="30" name="スライド番号プレースホルダ 29"/>
          <p:cNvSpPr>
            <a:spLocks noGrp="1"/>
          </p:cNvSpPr>
          <p:nvPr>
            <p:ph type="sldNum" sz="quarter" idx="12"/>
          </p:nvPr>
        </p:nvSpPr>
        <p:spPr/>
        <p:txBody>
          <a:bodyPr/>
          <a:lstStyle/>
          <a:p>
            <a:fld id="{4A7CC69F-290A-4F8A-9A39-3FA1F9916BD9}" type="slidenum">
              <a:rPr kumimoji="1" lang="ja-JP" altLang="en-US" smtClean="0"/>
              <a:pPr/>
              <a:t>13</a:t>
            </a:fld>
            <a:endParaRPr kumimoji="1" lang="ja-JP" altLang="en-US"/>
          </a:p>
        </p:txBody>
      </p:sp>
      <p:sp>
        <p:nvSpPr>
          <p:cNvPr id="31" name="フローチャート: 磁気ディスク 30"/>
          <p:cNvSpPr/>
          <p:nvPr/>
        </p:nvSpPr>
        <p:spPr>
          <a:xfrm>
            <a:off x="204825" y="4416174"/>
            <a:ext cx="2424155" cy="798731"/>
          </a:xfrm>
          <a:prstGeom prst="flowChartMagneticDisk">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304290" y="4484449"/>
            <a:ext cx="2119865" cy="646331"/>
          </a:xfrm>
          <a:prstGeom prst="rect">
            <a:avLst/>
          </a:prstGeom>
        </p:spPr>
        <p:txBody>
          <a:bodyPr wrap="square">
            <a:spAutoFit/>
          </a:bodyPr>
          <a:lstStyle/>
          <a:p>
            <a:r>
              <a:rPr lang="en-US" altLang="ja-JP" u="sng" dirty="0" smtClean="0"/>
              <a:t>MySQL DB</a:t>
            </a:r>
            <a:endParaRPr lang="en-US" altLang="ja-JP" dirty="0" smtClean="0"/>
          </a:p>
          <a:p>
            <a:r>
              <a:rPr lang="en-US" altLang="ja-JP" dirty="0" smtClean="0"/>
              <a:t>Thread information</a:t>
            </a:r>
          </a:p>
        </p:txBody>
      </p:sp>
      <p:cxnSp>
        <p:nvCxnSpPr>
          <p:cNvPr id="39" name="直線コネクタ 38"/>
          <p:cNvCxnSpPr/>
          <p:nvPr/>
        </p:nvCxnSpPr>
        <p:spPr>
          <a:xfrm rot="10800000">
            <a:off x="4495426" y="3098424"/>
            <a:ext cx="2057775" cy="1589"/>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rot="16200000" flipH="1">
            <a:off x="5770074" y="3864279"/>
            <a:ext cx="1566418" cy="15941"/>
          </a:xfrm>
          <a:prstGeom prst="straightConnector1">
            <a:avLst/>
          </a:prstGeom>
          <a:ln w="38100">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53" name="テキスト ボックス 52"/>
          <p:cNvSpPr txBox="1"/>
          <p:nvPr/>
        </p:nvSpPr>
        <p:spPr>
          <a:xfrm>
            <a:off x="146670" y="5570871"/>
            <a:ext cx="2949185" cy="1200329"/>
          </a:xfrm>
          <a:prstGeom prst="rect">
            <a:avLst/>
          </a:prstGeom>
          <a:solidFill>
            <a:schemeClr val="accent2">
              <a:lumMod val="20000"/>
              <a:lumOff val="80000"/>
            </a:schemeClr>
          </a:solidFill>
          <a:ln>
            <a:noFill/>
          </a:ln>
        </p:spPr>
        <p:txBody>
          <a:bodyPr wrap="square" rtlCol="0">
            <a:spAutoFit/>
          </a:bodyPr>
          <a:lstStyle/>
          <a:p>
            <a:r>
              <a:rPr kumimoji="1" lang="en-US" altLang="ja-JP" u="sng" dirty="0" smtClean="0"/>
              <a:t>Twitter clone</a:t>
            </a:r>
          </a:p>
          <a:p>
            <a:endParaRPr lang="en-US" altLang="ja-JP" u="sng" dirty="0" smtClean="0"/>
          </a:p>
          <a:p>
            <a:endParaRPr kumimoji="1" lang="en-US" altLang="ja-JP" u="sng" dirty="0" smtClean="0"/>
          </a:p>
          <a:p>
            <a:endParaRPr lang="en-US" altLang="ja-JP" u="sng" dirty="0" smtClean="0"/>
          </a:p>
        </p:txBody>
      </p:sp>
      <p:sp>
        <p:nvSpPr>
          <p:cNvPr id="55" name="フローチャート: 磁気ディスク 54"/>
          <p:cNvSpPr/>
          <p:nvPr/>
        </p:nvSpPr>
        <p:spPr>
          <a:xfrm>
            <a:off x="204825" y="5937679"/>
            <a:ext cx="2424155" cy="798731"/>
          </a:xfrm>
          <a:prstGeom prst="flowChartMagneticDisk">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56" name="正方形/長方形 55"/>
          <p:cNvSpPr/>
          <p:nvPr/>
        </p:nvSpPr>
        <p:spPr>
          <a:xfrm>
            <a:off x="269565" y="5937679"/>
            <a:ext cx="2537519" cy="646331"/>
          </a:xfrm>
          <a:prstGeom prst="rect">
            <a:avLst/>
          </a:prstGeom>
          <a:noFill/>
        </p:spPr>
        <p:txBody>
          <a:bodyPr wrap="square">
            <a:spAutoFit/>
          </a:bodyPr>
          <a:lstStyle/>
          <a:p>
            <a:r>
              <a:rPr lang="en-US" altLang="ja-JP" u="sng" dirty="0" smtClean="0"/>
              <a:t>Redis</a:t>
            </a:r>
          </a:p>
          <a:p>
            <a:r>
              <a:rPr lang="en-US" altLang="ja-JP" dirty="0" smtClean="0"/>
              <a:t>Account and comments</a:t>
            </a:r>
            <a:endParaRPr lang="en-US" altLang="ja-JP" u="sng" dirty="0" smtClean="0"/>
          </a:p>
        </p:txBody>
      </p:sp>
      <p:cxnSp>
        <p:nvCxnSpPr>
          <p:cNvPr id="63" name="直線矢印コネクタ 62"/>
          <p:cNvCxnSpPr/>
          <p:nvPr/>
        </p:nvCxnSpPr>
        <p:spPr>
          <a:xfrm rot="10800000">
            <a:off x="2628982" y="4800606"/>
            <a:ext cx="3694824" cy="1"/>
          </a:xfrm>
          <a:prstGeom prst="straightConnector1">
            <a:avLst/>
          </a:prstGeom>
          <a:ln w="38100">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Discussion</a:t>
            </a:r>
            <a:endParaRPr lang="ja-JP" altLang="en-US" dirty="0"/>
          </a:p>
        </p:txBody>
      </p:sp>
      <p:sp>
        <p:nvSpPr>
          <p:cNvPr id="3" name="コンテンツ プレースホルダ 2"/>
          <p:cNvSpPr>
            <a:spLocks noGrp="1"/>
          </p:cNvSpPr>
          <p:nvPr>
            <p:ph idx="1"/>
          </p:nvPr>
        </p:nvSpPr>
        <p:spPr>
          <a:xfrm>
            <a:off x="457200" y="1600200"/>
            <a:ext cx="8444958" cy="4525963"/>
          </a:xfrm>
        </p:spPr>
        <p:txBody>
          <a:bodyPr>
            <a:normAutofit fontScale="92500" lnSpcReduction="20000"/>
          </a:bodyPr>
          <a:lstStyle/>
          <a:p>
            <a:r>
              <a:rPr lang="ja-JP" altLang="en-US" dirty="0" smtClean="0"/>
              <a:t>本システムを構築する事で、地図を見ながら議論をする事ができた。</a:t>
            </a:r>
            <a:endParaRPr lang="en-US" altLang="ja-JP" dirty="0" smtClean="0"/>
          </a:p>
          <a:p>
            <a:endParaRPr lang="en-US" altLang="ja-JP" dirty="0" smtClean="0"/>
          </a:p>
          <a:p>
            <a:r>
              <a:rPr lang="ja-JP" altLang="en-US" dirty="0" smtClean="0"/>
              <a:t>さらに検索機能やアップロード機能によって、より議論を促進する事ができた。</a:t>
            </a:r>
            <a:endParaRPr lang="en-US" altLang="ja-JP" dirty="0" smtClean="0"/>
          </a:p>
          <a:p>
            <a:endParaRPr lang="en-US" altLang="ja-JP" dirty="0" smtClean="0"/>
          </a:p>
          <a:p>
            <a:r>
              <a:rPr lang="ja-JP" altLang="en-US" dirty="0" smtClean="0"/>
              <a:t>本研究のコンセプトは月以外のデータでも使用する事ができる</a:t>
            </a:r>
            <a:endParaRPr lang="en-US" altLang="ja-JP" dirty="0" smtClean="0"/>
          </a:p>
          <a:p>
            <a:pPr lvl="1"/>
            <a:r>
              <a:rPr lang="ja-JP" altLang="en-US" dirty="0" smtClean="0"/>
              <a:t>クローズドな議論　</a:t>
            </a:r>
            <a:r>
              <a:rPr lang="en-US" altLang="ja-JP" dirty="0" smtClean="0"/>
              <a:t>-&gt; </a:t>
            </a:r>
            <a:r>
              <a:rPr lang="ja-JP" altLang="en-US" dirty="0" smtClean="0"/>
              <a:t>研究者間における地球のデータ</a:t>
            </a:r>
            <a:endParaRPr lang="en-US" altLang="ja-JP" dirty="0" smtClean="0"/>
          </a:p>
          <a:p>
            <a:pPr lvl="1"/>
            <a:r>
              <a:rPr lang="ja-JP" altLang="en-US" dirty="0" smtClean="0"/>
              <a:t>オープンな議論</a:t>
            </a:r>
            <a:r>
              <a:rPr lang="en-US" altLang="ja-JP" dirty="0" smtClean="0"/>
              <a:t>  </a:t>
            </a:r>
            <a:r>
              <a:rPr lang="ja-JP" altLang="en-US" dirty="0" smtClean="0"/>
              <a:t>　</a:t>
            </a:r>
            <a:r>
              <a:rPr lang="en-US" altLang="ja-JP" dirty="0" smtClean="0"/>
              <a:t>-&gt; </a:t>
            </a:r>
            <a:r>
              <a:rPr lang="ja-JP" altLang="en-US" dirty="0" smtClean="0"/>
              <a:t>観光地に関して</a:t>
            </a:r>
            <a:endParaRPr lang="en-US" altLang="ja-JP" dirty="0" smtClean="0"/>
          </a:p>
        </p:txBody>
      </p:sp>
      <p:sp>
        <p:nvSpPr>
          <p:cNvPr id="4" name="スライド番号プレースホルダ 3"/>
          <p:cNvSpPr>
            <a:spLocks noGrp="1"/>
          </p:cNvSpPr>
          <p:nvPr>
            <p:ph type="sldNum" sz="quarter" idx="12"/>
          </p:nvPr>
        </p:nvSpPr>
        <p:spPr/>
        <p:txBody>
          <a:bodyPr/>
          <a:lstStyle/>
          <a:p>
            <a:fld id="{914E3D23-DEBF-2E4F-B9D6-BE38C72759B1}" type="slidenum">
              <a:rPr lang="ja-JP" altLang="en-US" smtClean="0"/>
              <a:pPr/>
              <a:t>14</a:t>
            </a:fld>
            <a:endParaRPr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a:t>
            </a:r>
            <a:endParaRPr kumimoji="1" lang="ja-JP" altLang="en-US" dirty="0"/>
          </a:p>
        </p:txBody>
      </p:sp>
      <p:sp>
        <p:nvSpPr>
          <p:cNvPr id="3" name="コンテンツ プレースホルダー 2"/>
          <p:cNvSpPr>
            <a:spLocks noGrp="1"/>
          </p:cNvSpPr>
          <p:nvPr>
            <p:ph idx="1"/>
          </p:nvPr>
        </p:nvSpPr>
        <p:spPr>
          <a:xfrm>
            <a:off x="116963" y="1600200"/>
            <a:ext cx="8915400" cy="4925144"/>
          </a:xfrm>
        </p:spPr>
        <p:txBody>
          <a:bodyPr>
            <a:normAutofit/>
          </a:bodyPr>
          <a:lstStyle/>
          <a:p>
            <a:r>
              <a:rPr kumimoji="1" lang="ja-JP" altLang="en-US" dirty="0" smtClean="0"/>
              <a:t>私たちは以下の機能を実装する事で、遠隔地における研究者同士が議論をする事が</a:t>
            </a:r>
            <a:r>
              <a:rPr lang="ja-JP" altLang="en-US" dirty="0" smtClean="0"/>
              <a:t>出来た。</a:t>
            </a:r>
            <a:endParaRPr kumimoji="1" lang="en-US" altLang="ja-JP" dirty="0" smtClean="0"/>
          </a:p>
          <a:p>
            <a:pPr lvl="1">
              <a:buNone/>
            </a:pPr>
            <a:endParaRPr kumimoji="1" lang="en-US" altLang="ja-JP" dirty="0" smtClean="0"/>
          </a:p>
          <a:p>
            <a:pPr lvl="1"/>
            <a:r>
              <a:rPr lang="ja-JP" altLang="en-US" sz="3000" dirty="0" smtClean="0"/>
              <a:t>地図を見ながら議論をできる</a:t>
            </a:r>
            <a:endParaRPr lang="en-US" altLang="ja-JP" sz="3000" dirty="0" smtClean="0"/>
          </a:p>
          <a:p>
            <a:pPr lvl="1"/>
            <a:r>
              <a:rPr lang="ja-JP" altLang="en-US" sz="3000" dirty="0" smtClean="0"/>
              <a:t>複数の議論をランドマークと対応付けた</a:t>
            </a:r>
            <a:endParaRPr lang="en-US" altLang="ja-JP" sz="3000" dirty="0" smtClean="0"/>
          </a:p>
          <a:p>
            <a:pPr lvl="1"/>
            <a:r>
              <a:rPr lang="ja-JP" altLang="en-US" sz="3000" dirty="0" smtClean="0"/>
              <a:t>検索機能の実装</a:t>
            </a:r>
            <a:endParaRPr lang="en-US" altLang="ja-JP" sz="3000" dirty="0" smtClean="0"/>
          </a:p>
          <a:p>
            <a:pPr lvl="1"/>
            <a:r>
              <a:rPr lang="ja-JP" altLang="en-US" sz="3000" dirty="0" smtClean="0"/>
              <a:t>アップロード機能の実装</a:t>
            </a:r>
            <a:endParaRPr lang="en-US" altLang="ja-JP" sz="3000" dirty="0" smtClean="0"/>
          </a:p>
          <a:p>
            <a:pPr lvl="1"/>
            <a:r>
              <a:rPr lang="ja-JP" altLang="en-US" sz="3000" dirty="0" smtClean="0"/>
              <a:t>ユーザーを制限する事ができる</a:t>
            </a:r>
            <a:endParaRPr lang="en-US" altLang="ja-JP" sz="3000" dirty="0" smtClean="0"/>
          </a:p>
          <a:p>
            <a:endParaRPr lang="en-US" altLang="ja-JP" sz="3000" dirty="0" smtClean="0"/>
          </a:p>
          <a:p>
            <a:endParaRPr lang="en-US" altLang="ja-JP" sz="3000" dirty="0" smtClean="0"/>
          </a:p>
          <a:p>
            <a:pPr lvl="1"/>
            <a:endParaRPr lang="en-US" altLang="ja-JP" sz="3000" dirty="0" smtClean="0"/>
          </a:p>
          <a:p>
            <a:pPr lvl="1"/>
            <a:endParaRPr kumimoji="1" lang="ja-JP" altLang="en-US" sz="3000" dirty="0"/>
          </a:p>
        </p:txBody>
      </p:sp>
      <p:sp>
        <p:nvSpPr>
          <p:cNvPr id="4" name="スライド番号プレースホルダ 3"/>
          <p:cNvSpPr>
            <a:spLocks noGrp="1"/>
          </p:cNvSpPr>
          <p:nvPr>
            <p:ph type="sldNum" sz="quarter" idx="12"/>
          </p:nvPr>
        </p:nvSpPr>
        <p:spPr/>
        <p:txBody>
          <a:bodyPr/>
          <a:lstStyle/>
          <a:p>
            <a:fld id="{4A7CC69F-290A-4F8A-9A39-3FA1F9916BD9}" type="slidenum">
              <a:rPr kumimoji="1" lang="ja-JP" altLang="en-US" smtClean="0"/>
              <a:pPr/>
              <a:t>15</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8715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Open the </a:t>
            </a:r>
            <a:r>
              <a:rPr lang="en-US" altLang="ja-JP" dirty="0" err="1" smtClean="0"/>
              <a:t>β</a:t>
            </a:r>
            <a:r>
              <a:rPr lang="en-US" altLang="ja-JP" dirty="0" smtClean="0"/>
              <a:t>-version</a:t>
            </a:r>
            <a:r>
              <a:rPr kumimoji="1" lang="en-US" altLang="ja-JP" dirty="0" smtClean="0"/>
              <a:t> sy</a:t>
            </a:r>
            <a:r>
              <a:rPr lang="en-US" altLang="ja-JP" dirty="0" smtClean="0"/>
              <a:t>s</a:t>
            </a:r>
            <a:r>
              <a:rPr kumimoji="1" lang="en-US" altLang="ja-JP" dirty="0" smtClean="0"/>
              <a:t>tem</a:t>
            </a:r>
            <a:endParaRPr kumimoji="1" lang="ja-JP" altLang="en-US" dirty="0"/>
          </a:p>
        </p:txBody>
      </p:sp>
      <p:sp>
        <p:nvSpPr>
          <p:cNvPr id="3" name="コンテンツ プレースホルダー 2"/>
          <p:cNvSpPr>
            <a:spLocks noGrp="1"/>
          </p:cNvSpPr>
          <p:nvPr>
            <p:ph idx="1"/>
          </p:nvPr>
        </p:nvSpPr>
        <p:spPr>
          <a:xfrm>
            <a:off x="457200" y="1600200"/>
            <a:ext cx="8229600" cy="4876800"/>
          </a:xfrm>
        </p:spPr>
        <p:txBody>
          <a:bodyPr>
            <a:normAutofit fontScale="92500" lnSpcReduction="20000"/>
          </a:bodyPr>
          <a:lstStyle/>
          <a:p>
            <a:r>
              <a:rPr lang="ja-JP" altLang="en-US" dirty="0" smtClean="0"/>
              <a:t>もしこのシステムに興味があれば、以下の</a:t>
            </a:r>
            <a:r>
              <a:rPr lang="en-US" altLang="ja-JP" dirty="0" smtClean="0"/>
              <a:t>URL</a:t>
            </a:r>
            <a:r>
              <a:rPr lang="ja-JP" altLang="en-US" dirty="0" smtClean="0"/>
              <a:t>にアクセスをお願いします。</a:t>
            </a:r>
            <a:endParaRPr lang="en-US" altLang="ja-JP" dirty="0" smtClean="0"/>
          </a:p>
          <a:p>
            <a:r>
              <a:rPr lang="ja-JP" altLang="en-US" dirty="0" smtClean="0"/>
              <a:t>アカウントが必要な場合は以下の連絡先にメールをお願いします。</a:t>
            </a:r>
            <a:endParaRPr lang="en-US" altLang="ja-JP" dirty="0" smtClean="0"/>
          </a:p>
          <a:p>
            <a:endParaRPr lang="en-US" altLang="ja-JP" sz="4000" dirty="0" smtClean="0">
              <a:hlinkClick r:id="rId3"/>
            </a:endParaRPr>
          </a:p>
          <a:p>
            <a:pPr marL="0" indent="0" algn="ctr">
              <a:buNone/>
            </a:pPr>
            <a:r>
              <a:rPr lang="en-US" altLang="ja-JP" sz="4000" dirty="0" smtClean="0">
                <a:hlinkClick r:id="rId4"/>
              </a:rPr>
              <a:t>http</a:t>
            </a:r>
            <a:r>
              <a:rPr lang="en-US" altLang="ja-JP" sz="4000" dirty="0">
                <a:hlinkClick r:id="rId4"/>
              </a:rPr>
              <a:t>://</a:t>
            </a:r>
            <a:r>
              <a:rPr lang="en-US" altLang="ja-JP" sz="4000" dirty="0" smtClean="0">
                <a:hlinkClick r:id="rId4"/>
              </a:rPr>
              <a:t>alpsweb.u-aizu.ac.jp/remogis/</a:t>
            </a:r>
            <a:endParaRPr lang="en-US" altLang="ja-JP" dirty="0" smtClean="0">
              <a:solidFill>
                <a:prstClr val="black"/>
              </a:solidFill>
            </a:endParaRPr>
          </a:p>
          <a:p>
            <a:pPr lvl="0"/>
            <a:endParaRPr lang="en-US" altLang="ja-JP" dirty="0" smtClean="0">
              <a:solidFill>
                <a:prstClr val="black"/>
              </a:solidFill>
            </a:endParaRPr>
          </a:p>
          <a:p>
            <a:pPr lvl="1"/>
            <a:r>
              <a:rPr lang="en-US" altLang="ja-JP" dirty="0" smtClean="0">
                <a:solidFill>
                  <a:prstClr val="black"/>
                </a:solidFill>
              </a:rPr>
              <a:t>Otake ( </a:t>
            </a:r>
            <a:r>
              <a:rPr lang="en-US" altLang="ja-JP" dirty="0" smtClean="0">
                <a:solidFill>
                  <a:prstClr val="black"/>
                </a:solidFill>
                <a:hlinkClick r:id="rId5"/>
              </a:rPr>
              <a:t>m5151135@gmail.com</a:t>
            </a:r>
            <a:r>
              <a:rPr lang="en-US" altLang="ja-JP" dirty="0" smtClean="0">
                <a:solidFill>
                  <a:prstClr val="black"/>
                </a:solidFill>
              </a:rPr>
              <a:t> )</a:t>
            </a:r>
          </a:p>
          <a:p>
            <a:pPr lvl="1"/>
            <a:r>
              <a:rPr lang="en-US" altLang="ja-JP" dirty="0" smtClean="0">
                <a:solidFill>
                  <a:prstClr val="black"/>
                </a:solidFill>
              </a:rPr>
              <a:t>Supervisor Demura ( </a:t>
            </a:r>
            <a:r>
              <a:rPr lang="en-US" altLang="ja-JP" dirty="0" smtClean="0">
                <a:solidFill>
                  <a:prstClr val="black"/>
                </a:solidFill>
                <a:hlinkClick r:id="rId6"/>
              </a:rPr>
              <a:t>demura@u-aizu.ac.jp</a:t>
            </a:r>
            <a:r>
              <a:rPr lang="en-US" altLang="ja-JP" dirty="0" smtClean="0">
                <a:solidFill>
                  <a:prstClr val="black"/>
                </a:solidFill>
              </a:rPr>
              <a:t> )</a:t>
            </a:r>
          </a:p>
          <a:p>
            <a:pPr lvl="1">
              <a:buNone/>
            </a:pPr>
            <a:r>
              <a:rPr lang="en-US" altLang="ja-JP" dirty="0" smtClean="0">
                <a:solidFill>
                  <a:prstClr val="black"/>
                </a:solidFill>
              </a:rPr>
              <a:t> </a:t>
            </a:r>
          </a:p>
          <a:p>
            <a:pPr marL="0" indent="0" algn="ctr">
              <a:buNone/>
            </a:pPr>
            <a:endParaRPr kumimoji="1" lang="ja-JP" altLang="en-US" sz="4000" dirty="0"/>
          </a:p>
        </p:txBody>
      </p:sp>
      <p:sp>
        <p:nvSpPr>
          <p:cNvPr id="4" name="スライド番号プレースホルダー 3"/>
          <p:cNvSpPr>
            <a:spLocks noGrp="1"/>
          </p:cNvSpPr>
          <p:nvPr>
            <p:ph type="sldNum" sz="quarter" idx="12"/>
          </p:nvPr>
        </p:nvSpPr>
        <p:spPr/>
        <p:txBody>
          <a:bodyPr/>
          <a:lstStyle/>
          <a:p>
            <a:fld id="{4A7CC69F-290A-4F8A-9A39-3FA1F9916BD9}" type="slidenum">
              <a:rPr kumimoji="1" lang="ja-JP" altLang="en-US" smtClean="0"/>
              <a:pPr/>
              <a:t>16</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51222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914E3D23-DEBF-2E4F-B9D6-BE38C72759B1}" type="slidenum">
              <a:rPr lang="ja-JP" altLang="en-US" smtClean="0"/>
              <a:pPr/>
              <a:t>17</a:t>
            </a:fld>
            <a:endParaRPr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正方形/長方形 25"/>
          <p:cNvSpPr/>
          <p:nvPr/>
        </p:nvSpPr>
        <p:spPr>
          <a:xfrm>
            <a:off x="5287008" y="2374638"/>
            <a:ext cx="2705285" cy="3073809"/>
          </a:xfrm>
          <a:prstGeom prst="rect">
            <a:avLst/>
          </a:prstGeom>
          <a:solidFill>
            <a:schemeClr val="accent5">
              <a:lumMod val="20000"/>
              <a:lumOff val="80000"/>
              <a:alpha val="33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99141" y="274638"/>
            <a:ext cx="8396514" cy="912655"/>
          </a:xfrm>
        </p:spPr>
        <p:txBody>
          <a:bodyPr>
            <a:noAutofit/>
          </a:bodyPr>
          <a:lstStyle/>
          <a:p>
            <a:r>
              <a:rPr lang="ja-JP" altLang="en-US" sz="3600" dirty="0" smtClean="0"/>
              <a:t>研究のゴール：</a:t>
            </a:r>
            <a:r>
              <a:rPr lang="ja-JP" altLang="en-US" sz="2400" dirty="0" smtClean="0"/>
              <a:t>リモートコミュニケーションシステムの開発</a:t>
            </a:r>
            <a:endParaRPr lang="ja-JP" altLang="en-US" sz="2400" dirty="0"/>
          </a:p>
        </p:txBody>
      </p:sp>
      <p:sp>
        <p:nvSpPr>
          <p:cNvPr id="28" name="テキスト ボックス 27"/>
          <p:cNvSpPr txBox="1"/>
          <p:nvPr/>
        </p:nvSpPr>
        <p:spPr>
          <a:xfrm>
            <a:off x="649472" y="5697769"/>
            <a:ext cx="2317662" cy="400110"/>
          </a:xfrm>
          <a:prstGeom prst="rect">
            <a:avLst/>
          </a:prstGeom>
          <a:noFill/>
        </p:spPr>
        <p:txBody>
          <a:bodyPr wrap="none" rtlCol="0">
            <a:spAutoFit/>
          </a:bodyPr>
          <a:lstStyle/>
          <a:p>
            <a:r>
              <a:rPr kumimoji="1" lang="ja-JP" altLang="en-US" sz="2000" dirty="0" smtClean="0"/>
              <a:t>システムのイメージ</a:t>
            </a:r>
            <a:endParaRPr kumimoji="1" lang="ja-JP" altLang="en-US" sz="2000" dirty="0"/>
          </a:p>
        </p:txBody>
      </p:sp>
      <p:sp>
        <p:nvSpPr>
          <p:cNvPr id="9" name="スライド番号プレースホルダ 8"/>
          <p:cNvSpPr>
            <a:spLocks noGrp="1"/>
          </p:cNvSpPr>
          <p:nvPr>
            <p:ph type="sldNum" sz="quarter" idx="12"/>
          </p:nvPr>
        </p:nvSpPr>
        <p:spPr/>
        <p:txBody>
          <a:bodyPr/>
          <a:lstStyle/>
          <a:p>
            <a:fld id="{914E3D23-DEBF-2E4F-B9D6-BE38C72759B1}" type="slidenum">
              <a:rPr lang="ja-JP" altLang="en-US" smtClean="0"/>
              <a:pPr/>
              <a:t>2</a:t>
            </a:fld>
            <a:endParaRPr lang="ja-JP" altLang="en-US"/>
          </a:p>
        </p:txBody>
      </p:sp>
      <p:sp>
        <p:nvSpPr>
          <p:cNvPr id="10" name="正方形/長方形 9"/>
          <p:cNvSpPr/>
          <p:nvPr/>
        </p:nvSpPr>
        <p:spPr>
          <a:xfrm>
            <a:off x="643168" y="1276028"/>
            <a:ext cx="7562427" cy="4389181"/>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2" name="図 11" descr="スクリーンショット（2013-02-12 19.40.03）.png"/>
          <p:cNvPicPr>
            <a:picLocks noChangeAspect="1"/>
          </p:cNvPicPr>
          <p:nvPr/>
        </p:nvPicPr>
        <p:blipFill>
          <a:blip r:embed="rId3"/>
          <a:stretch>
            <a:fillRect/>
          </a:stretch>
        </p:blipFill>
        <p:spPr>
          <a:xfrm>
            <a:off x="816971" y="2374638"/>
            <a:ext cx="4168591" cy="3073810"/>
          </a:xfrm>
          <a:prstGeom prst="rect">
            <a:avLst/>
          </a:prstGeom>
        </p:spPr>
      </p:pic>
      <p:sp>
        <p:nvSpPr>
          <p:cNvPr id="13" name="正方形/長方形 12"/>
          <p:cNvSpPr/>
          <p:nvPr/>
        </p:nvSpPr>
        <p:spPr>
          <a:xfrm>
            <a:off x="5437391" y="2689013"/>
            <a:ext cx="2332454" cy="437791"/>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tx1"/>
                </a:solidFill>
              </a:rPr>
              <a:t>コメント：</a:t>
            </a:r>
            <a:r>
              <a:rPr kumimoji="1" lang="en-US" altLang="ja-JP" dirty="0" smtClean="0">
                <a:solidFill>
                  <a:schemeClr val="tx1"/>
                </a:solidFill>
              </a:rPr>
              <a:t>◯◯</a:t>
            </a:r>
            <a:r>
              <a:rPr lang="en-US" altLang="ja-JP" dirty="0" smtClean="0">
                <a:solidFill>
                  <a:schemeClr val="tx1"/>
                </a:solidFill>
              </a:rPr>
              <a:t>◯</a:t>
            </a:r>
            <a:endParaRPr kumimoji="1" lang="ja-JP" altLang="en-US" dirty="0">
              <a:solidFill>
                <a:schemeClr val="tx1"/>
              </a:solidFill>
            </a:endParaRPr>
          </a:p>
        </p:txBody>
      </p:sp>
      <p:grpSp>
        <p:nvGrpSpPr>
          <p:cNvPr id="61" name="図形グループ 60"/>
          <p:cNvGrpSpPr/>
          <p:nvPr/>
        </p:nvGrpSpPr>
        <p:grpSpPr>
          <a:xfrm>
            <a:off x="2231420" y="2880433"/>
            <a:ext cx="1392852" cy="1406419"/>
            <a:chOff x="1808303" y="3403653"/>
            <a:chExt cx="1392852" cy="1406419"/>
          </a:xfrm>
        </p:grpSpPr>
        <p:sp>
          <p:nvSpPr>
            <p:cNvPr id="14" name="円/楕円 13"/>
            <p:cNvSpPr/>
            <p:nvPr/>
          </p:nvSpPr>
          <p:spPr>
            <a:xfrm>
              <a:off x="1808303" y="3403653"/>
              <a:ext cx="1392852" cy="1406419"/>
            </a:xfrm>
            <a:prstGeom prst="ellipse">
              <a:avLst/>
            </a:prstGeom>
            <a:noFill/>
            <a:ln w="539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540444" y="3704054"/>
              <a:ext cx="218486" cy="21847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rot="10800000" flipV="1">
              <a:off x="2431201" y="3840597"/>
              <a:ext cx="191176" cy="191164"/>
            </a:xfrm>
            <a:prstGeom prst="line">
              <a:avLst/>
            </a:prstGeom>
            <a:ln w="88900">
              <a:solidFill>
                <a:srgbClr val="FFFF00"/>
              </a:solidFill>
            </a:ln>
            <a:effectLst/>
          </p:spPr>
          <p:style>
            <a:lnRef idx="2">
              <a:schemeClr val="accent1"/>
            </a:lnRef>
            <a:fillRef idx="0">
              <a:schemeClr val="accent1"/>
            </a:fillRef>
            <a:effectRef idx="1">
              <a:schemeClr val="accent1"/>
            </a:effectRef>
            <a:fontRef idx="minor">
              <a:schemeClr val="tx1"/>
            </a:fontRef>
          </p:style>
        </p:cxnSp>
      </p:grpSp>
      <p:sp>
        <p:nvSpPr>
          <p:cNvPr id="22" name="正方形/長方形 21"/>
          <p:cNvSpPr/>
          <p:nvPr/>
        </p:nvSpPr>
        <p:spPr>
          <a:xfrm>
            <a:off x="5437391" y="3279204"/>
            <a:ext cx="2332456" cy="437791"/>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chemeClr val="tx1"/>
                </a:solidFill>
              </a:rPr>
              <a:t>コメント：</a:t>
            </a:r>
            <a:r>
              <a:rPr lang="en-US" altLang="ja-JP" dirty="0" smtClean="0">
                <a:solidFill>
                  <a:schemeClr val="tx1"/>
                </a:solidFill>
              </a:rPr>
              <a:t>◯◯◯</a:t>
            </a:r>
            <a:endParaRPr lang="ja-JP" altLang="en-US" dirty="0">
              <a:solidFill>
                <a:schemeClr val="tx1"/>
              </a:solidFill>
            </a:endParaRPr>
          </a:p>
        </p:txBody>
      </p:sp>
      <p:sp>
        <p:nvSpPr>
          <p:cNvPr id="23" name="正方形/長方形 22"/>
          <p:cNvSpPr/>
          <p:nvPr/>
        </p:nvSpPr>
        <p:spPr>
          <a:xfrm>
            <a:off x="5437390" y="3869395"/>
            <a:ext cx="2332457" cy="437791"/>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chemeClr val="tx1"/>
                </a:solidFill>
              </a:rPr>
              <a:t>コメント：</a:t>
            </a:r>
            <a:r>
              <a:rPr lang="en-US" altLang="ja-JP" dirty="0" smtClean="0">
                <a:solidFill>
                  <a:schemeClr val="tx1"/>
                </a:solidFill>
              </a:rPr>
              <a:t>◯◯◯</a:t>
            </a:r>
            <a:endParaRPr lang="ja-JP" altLang="en-US" dirty="0">
              <a:solidFill>
                <a:schemeClr val="tx1"/>
              </a:solidFill>
            </a:endParaRPr>
          </a:p>
        </p:txBody>
      </p:sp>
      <p:sp>
        <p:nvSpPr>
          <p:cNvPr id="24" name="テキスト ボックス 23"/>
          <p:cNvSpPr txBox="1"/>
          <p:nvPr/>
        </p:nvSpPr>
        <p:spPr>
          <a:xfrm>
            <a:off x="6403384" y="4430643"/>
            <a:ext cx="299631" cy="923330"/>
          </a:xfrm>
          <a:prstGeom prst="rect">
            <a:avLst/>
          </a:prstGeom>
          <a:noFill/>
        </p:spPr>
        <p:txBody>
          <a:bodyPr wrap="none" rtlCol="0">
            <a:spAutoFit/>
          </a:bodyPr>
          <a:lstStyle/>
          <a:p>
            <a:r>
              <a:rPr kumimoji="1" lang="en-US" altLang="ja-JP" dirty="0" smtClean="0"/>
              <a:t>•</a:t>
            </a:r>
          </a:p>
          <a:p>
            <a:r>
              <a:rPr kumimoji="1" lang="en-US" altLang="ja-JP" dirty="0" smtClean="0"/>
              <a:t>•</a:t>
            </a:r>
          </a:p>
          <a:p>
            <a:r>
              <a:rPr kumimoji="1" lang="en-US" altLang="ja-JP" dirty="0" smtClean="0"/>
              <a:t>•</a:t>
            </a:r>
            <a:endParaRPr kumimoji="1" lang="ja-JP" altLang="en-US" dirty="0"/>
          </a:p>
        </p:txBody>
      </p:sp>
      <p:sp>
        <p:nvSpPr>
          <p:cNvPr id="27" name="テキスト ボックス 26"/>
          <p:cNvSpPr txBox="1"/>
          <p:nvPr/>
        </p:nvSpPr>
        <p:spPr>
          <a:xfrm>
            <a:off x="1808303" y="1276028"/>
            <a:ext cx="5350543" cy="523220"/>
          </a:xfrm>
          <a:prstGeom prst="rect">
            <a:avLst/>
          </a:prstGeom>
          <a:noFill/>
        </p:spPr>
        <p:txBody>
          <a:bodyPr wrap="none" rtlCol="0">
            <a:spAutoFit/>
          </a:bodyPr>
          <a:lstStyle/>
          <a:p>
            <a:r>
              <a:rPr kumimoji="1" lang="ja-JP" altLang="en-US" sz="2800" dirty="0" smtClean="0"/>
              <a:t>リモートコミュニケーションシステム</a:t>
            </a:r>
            <a:endParaRPr kumimoji="1" lang="ja-JP" altLang="en-US" sz="2800" dirty="0"/>
          </a:p>
        </p:txBody>
      </p:sp>
      <p:sp>
        <p:nvSpPr>
          <p:cNvPr id="34" name="テキスト ボックス 33"/>
          <p:cNvSpPr txBox="1"/>
          <p:nvPr/>
        </p:nvSpPr>
        <p:spPr>
          <a:xfrm>
            <a:off x="2231420" y="1932378"/>
            <a:ext cx="2686581" cy="769441"/>
          </a:xfrm>
          <a:prstGeom prst="rect">
            <a:avLst/>
          </a:prstGeom>
          <a:solidFill>
            <a:schemeClr val="bg1">
              <a:lumMod val="95000"/>
            </a:schemeClr>
          </a:solidFill>
          <a:ln>
            <a:solidFill>
              <a:schemeClr val="tx1">
                <a:lumMod val="50000"/>
                <a:lumOff val="50000"/>
              </a:schemeClr>
            </a:solidFill>
          </a:ln>
        </p:spPr>
        <p:txBody>
          <a:bodyPr wrap="square" rtlCol="0">
            <a:spAutoFit/>
          </a:bodyPr>
          <a:lstStyle/>
          <a:p>
            <a:r>
              <a:rPr kumimoji="1" lang="ja-JP" altLang="en-US" sz="2200" dirty="0" smtClean="0">
                <a:solidFill>
                  <a:srgbClr val="FF0000"/>
                </a:solidFill>
              </a:rPr>
              <a:t>コメントと</a:t>
            </a:r>
            <a:r>
              <a:rPr lang="en-US" altLang="en-US" sz="2200" dirty="0" smtClean="0">
                <a:solidFill>
                  <a:srgbClr val="FF0000"/>
                </a:solidFill>
              </a:rPr>
              <a:t>ランドマーク</a:t>
            </a:r>
            <a:r>
              <a:rPr lang="ja-JP" altLang="en-US" sz="2200" dirty="0" smtClean="0">
                <a:solidFill>
                  <a:srgbClr val="FF0000"/>
                </a:solidFill>
              </a:rPr>
              <a:t>を</a:t>
            </a:r>
            <a:r>
              <a:rPr kumimoji="1" lang="ja-JP" altLang="en-US" sz="2200" dirty="0" smtClean="0">
                <a:solidFill>
                  <a:srgbClr val="FF0000"/>
                </a:solidFill>
              </a:rPr>
              <a:t>対応付ける</a:t>
            </a:r>
            <a:endParaRPr kumimoji="1" lang="ja-JP" altLang="en-US" sz="2200" dirty="0">
              <a:solidFill>
                <a:srgbClr val="FF0000"/>
              </a:solidFill>
            </a:endParaRPr>
          </a:p>
        </p:txBody>
      </p:sp>
      <p:cxnSp>
        <p:nvCxnSpPr>
          <p:cNvPr id="36" name="直線矢印コネクタ 35"/>
          <p:cNvCxnSpPr/>
          <p:nvPr/>
        </p:nvCxnSpPr>
        <p:spPr>
          <a:xfrm flipV="1">
            <a:off x="3624272" y="2701819"/>
            <a:ext cx="1662737" cy="700801"/>
          </a:xfrm>
          <a:prstGeom prst="straightConnector1">
            <a:avLst/>
          </a:prstGeom>
          <a:ln w="6350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42" name="図 41" descr="atsb00033.png"/>
          <p:cNvPicPr>
            <a:picLocks noChangeAspect="1"/>
          </p:cNvPicPr>
          <p:nvPr/>
        </p:nvPicPr>
        <p:blipFill>
          <a:blip r:embed="rId4"/>
          <a:stretch>
            <a:fillRect/>
          </a:stretch>
        </p:blipFill>
        <p:spPr>
          <a:xfrm>
            <a:off x="5991560" y="5897828"/>
            <a:ext cx="823647" cy="823647"/>
          </a:xfrm>
          <a:prstGeom prst="rect">
            <a:avLst/>
          </a:prstGeom>
        </p:spPr>
      </p:pic>
      <p:pic>
        <p:nvPicPr>
          <p:cNvPr id="43" name="図 42" descr="atsb00032.png"/>
          <p:cNvPicPr>
            <a:picLocks noChangeAspect="1"/>
          </p:cNvPicPr>
          <p:nvPr/>
        </p:nvPicPr>
        <p:blipFill>
          <a:blip r:embed="rId5"/>
          <a:stretch>
            <a:fillRect/>
          </a:stretch>
        </p:blipFill>
        <p:spPr>
          <a:xfrm>
            <a:off x="4724486" y="5789620"/>
            <a:ext cx="1125046" cy="1125046"/>
          </a:xfrm>
          <a:prstGeom prst="rect">
            <a:avLst/>
          </a:prstGeom>
        </p:spPr>
      </p:pic>
      <p:pic>
        <p:nvPicPr>
          <p:cNvPr id="44" name="図 43" descr="atsb00017.png"/>
          <p:cNvPicPr>
            <a:picLocks noChangeAspect="1"/>
          </p:cNvPicPr>
          <p:nvPr/>
        </p:nvPicPr>
        <p:blipFill>
          <a:blip r:embed="rId6"/>
          <a:stretch>
            <a:fillRect/>
          </a:stretch>
        </p:blipFill>
        <p:spPr>
          <a:xfrm>
            <a:off x="3624272" y="5863963"/>
            <a:ext cx="976359" cy="976359"/>
          </a:xfrm>
          <a:prstGeom prst="rect">
            <a:avLst/>
          </a:prstGeom>
        </p:spPr>
      </p:pic>
      <p:cxnSp>
        <p:nvCxnSpPr>
          <p:cNvPr id="46" name="直線矢印コネクタ 45"/>
          <p:cNvCxnSpPr/>
          <p:nvPr/>
        </p:nvCxnSpPr>
        <p:spPr>
          <a:xfrm rot="5400000" flipH="1" flipV="1">
            <a:off x="3492594" y="3919163"/>
            <a:ext cx="2737157" cy="1152444"/>
          </a:xfrm>
          <a:prstGeom prst="straightConnector1">
            <a:avLst/>
          </a:prstGeom>
          <a:ln w="50800">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43" idx="0"/>
          </p:cNvCxnSpPr>
          <p:nvPr/>
        </p:nvCxnSpPr>
        <p:spPr>
          <a:xfrm rot="5400000" flipH="1" flipV="1">
            <a:off x="4474508" y="4525289"/>
            <a:ext cx="2076832" cy="451831"/>
          </a:xfrm>
          <a:prstGeom prst="straightConnector1">
            <a:avLst/>
          </a:prstGeom>
          <a:ln w="50800">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p:nvPr/>
        </p:nvCxnSpPr>
        <p:spPr>
          <a:xfrm rot="16200000" flipV="1">
            <a:off x="5324719" y="4953699"/>
            <a:ext cx="1577110" cy="243418"/>
          </a:xfrm>
          <a:prstGeom prst="straightConnector1">
            <a:avLst/>
          </a:prstGeom>
          <a:ln w="50800">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7376847" y="6352143"/>
            <a:ext cx="877163" cy="369332"/>
          </a:xfrm>
          <a:prstGeom prst="rect">
            <a:avLst/>
          </a:prstGeom>
          <a:noFill/>
        </p:spPr>
        <p:txBody>
          <a:bodyPr wrap="none" rtlCol="0">
            <a:spAutoFit/>
          </a:bodyPr>
          <a:lstStyle/>
          <a:p>
            <a:r>
              <a:rPr kumimoji="1" lang="ja-JP" altLang="en-US" dirty="0" smtClean="0"/>
              <a:t>研究者</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コミュニケーション</a:t>
            </a:r>
            <a:endParaRPr lang="ja-JP" altLang="en-US" dirty="0"/>
          </a:p>
        </p:txBody>
      </p:sp>
      <p:sp>
        <p:nvSpPr>
          <p:cNvPr id="3" name="コンテンツ プレースホルダ 2"/>
          <p:cNvSpPr>
            <a:spLocks noGrp="1"/>
          </p:cNvSpPr>
          <p:nvPr>
            <p:ph idx="1"/>
          </p:nvPr>
        </p:nvSpPr>
        <p:spPr/>
        <p:txBody>
          <a:bodyPr/>
          <a:lstStyle/>
          <a:p>
            <a:r>
              <a:rPr lang="ja-JP" altLang="en-US" dirty="0" smtClean="0"/>
              <a:t>本研究において</a:t>
            </a:r>
            <a:endParaRPr lang="en-US" altLang="ja-JP" dirty="0" smtClean="0"/>
          </a:p>
          <a:p>
            <a:pPr lvl="1"/>
            <a:r>
              <a:rPr lang="ja-JP" altLang="en-US" dirty="0" smtClean="0"/>
              <a:t>リアルタイムだけではなく、過去の議論に対して、参照・返信をする事が可能とする</a:t>
            </a:r>
            <a:endParaRPr lang="en-US" altLang="ja-JP" dirty="0" smtClean="0"/>
          </a:p>
          <a:p>
            <a:pPr lvl="1">
              <a:buNone/>
            </a:pPr>
            <a:endParaRPr lang="en-US" altLang="ja-JP" dirty="0" smtClean="0"/>
          </a:p>
          <a:p>
            <a:pPr lvl="1"/>
            <a:r>
              <a:rPr lang="ja-JP" altLang="en-US" dirty="0" smtClean="0"/>
              <a:t>デポジット型のシステム：議論を蓄積する</a:t>
            </a:r>
            <a:endParaRPr lang="en-US" altLang="ja-JP" dirty="0" smtClean="0"/>
          </a:p>
          <a:p>
            <a:pPr lvl="1"/>
            <a:r>
              <a:rPr lang="ja-JP" altLang="en-US" dirty="0" smtClean="0"/>
              <a:t>過去の議論を検索</a:t>
            </a:r>
            <a:endParaRPr lang="en-US" altLang="ja-JP" dirty="0" smtClean="0"/>
          </a:p>
          <a:p>
            <a:pPr lvl="1"/>
            <a:r>
              <a:rPr lang="ja-JP" altLang="en-US" dirty="0" smtClean="0"/>
              <a:t>画像やそれ以外のファイルへの議論</a:t>
            </a:r>
            <a:endParaRPr lang="en-US" altLang="ja-JP" dirty="0" smtClean="0"/>
          </a:p>
          <a:p>
            <a:pPr lvl="1"/>
            <a:endParaRPr lang="en-US" altLang="ja-JP" dirty="0" smtClean="0"/>
          </a:p>
          <a:p>
            <a:pPr lvl="1"/>
            <a:endParaRPr lang="en-US" altLang="ja-JP" dirty="0" smtClean="0"/>
          </a:p>
          <a:p>
            <a:pPr lvl="1"/>
            <a:endParaRPr lang="ja-JP" altLang="en-US" dirty="0"/>
          </a:p>
        </p:txBody>
      </p:sp>
      <p:sp>
        <p:nvSpPr>
          <p:cNvPr id="4" name="スライド番号プレースホルダ 3"/>
          <p:cNvSpPr>
            <a:spLocks noGrp="1"/>
          </p:cNvSpPr>
          <p:nvPr>
            <p:ph type="sldNum" sz="quarter" idx="12"/>
          </p:nvPr>
        </p:nvSpPr>
        <p:spPr/>
        <p:txBody>
          <a:bodyPr/>
          <a:lstStyle/>
          <a:p>
            <a:fld id="{914E3D23-DEBF-2E4F-B9D6-BE38C72759B1}" type="slidenum">
              <a:rPr lang="ja-JP" altLang="en-US" smtClean="0"/>
              <a:pPr/>
              <a:t>3</a:t>
            </a:fld>
            <a:endParaRPr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例</a:t>
            </a:r>
            <a:r>
              <a:rPr lang="en-US" altLang="ja-JP" dirty="0" smtClean="0"/>
              <a:t>) Twitter</a:t>
            </a:r>
            <a:endParaRPr lang="ja-JP" altLang="en-US" dirty="0"/>
          </a:p>
        </p:txBody>
      </p:sp>
      <p:sp>
        <p:nvSpPr>
          <p:cNvPr id="4" name="スライド番号プレースホルダ 3"/>
          <p:cNvSpPr>
            <a:spLocks noGrp="1"/>
          </p:cNvSpPr>
          <p:nvPr>
            <p:ph type="sldNum" sz="quarter" idx="12"/>
          </p:nvPr>
        </p:nvSpPr>
        <p:spPr/>
        <p:txBody>
          <a:bodyPr/>
          <a:lstStyle/>
          <a:p>
            <a:fld id="{914E3D23-DEBF-2E4F-B9D6-BE38C72759B1}" type="slidenum">
              <a:rPr lang="ja-JP" altLang="en-US" smtClean="0"/>
              <a:pPr/>
              <a:t>4</a:t>
            </a:fld>
            <a:endParaRPr lang="ja-JP" altLang="en-US"/>
          </a:p>
        </p:txBody>
      </p:sp>
      <p:pic>
        <p:nvPicPr>
          <p:cNvPr id="5" name="図 4" descr="スクリーンショット（2013-02-13 15.31.34）.png"/>
          <p:cNvPicPr>
            <a:picLocks noChangeAspect="1"/>
          </p:cNvPicPr>
          <p:nvPr/>
        </p:nvPicPr>
        <p:blipFill>
          <a:blip r:embed="rId2"/>
          <a:srcRect t="4259"/>
          <a:stretch>
            <a:fillRect/>
          </a:stretch>
        </p:blipFill>
        <p:spPr>
          <a:xfrm>
            <a:off x="4058821" y="1370338"/>
            <a:ext cx="5035217" cy="4947222"/>
          </a:xfrm>
          <a:prstGeom prst="rect">
            <a:avLst/>
          </a:prstGeom>
        </p:spPr>
      </p:pic>
      <p:pic>
        <p:nvPicPr>
          <p:cNvPr id="6" name="図 5" descr="スクリーンショット（2013-02-13 15.32.39）.png"/>
          <p:cNvPicPr>
            <a:picLocks noChangeAspect="1"/>
          </p:cNvPicPr>
          <p:nvPr/>
        </p:nvPicPr>
        <p:blipFill>
          <a:blip r:embed="rId3"/>
          <a:stretch>
            <a:fillRect/>
          </a:stretch>
        </p:blipFill>
        <p:spPr>
          <a:xfrm>
            <a:off x="290110" y="1451062"/>
            <a:ext cx="2402403" cy="2968726"/>
          </a:xfrm>
          <a:prstGeom prst="rect">
            <a:avLst/>
          </a:prstGeom>
        </p:spPr>
      </p:pic>
      <p:cxnSp>
        <p:nvCxnSpPr>
          <p:cNvPr id="8" name="直線矢印コネクタ 7"/>
          <p:cNvCxnSpPr>
            <a:stCxn id="13" idx="2"/>
            <a:endCxn id="6" idx="3"/>
          </p:cNvCxnSpPr>
          <p:nvPr/>
        </p:nvCxnSpPr>
        <p:spPr>
          <a:xfrm rot="10800000" flipV="1">
            <a:off x="2692513" y="2870203"/>
            <a:ext cx="1852500" cy="65221"/>
          </a:xfrm>
          <a:prstGeom prst="straightConnector1">
            <a:avLst/>
          </a:prstGeom>
          <a:ln w="539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円/楕円 12"/>
          <p:cNvSpPr/>
          <p:nvPr/>
        </p:nvSpPr>
        <p:spPr>
          <a:xfrm>
            <a:off x="4545013" y="2389745"/>
            <a:ext cx="3675980" cy="960917"/>
          </a:xfrm>
          <a:prstGeom prst="ellipse">
            <a:avLst/>
          </a:prstGeom>
          <a:solidFill>
            <a:srgbClr val="FF0000">
              <a:alpha val="7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85136" y="5174943"/>
            <a:ext cx="4077559" cy="1200328"/>
          </a:xfrm>
          <a:prstGeom prst="rect">
            <a:avLst/>
          </a:prstGeom>
          <a:noFill/>
        </p:spPr>
        <p:txBody>
          <a:bodyPr wrap="none" rtlCol="0">
            <a:spAutoFit/>
          </a:bodyPr>
          <a:lstStyle/>
          <a:p>
            <a:r>
              <a:rPr kumimoji="1" lang="en-US" altLang="ja-JP" sz="2400" dirty="0" smtClean="0"/>
              <a:t>Twitter</a:t>
            </a:r>
            <a:r>
              <a:rPr kumimoji="1" lang="ja-JP" altLang="en-US" sz="2400" dirty="0" smtClean="0"/>
              <a:t>を使って</a:t>
            </a:r>
            <a:r>
              <a:rPr lang="ja-JP" altLang="en-US" sz="2400" dirty="0" smtClean="0"/>
              <a:t>地図上のある</a:t>
            </a:r>
            <a:endParaRPr lang="en-US" altLang="ja-JP" sz="2400" dirty="0" smtClean="0"/>
          </a:p>
          <a:p>
            <a:r>
              <a:rPr lang="ja-JP" altLang="en-US" sz="2400" dirty="0" smtClean="0"/>
              <a:t>範囲に</a:t>
            </a:r>
            <a:r>
              <a:rPr kumimoji="1" lang="ja-JP" altLang="en-US" sz="2400" dirty="0" smtClean="0"/>
              <a:t>議論する際ユーザーは</a:t>
            </a:r>
            <a:endParaRPr kumimoji="1" lang="en-US" altLang="ja-JP" sz="2400" dirty="0" smtClean="0"/>
          </a:p>
          <a:p>
            <a:r>
              <a:rPr kumimoji="1" lang="en-US" altLang="ja-JP" sz="2400" dirty="0" smtClean="0"/>
              <a:t>URL</a:t>
            </a:r>
            <a:r>
              <a:rPr kumimoji="1" lang="ja-JP" altLang="en-US" sz="2400" dirty="0" smtClean="0"/>
              <a:t>を貼付けて</a:t>
            </a:r>
            <a:r>
              <a:rPr lang="ja-JP" altLang="en-US" sz="2400" dirty="0" smtClean="0"/>
              <a:t>議論をする</a:t>
            </a:r>
            <a:endParaRPr kumimoji="1" lang="ja-JP" altLang="en-US" sz="2400" dirty="0"/>
          </a:p>
        </p:txBody>
      </p:sp>
      <p:sp>
        <p:nvSpPr>
          <p:cNvPr id="17" name="円/楕円 16"/>
          <p:cNvSpPr/>
          <p:nvPr/>
        </p:nvSpPr>
        <p:spPr>
          <a:xfrm>
            <a:off x="685068" y="2109830"/>
            <a:ext cx="1791901" cy="1934364"/>
          </a:xfrm>
          <a:prstGeom prst="ellipse">
            <a:avLst/>
          </a:prstGeom>
          <a:solidFill>
            <a:srgbClr val="FF0000">
              <a:alpha val="7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90110" y="4578963"/>
            <a:ext cx="1331615" cy="369332"/>
          </a:xfrm>
          <a:prstGeom prst="rect">
            <a:avLst/>
          </a:prstGeom>
          <a:noFill/>
        </p:spPr>
        <p:txBody>
          <a:bodyPr wrap="none" rtlCol="0">
            <a:spAutoFit/>
          </a:bodyPr>
          <a:lstStyle/>
          <a:p>
            <a:r>
              <a:rPr kumimoji="1" lang="en-US" altLang="ja-JP" dirty="0" smtClean="0"/>
              <a:t>Google Map</a:t>
            </a:r>
            <a:endParaRPr kumimoji="1" lang="ja-JP" altLang="en-US" dirty="0"/>
          </a:p>
        </p:txBody>
      </p:sp>
      <p:sp>
        <p:nvSpPr>
          <p:cNvPr id="19" name="テキスト ボックス 18"/>
          <p:cNvSpPr txBox="1"/>
          <p:nvPr/>
        </p:nvSpPr>
        <p:spPr>
          <a:xfrm>
            <a:off x="4058821" y="6317560"/>
            <a:ext cx="847182" cy="369332"/>
          </a:xfrm>
          <a:prstGeom prst="rect">
            <a:avLst/>
          </a:prstGeom>
          <a:noFill/>
        </p:spPr>
        <p:txBody>
          <a:bodyPr wrap="none" rtlCol="0">
            <a:spAutoFit/>
          </a:bodyPr>
          <a:lstStyle/>
          <a:p>
            <a:r>
              <a:rPr kumimoji="1" lang="en-US" altLang="ja-JP" dirty="0" smtClean="0"/>
              <a:t>Twitter</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274638"/>
            <a:ext cx="8839200" cy="1143000"/>
          </a:xfrm>
        </p:spPr>
        <p:txBody>
          <a:bodyPr>
            <a:normAutofit/>
          </a:bodyPr>
          <a:lstStyle/>
          <a:p>
            <a:r>
              <a:rPr lang="ja-JP" altLang="en-US" sz="2800" dirty="0" smtClean="0"/>
              <a:t>私たちのグループで作成されたシステム</a:t>
            </a:r>
            <a:r>
              <a:rPr lang="en-US" altLang="ja-JP" sz="2800" dirty="0" smtClean="0"/>
              <a:t>(</a:t>
            </a:r>
            <a:r>
              <a:rPr lang="en-US" altLang="ja-JP" sz="2800" dirty="0" err="1" smtClean="0"/>
              <a:t>Kanzawa</a:t>
            </a:r>
            <a:r>
              <a:rPr lang="en-US" altLang="ja-JP" sz="2800" dirty="0" smtClean="0"/>
              <a:t> 2009)</a:t>
            </a:r>
          </a:p>
        </p:txBody>
      </p:sp>
      <p:sp>
        <p:nvSpPr>
          <p:cNvPr id="3" name="コンテンツ プレースホルダー 2"/>
          <p:cNvSpPr>
            <a:spLocks noGrp="1"/>
          </p:cNvSpPr>
          <p:nvPr>
            <p:ph idx="1"/>
          </p:nvPr>
        </p:nvSpPr>
        <p:spPr>
          <a:xfrm>
            <a:off x="258093" y="1126992"/>
            <a:ext cx="7889460" cy="5380707"/>
          </a:xfrm>
        </p:spPr>
        <p:txBody>
          <a:bodyPr>
            <a:normAutofit fontScale="92500" lnSpcReduction="10000"/>
          </a:bodyPr>
          <a:lstStyle/>
          <a:p>
            <a:pPr>
              <a:buNone/>
            </a:pPr>
            <a:endParaRPr lang="en-US" altLang="ja-JP" sz="2800" dirty="0" smtClean="0"/>
          </a:p>
          <a:p>
            <a:pPr>
              <a:buNone/>
            </a:pPr>
            <a:r>
              <a:rPr lang="ja-JP" altLang="en-US" sz="2800" dirty="0" smtClean="0"/>
              <a:t>・ユーザーは選んだ任意の画像を共有</a:t>
            </a:r>
            <a:endParaRPr lang="en-US" altLang="ja-JP" sz="2800" dirty="0" smtClean="0"/>
          </a:p>
          <a:p>
            <a:pPr>
              <a:buNone/>
            </a:pPr>
            <a:r>
              <a:rPr lang="ja-JP" altLang="en-US" sz="2800" dirty="0" smtClean="0"/>
              <a:t>して議論をする事ができる</a:t>
            </a:r>
            <a:endParaRPr lang="en-US" altLang="ja-JP" sz="2800" dirty="0" smtClean="0"/>
          </a:p>
          <a:p>
            <a:pPr>
              <a:buNone/>
            </a:pPr>
            <a:r>
              <a:rPr lang="ja-JP" altLang="en-US" sz="2800" dirty="0" smtClean="0"/>
              <a:t>・画像の同じ範囲をユーザー同士が見る</a:t>
            </a:r>
            <a:endParaRPr lang="en-US" altLang="ja-JP" sz="2800" dirty="0" smtClean="0"/>
          </a:p>
          <a:p>
            <a:pPr>
              <a:buNone/>
            </a:pPr>
            <a:r>
              <a:rPr lang="ja-JP" altLang="en-US" sz="2800" dirty="0" smtClean="0"/>
              <a:t>事ができる</a:t>
            </a:r>
            <a:endParaRPr lang="en-US" altLang="ja-JP" sz="2800" dirty="0" smtClean="0"/>
          </a:p>
          <a:p>
            <a:pPr>
              <a:buNone/>
            </a:pPr>
            <a:r>
              <a:rPr lang="ja-JP" altLang="en-US" sz="2800" dirty="0" smtClean="0"/>
              <a:t>・画像には書き込む事ができる</a:t>
            </a:r>
            <a:endParaRPr lang="en-US" altLang="ja-JP" sz="2800" dirty="0" smtClean="0"/>
          </a:p>
          <a:p>
            <a:pPr>
              <a:buNone/>
            </a:pPr>
            <a:endParaRPr lang="en-US" altLang="ja-JP" sz="2800" dirty="0" smtClean="0"/>
          </a:p>
          <a:p>
            <a:pPr>
              <a:buNone/>
            </a:pPr>
            <a:r>
              <a:rPr lang="en-US" altLang="ja-JP" sz="2800" u="sng" dirty="0" smtClean="0"/>
              <a:t>Problems</a:t>
            </a:r>
          </a:p>
          <a:p>
            <a:pPr lvl="1">
              <a:buFont typeface="Arial"/>
              <a:buChar char="•"/>
            </a:pPr>
            <a:r>
              <a:rPr lang="ja-JP" altLang="en-US" sz="2400" dirty="0" smtClean="0"/>
              <a:t>このシステムはサーバー、クライアント</a:t>
            </a:r>
            <a:endParaRPr lang="en-US" altLang="ja-JP" sz="2400" dirty="0" smtClean="0"/>
          </a:p>
          <a:p>
            <a:pPr lvl="1">
              <a:buNone/>
            </a:pPr>
            <a:r>
              <a:rPr lang="ja-JP" altLang="en-US" sz="2400" dirty="0" smtClean="0"/>
              <a:t>サイドを自分ですべて用意する必要がある</a:t>
            </a:r>
            <a:endParaRPr lang="en-US" altLang="ja-JP" sz="2400" dirty="0" smtClean="0"/>
          </a:p>
          <a:p>
            <a:pPr lvl="1">
              <a:buFont typeface="Arial"/>
              <a:buChar char="•"/>
            </a:pPr>
            <a:r>
              <a:rPr lang="ja-JP" altLang="en-US" sz="2400" dirty="0" smtClean="0"/>
              <a:t>ログが残らないため、同時に複数の議論</a:t>
            </a:r>
            <a:endParaRPr lang="en-US" altLang="ja-JP" sz="2400" dirty="0" smtClean="0"/>
          </a:p>
          <a:p>
            <a:pPr lvl="1">
              <a:buNone/>
            </a:pPr>
            <a:r>
              <a:rPr lang="ja-JP" altLang="en-US" sz="2400" dirty="0" smtClean="0"/>
              <a:t>をする事ができない</a:t>
            </a:r>
            <a:endParaRPr lang="en-US" altLang="ja-JP" sz="2400" dirty="0" smtClean="0"/>
          </a:p>
          <a:p>
            <a:pPr lvl="1">
              <a:buNone/>
            </a:pPr>
            <a:endParaRPr lang="en-US" altLang="ja-JP" sz="2400" dirty="0" smtClean="0"/>
          </a:p>
          <a:p>
            <a:pPr marL="0" indent="0">
              <a:buNone/>
            </a:pPr>
            <a:endParaRPr lang="en-US" altLang="ja-JP" sz="2800" dirty="0" smtClean="0"/>
          </a:p>
          <a:p>
            <a:pPr marL="0" indent="0">
              <a:buNone/>
            </a:pPr>
            <a:endParaRPr lang="en-US" altLang="ja-JP" sz="2800" u="sng" dirty="0" smtClean="0"/>
          </a:p>
          <a:p>
            <a:pPr marL="0" indent="0">
              <a:buNone/>
            </a:pPr>
            <a:endParaRPr lang="en-US" altLang="ja-JP" sz="2800" u="sng" dirty="0"/>
          </a:p>
        </p:txBody>
      </p:sp>
      <p:sp>
        <p:nvSpPr>
          <p:cNvPr id="4" name="スライド番号プレースホルダ 3"/>
          <p:cNvSpPr>
            <a:spLocks noGrp="1"/>
          </p:cNvSpPr>
          <p:nvPr>
            <p:ph type="sldNum" sz="quarter" idx="12"/>
          </p:nvPr>
        </p:nvSpPr>
        <p:spPr/>
        <p:txBody>
          <a:bodyPr/>
          <a:lstStyle/>
          <a:p>
            <a:fld id="{4A7CC69F-290A-4F8A-9A39-3FA1F9916BD9}" type="slidenum">
              <a:rPr kumimoji="1" lang="ja-JP" altLang="en-US" smtClean="0"/>
              <a:pPr/>
              <a:t>5</a:t>
            </a:fld>
            <a:endParaRPr kumimoji="1" lang="ja-JP" altLang="en-US"/>
          </a:p>
        </p:txBody>
      </p:sp>
      <p:pic>
        <p:nvPicPr>
          <p:cNvPr id="5" name="図 4" descr="スクリーンショット（2012-08-15 12.57.14）.png"/>
          <p:cNvPicPr>
            <a:picLocks noChangeAspect="1"/>
          </p:cNvPicPr>
          <p:nvPr/>
        </p:nvPicPr>
        <p:blipFill>
          <a:blip r:embed="rId3"/>
          <a:stretch>
            <a:fillRect/>
          </a:stretch>
        </p:blipFill>
        <p:spPr>
          <a:xfrm>
            <a:off x="6055654" y="1905000"/>
            <a:ext cx="2929265" cy="3967263"/>
          </a:xfrm>
          <a:prstGeom prst="rect">
            <a:avLst/>
          </a:prstGeom>
        </p:spPr>
      </p:pic>
      <p:sp>
        <p:nvSpPr>
          <p:cNvPr id="6" name="テキスト ボックス 5"/>
          <p:cNvSpPr txBox="1"/>
          <p:nvPr/>
        </p:nvSpPr>
        <p:spPr>
          <a:xfrm>
            <a:off x="6887254" y="5894685"/>
            <a:ext cx="1574920" cy="461665"/>
          </a:xfrm>
          <a:prstGeom prst="rect">
            <a:avLst/>
          </a:prstGeom>
          <a:noFill/>
        </p:spPr>
        <p:txBody>
          <a:bodyPr wrap="none" rtlCol="0">
            <a:spAutoFit/>
          </a:bodyPr>
          <a:lstStyle/>
          <a:p>
            <a:r>
              <a:rPr kumimoji="1" lang="en-US" altLang="ja-JP" sz="2400" dirty="0" smtClean="0"/>
              <a:t>Screenshot</a:t>
            </a:r>
            <a:endParaRPr kumimoji="1" lang="ja-JP" alt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1943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Main Requirements and Specifications</a:t>
            </a:r>
            <a:endParaRPr lang="ja-JP" altLang="en-US" dirty="0"/>
          </a:p>
        </p:txBody>
      </p:sp>
      <p:sp>
        <p:nvSpPr>
          <p:cNvPr id="4" name="スライド番号プレースホルダ 3"/>
          <p:cNvSpPr>
            <a:spLocks noGrp="1"/>
          </p:cNvSpPr>
          <p:nvPr>
            <p:ph type="sldNum" sz="quarter" idx="12"/>
          </p:nvPr>
        </p:nvSpPr>
        <p:spPr/>
        <p:txBody>
          <a:bodyPr/>
          <a:lstStyle/>
          <a:p>
            <a:fld id="{914E3D23-DEBF-2E4F-B9D6-BE38C72759B1}" type="slidenum">
              <a:rPr lang="ja-JP" altLang="en-US" smtClean="0"/>
              <a:pPr/>
              <a:t>6</a:t>
            </a:fld>
            <a:endParaRPr lang="ja-JP" altLang="en-US"/>
          </a:p>
        </p:txBody>
      </p:sp>
      <p:graphicFrame>
        <p:nvGraphicFramePr>
          <p:cNvPr id="5" name="コンテンツ プレースホルダ 8"/>
          <p:cNvGraphicFramePr>
            <a:graphicFrameLocks/>
          </p:cNvGraphicFramePr>
          <p:nvPr/>
        </p:nvGraphicFramePr>
        <p:xfrm>
          <a:off x="216953" y="1747783"/>
          <a:ext cx="8661399" cy="3572497"/>
        </p:xfrm>
        <a:graphic>
          <a:graphicData uri="http://schemas.openxmlformats.org/drawingml/2006/table">
            <a:tbl>
              <a:tblPr firstRow="1" bandRow="1">
                <a:tableStyleId>{7E9639D4-E3E2-4D34-9284-5A2195B3D0D7}</a:tableStyleId>
              </a:tblPr>
              <a:tblGrid>
                <a:gridCol w="492950"/>
                <a:gridCol w="3868363"/>
                <a:gridCol w="4300086"/>
              </a:tblGrid>
              <a:tr h="402578">
                <a:tc>
                  <a:txBody>
                    <a:bodyPr/>
                    <a:lstStyle/>
                    <a:p>
                      <a:r>
                        <a:rPr kumimoji="1" lang="en-US" altLang="ja-JP" sz="1800" dirty="0" smtClean="0"/>
                        <a:t>ID</a:t>
                      </a:r>
                      <a:endParaRPr kumimoji="1" lang="ja-JP" altLang="en-US" sz="1800" dirty="0"/>
                    </a:p>
                  </a:txBody>
                  <a:tcPr>
                    <a:lnR w="12700" cap="flat" cmpd="sng" algn="ctr">
                      <a:solidFill>
                        <a:prstClr val="white"/>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r>
                        <a:rPr kumimoji="1" lang="en-US" altLang="ja-JP" sz="1800" dirty="0" smtClean="0"/>
                        <a:t>Requirements</a:t>
                      </a:r>
                      <a:endParaRPr kumimoji="1" lang="ja-JP" altLang="en-US" sz="1800"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tcPr>
                </a:tc>
                <a:tc>
                  <a:txBody>
                    <a:bodyPr/>
                    <a:lstStyle/>
                    <a:p>
                      <a:r>
                        <a:rPr kumimoji="1" lang="en-US" altLang="ja-JP" sz="1800" dirty="0" smtClean="0"/>
                        <a:t>Specification</a:t>
                      </a:r>
                      <a:endParaRPr kumimoji="1" lang="ja-JP" altLang="en-US" sz="1800" dirty="0"/>
                    </a:p>
                  </a:txBody>
                  <a:tcPr>
                    <a:lnL w="12700" cap="flat" cmpd="sng" algn="ctr">
                      <a:solidFill>
                        <a:prstClr val="white"/>
                      </a:solidFill>
                      <a:prstDash val="solid"/>
                      <a:round/>
                      <a:headEnd type="none" w="med" len="med"/>
                      <a:tailEnd type="none" w="med" len="med"/>
                    </a:lnL>
                  </a:tcPr>
                </a:tc>
              </a:tr>
              <a:tr h="402578">
                <a:tc>
                  <a:txBody>
                    <a:bodyPr/>
                    <a:lstStyle/>
                    <a:p>
                      <a:pPr algn="ctr"/>
                      <a:r>
                        <a:rPr lang="en-US" altLang="ja-JP" sz="1800" dirty="0" smtClean="0"/>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ja-JP" altLang="en-US" sz="2800" dirty="0" smtClean="0"/>
                        <a:t>地図を見る事ができる</a:t>
                      </a:r>
                      <a:endParaRPr lang="ja-JP" alt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2800" dirty="0" smtClean="0"/>
                        <a:t>Google</a:t>
                      </a:r>
                      <a:r>
                        <a:rPr kumimoji="1" lang="en-US" altLang="ja-JP" sz="2800" baseline="0" dirty="0" smtClean="0"/>
                        <a:t> Earth API</a:t>
                      </a:r>
                      <a:r>
                        <a:rPr kumimoji="1" lang="ja-JP" altLang="en-US" sz="2800" baseline="0" dirty="0" smtClean="0"/>
                        <a:t>を用いる</a:t>
                      </a:r>
                      <a:endParaRPr kumimoji="1" lang="en-US" altLang="ja-JP" sz="2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2800" baseline="0" dirty="0" smtClean="0"/>
                        <a:t>　</a:t>
                      </a:r>
                      <a:r>
                        <a:rPr kumimoji="1" lang="en-US" altLang="ja-JP" sz="2800" baseline="0" dirty="0" smtClean="0"/>
                        <a:t>-</a:t>
                      </a:r>
                      <a:r>
                        <a:rPr kumimoji="1" lang="ja-JP" altLang="en-US" sz="2800" baseline="0" dirty="0" smtClean="0"/>
                        <a:t>　地図を扱う事ができる</a:t>
                      </a:r>
                      <a:endParaRPr kumimoji="1" lang="en-US" altLang="ja-JP" sz="2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2800" baseline="0" dirty="0" smtClean="0"/>
                        <a:t>　</a:t>
                      </a:r>
                      <a:r>
                        <a:rPr kumimoji="1" lang="en-US" altLang="ja-JP" sz="2800" baseline="0" dirty="0" smtClean="0"/>
                        <a:t>-</a:t>
                      </a:r>
                      <a:r>
                        <a:rPr kumimoji="1" lang="ja-JP" altLang="en-US" sz="2800" baseline="0" dirty="0" smtClean="0"/>
                        <a:t>　オブジェクトを使用する事ができる</a:t>
                      </a:r>
                      <a:endParaRPr kumimoji="1" lang="en-US" altLang="ja-JP" sz="2800" dirty="0" smtClean="0"/>
                    </a:p>
                  </a:txBody>
                  <a:tcPr>
                    <a:lnL w="12700" cap="flat" cmpd="sng" algn="ctr">
                      <a:solidFill>
                        <a:scrgbClr r="0" g="0" b="0"/>
                      </a:solidFill>
                      <a:prstDash val="solid"/>
                      <a:round/>
                      <a:headEnd type="none" w="med" len="med"/>
                      <a:tailEnd type="none" w="med" len="med"/>
                    </a:lnL>
                  </a:tcPr>
                </a:tc>
              </a:tr>
              <a:tr h="694861">
                <a:tc>
                  <a:txBody>
                    <a:bodyPr/>
                    <a:lstStyle/>
                    <a:p>
                      <a:pPr algn="ctr"/>
                      <a:r>
                        <a:rPr lang="en-US" altLang="ja-JP" sz="1800" dirty="0" smtClean="0"/>
                        <a:t>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2800" dirty="0" smtClean="0"/>
                        <a:t>議論をする事ができる</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2800" baseline="0" dirty="0" smtClean="0"/>
                        <a:t>Twitter clone</a:t>
                      </a:r>
                      <a:r>
                        <a:rPr kumimoji="1" lang="ja-JP" altLang="en-US" sz="2800" baseline="0" dirty="0" smtClean="0"/>
                        <a:t>を用いる</a:t>
                      </a:r>
                      <a:endParaRPr kumimoji="1" lang="en-US" altLang="ja-JP" sz="2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2800" baseline="0" dirty="0" smtClean="0"/>
                        <a:t>　</a:t>
                      </a:r>
                      <a:r>
                        <a:rPr kumimoji="1" lang="en-US" altLang="ja-JP" sz="2800" baseline="0" dirty="0" smtClean="0"/>
                        <a:t>-</a:t>
                      </a:r>
                      <a:r>
                        <a:rPr kumimoji="1" lang="ja-JP" altLang="en-US" sz="2800" baseline="0" dirty="0" smtClean="0"/>
                        <a:t>　コメントを保持する事ができる</a:t>
                      </a:r>
                      <a:r>
                        <a:rPr kumimoji="1" lang="en-US" altLang="ja-JP" sz="2800" baseline="0" dirty="0" smtClean="0"/>
                        <a:t> </a:t>
                      </a:r>
                      <a:r>
                        <a:rPr kumimoji="1" lang="ja-JP" altLang="en-US" sz="2800" baseline="0" dirty="0" smtClean="0"/>
                        <a:t>　</a:t>
                      </a:r>
                      <a:endParaRPr kumimoji="1" lang="en-US" altLang="ja-JP" sz="2800" baseline="0" dirty="0" smtClean="0"/>
                    </a:p>
                  </a:txBody>
                  <a:tcPr>
                    <a:lnL w="12700" cap="flat" cmpd="sng" algn="ctr">
                      <a:solidFill>
                        <a:scrgbClr r="0" g="0" b="0"/>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Other Requirements and Specifications</a:t>
            </a:r>
            <a:endParaRPr lang="ja-JP" altLang="en-US" dirty="0"/>
          </a:p>
        </p:txBody>
      </p:sp>
      <p:graphicFrame>
        <p:nvGraphicFramePr>
          <p:cNvPr id="4" name="コンテンツ プレースホルダ 8"/>
          <p:cNvGraphicFramePr>
            <a:graphicFrameLocks noGrp="1"/>
          </p:cNvGraphicFramePr>
          <p:nvPr>
            <p:ph idx="1"/>
          </p:nvPr>
        </p:nvGraphicFramePr>
        <p:xfrm>
          <a:off x="216953" y="1467978"/>
          <a:ext cx="8661399" cy="4310356"/>
        </p:xfrm>
        <a:graphic>
          <a:graphicData uri="http://schemas.openxmlformats.org/drawingml/2006/table">
            <a:tbl>
              <a:tblPr firstRow="1" bandRow="1">
                <a:tableStyleId>{7E9639D4-E3E2-4D34-9284-5A2195B3D0D7}</a:tableStyleId>
              </a:tblPr>
              <a:tblGrid>
                <a:gridCol w="492950"/>
                <a:gridCol w="3881341"/>
                <a:gridCol w="4287108"/>
              </a:tblGrid>
              <a:tr h="402578">
                <a:tc>
                  <a:txBody>
                    <a:bodyPr/>
                    <a:lstStyle/>
                    <a:p>
                      <a:r>
                        <a:rPr kumimoji="1" lang="en-US" altLang="ja-JP" sz="1800" dirty="0" smtClean="0"/>
                        <a:t>ID</a:t>
                      </a:r>
                      <a:endParaRPr kumimoji="1" lang="ja-JP" altLang="en-US" sz="1800" dirty="0"/>
                    </a:p>
                  </a:txBody>
                  <a:tcPr>
                    <a:lnR w="12700" cap="flat" cmpd="sng" algn="ctr">
                      <a:solidFill>
                        <a:prstClr val="white"/>
                      </a:solidFill>
                      <a:prstDash val="solid"/>
                      <a:round/>
                      <a:headEnd type="none" w="med" len="med"/>
                      <a:tailEnd type="none" w="med" len="med"/>
                    </a:lnR>
                  </a:tcPr>
                </a:tc>
                <a:tc>
                  <a:txBody>
                    <a:bodyPr/>
                    <a:lstStyle/>
                    <a:p>
                      <a:r>
                        <a:rPr kumimoji="1" lang="en-US" altLang="ja-JP" sz="1800" dirty="0" smtClean="0"/>
                        <a:t>Requirements</a:t>
                      </a:r>
                      <a:endParaRPr kumimoji="1" lang="ja-JP" altLang="en-US" sz="1800"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tcPr>
                </a:tc>
                <a:tc>
                  <a:txBody>
                    <a:bodyPr/>
                    <a:lstStyle/>
                    <a:p>
                      <a:r>
                        <a:rPr kumimoji="1" lang="en-US" altLang="ja-JP" sz="1800" dirty="0" smtClean="0"/>
                        <a:t>Specification</a:t>
                      </a:r>
                      <a:endParaRPr kumimoji="1" lang="ja-JP" altLang="en-US" sz="1800" dirty="0"/>
                    </a:p>
                  </a:txBody>
                  <a:tcPr>
                    <a:lnL w="12700" cap="flat" cmpd="sng" algn="ctr">
                      <a:solidFill>
                        <a:prstClr val="white"/>
                      </a:solidFill>
                      <a:prstDash val="solid"/>
                      <a:round/>
                      <a:headEnd type="none" w="med" len="med"/>
                      <a:tailEnd type="none" w="med" len="med"/>
                    </a:lnL>
                  </a:tcPr>
                </a:tc>
              </a:tr>
              <a:tr h="402578">
                <a:tc rowSpan="2">
                  <a:txBody>
                    <a:bodyPr/>
                    <a:lstStyle/>
                    <a:p>
                      <a:pPr algn="ctr"/>
                      <a:r>
                        <a:rPr lang="en-US" altLang="ja-JP" sz="1800" dirty="0" smtClean="0"/>
                        <a:t>3</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r>
                        <a:rPr lang="ja-JP" altLang="en-US" sz="2000" dirty="0" smtClean="0"/>
                        <a:t>複数の議論ができる</a:t>
                      </a:r>
                      <a:endParaRPr lang="ja-JP" alt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2000" dirty="0" smtClean="0"/>
                        <a:t>掲示板のスレッドのコンセプトを用いる</a:t>
                      </a:r>
                      <a:endParaRPr kumimoji="1" lang="en-US" altLang="ja-JP" sz="2000" dirty="0" smtClean="0"/>
                    </a:p>
                  </a:txBody>
                  <a:tcPr>
                    <a:lnL w="12700" cap="flat" cmpd="sng" algn="ctr">
                      <a:solidFill>
                        <a:scrgbClr r="0" g="0" b="0"/>
                      </a:solidFill>
                      <a:prstDash val="solid"/>
                      <a:round/>
                      <a:headEnd type="none" w="med" len="med"/>
                      <a:tailEnd type="none" w="med" len="med"/>
                    </a:lnL>
                  </a:tcPr>
                </a:tc>
              </a:tr>
              <a:tr h="694861">
                <a:tc vMerge="1">
                  <a:txBody>
                    <a:bodyPr/>
                    <a:lstStyle/>
                    <a:p>
                      <a:pPr algn="ctr"/>
                      <a:endParaRPr lang="ja-JP" altLang="en-US" sz="2400" dirty="0"/>
                    </a:p>
                  </a:txBody>
                  <a:tcPr anchor="ctr">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2000" dirty="0" smtClean="0"/>
                        <a:t>複数のランドマークの議論ができる</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2000" baseline="0" dirty="0" smtClean="0"/>
                        <a:t>ランドマークに位置と大きさを持たせ、それぞれをスレッドと対応させる</a:t>
                      </a:r>
                      <a:endParaRPr kumimoji="1" lang="en-US" altLang="ja-JP" sz="2000" baseline="0" dirty="0" smtClean="0"/>
                    </a:p>
                  </a:txBody>
                  <a:tcPr>
                    <a:lnL w="12700" cap="flat" cmpd="sng" algn="ctr">
                      <a:solidFill>
                        <a:scrgbClr r="0" g="0" b="0"/>
                      </a:solidFill>
                      <a:prstDash val="solid"/>
                      <a:round/>
                      <a:headEnd type="none" w="med" len="med"/>
                      <a:tailEnd type="none" w="med" len="med"/>
                    </a:lnL>
                  </a:tcPr>
                </a:tc>
              </a:tr>
              <a:tr h="694861">
                <a:tc rowSpan="2">
                  <a:txBody>
                    <a:bodyPr/>
                    <a:lstStyle/>
                    <a:p>
                      <a:pPr algn="ctr"/>
                      <a:r>
                        <a:rPr lang="en-US" altLang="ja-JP" sz="1800" dirty="0" smtClean="0"/>
                        <a:t>4</a:t>
                      </a:r>
                      <a:endParaRPr lang="ja-JP" altLang="en-US" sz="1800" dirty="0"/>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ja-JP" altLang="en-US" sz="2000" dirty="0" smtClean="0"/>
                        <a:t>テキスト検索ができる</a:t>
                      </a:r>
                      <a:endParaRPr lang="ja-JP" alt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kumimoji="1" lang="ja-JP" altLang="en-US" sz="2000" dirty="0" smtClean="0"/>
                        <a:t>テキスト検索機能、さらにタグ付けられているキーワード検索機能を実装する</a:t>
                      </a:r>
                      <a:endParaRPr kumimoji="1" lang="en-US" altLang="ja-JP" sz="2000" dirty="0" smtClean="0"/>
                    </a:p>
                  </a:txBody>
                  <a:tcPr>
                    <a:lnL w="12700" cap="flat" cmpd="sng" algn="ctr">
                      <a:solidFill>
                        <a:scrgbClr r="0" g="0" b="0"/>
                      </a:solidFill>
                      <a:prstDash val="solid"/>
                      <a:round/>
                      <a:headEnd type="none" w="med" len="med"/>
                      <a:tailEnd type="none" w="med" len="med"/>
                    </a:lnL>
                  </a:tcPr>
                </a:tc>
              </a:tr>
              <a:tr h="694861">
                <a:tc vMerge="1">
                  <a:txBody>
                    <a:bodyPr/>
                    <a:lstStyle/>
                    <a:p>
                      <a:endParaRPr kumimoji="1" lang="ja-JP" altLang="en-US"/>
                    </a:p>
                  </a:txBody>
                  <a:tcPr/>
                </a:tc>
                <a:tc>
                  <a:txBody>
                    <a:bodyPr/>
                    <a:lstStyle/>
                    <a:p>
                      <a:r>
                        <a:rPr lang="ja-JP" altLang="en-US" sz="2000" dirty="0" smtClean="0"/>
                        <a:t>地図上で範囲を指定して検索できる</a:t>
                      </a:r>
                      <a:endParaRPr lang="en-US" altLang="ja-JP" sz="20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kumimoji="1" lang="ja-JP" altLang="en-US" sz="2000" dirty="0" smtClean="0"/>
                        <a:t>空間演算を用いた検索を行う</a:t>
                      </a:r>
                      <a:endParaRPr kumimoji="1" lang="en-US" altLang="ja-JP" sz="2000" dirty="0" smtClean="0"/>
                    </a:p>
                  </a:txBody>
                  <a:tcPr>
                    <a:lnL w="12700" cap="flat" cmpd="sng" algn="ctr">
                      <a:solidFill>
                        <a:scrgbClr r="0" g="0" b="0"/>
                      </a:solidFill>
                      <a:prstDash val="solid"/>
                      <a:round/>
                      <a:headEnd type="none" w="med" len="med"/>
                      <a:tailEnd type="none" w="med" len="med"/>
                    </a:lnL>
                  </a:tcPr>
                </a:tc>
              </a:tr>
              <a:tr h="484529">
                <a:tc>
                  <a:txBody>
                    <a:bodyPr/>
                    <a:lstStyle/>
                    <a:p>
                      <a:pPr algn="ctr"/>
                      <a:r>
                        <a:rPr kumimoji="1" lang="en-US" altLang="ja-JP" sz="1800" dirty="0" smtClean="0"/>
                        <a:t>5</a:t>
                      </a:r>
                      <a:endParaRPr kumimoji="1" lang="ja-JP" altLang="en-US" sz="1800" dirty="0"/>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2000" dirty="0" smtClean="0"/>
                        <a:t>ユーザーが持っているデータを共有できる</a:t>
                      </a:r>
                      <a:endParaRPr kumimoji="1" lang="en-US" altLang="ja-JP" sz="20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kumimoji="1" lang="ja-JP" altLang="en-US" sz="2000" dirty="0" smtClean="0"/>
                        <a:t>アップロード機能を実装する</a:t>
                      </a:r>
                      <a:endParaRPr kumimoji="1" lang="ja-JP" altLang="en-US" sz="2000" dirty="0"/>
                    </a:p>
                  </a:txBody>
                  <a:tcPr>
                    <a:lnL w="12700" cap="flat" cmpd="sng" algn="ctr">
                      <a:solidFill>
                        <a:scrgbClr r="0" g="0" b="0"/>
                      </a:solidFill>
                      <a:prstDash val="solid"/>
                      <a:round/>
                      <a:headEnd type="none" w="med" len="med"/>
                      <a:tailEnd type="none" w="med" len="med"/>
                    </a:lnL>
                  </a:tcPr>
                </a:tc>
              </a:tr>
              <a:tr h="146914">
                <a:tc>
                  <a:txBody>
                    <a:bodyPr/>
                    <a:lstStyle/>
                    <a:p>
                      <a:pPr algn="ctr"/>
                      <a:r>
                        <a:rPr kumimoji="1" lang="en-US" altLang="ja-JP" sz="1800" dirty="0" smtClean="0"/>
                        <a:t>6</a:t>
                      </a:r>
                      <a:endParaRPr kumimoji="1" lang="ja-JP" altLang="en-US" sz="1800" dirty="0"/>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2000" dirty="0" smtClean="0"/>
                        <a:t>ユーザーを制限する</a:t>
                      </a:r>
                      <a:endParaRPr kumimoji="1" lang="en-US" altLang="ja-JP" sz="20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kumimoji="1" lang="en-US" altLang="ja-JP" sz="2000" dirty="0" smtClean="0"/>
                        <a:t>Twitter</a:t>
                      </a:r>
                      <a:r>
                        <a:rPr kumimoji="1" lang="en-US" altLang="ja-JP" sz="2000" baseline="0" dirty="0" smtClean="0"/>
                        <a:t> clone</a:t>
                      </a:r>
                      <a:r>
                        <a:rPr kumimoji="1" lang="ja-JP" altLang="en-US" sz="2000" baseline="0" dirty="0" smtClean="0"/>
                        <a:t>を用いて</a:t>
                      </a:r>
                      <a:r>
                        <a:rPr kumimoji="1" lang="ja-JP" altLang="en-US" sz="2000" dirty="0" smtClean="0"/>
                        <a:t>認証機能を持たせる</a:t>
                      </a:r>
                      <a:endParaRPr kumimoji="1" lang="ja-JP" altLang="en-US" sz="2000" dirty="0"/>
                    </a:p>
                  </a:txBody>
                  <a:tcPr>
                    <a:lnL w="12700" cap="flat" cmpd="sng" algn="ctr">
                      <a:solidFill>
                        <a:scrgbClr r="0" g="0" b="0"/>
                      </a:solidFill>
                      <a:prstDash val="solid"/>
                      <a:round/>
                      <a:headEnd type="none" w="med" len="med"/>
                      <a:tailEnd type="none" w="med" len="med"/>
                    </a:lnL>
                  </a:tcPr>
                </a:tc>
              </a:tr>
            </a:tbl>
          </a:graphicData>
        </a:graphic>
      </p:graphicFrame>
      <p:sp>
        <p:nvSpPr>
          <p:cNvPr id="5" name="スライド番号プレースホルダ 4"/>
          <p:cNvSpPr>
            <a:spLocks noGrp="1"/>
          </p:cNvSpPr>
          <p:nvPr>
            <p:ph type="sldNum" sz="quarter" idx="12"/>
          </p:nvPr>
        </p:nvSpPr>
        <p:spPr/>
        <p:txBody>
          <a:bodyPr/>
          <a:lstStyle/>
          <a:p>
            <a:fld id="{914E3D23-DEBF-2E4F-B9D6-BE38C72759B1}" type="slidenum">
              <a:rPr lang="ja-JP" altLang="en-US" smtClean="0"/>
              <a:pPr/>
              <a:t>7</a:t>
            </a:fld>
            <a:endParaRPr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図 11" descr="スクリーンショット（2013-02-12 22.35.14）.png"/>
          <p:cNvPicPr>
            <a:picLocks noChangeAspect="1"/>
          </p:cNvPicPr>
          <p:nvPr/>
        </p:nvPicPr>
        <p:blipFill>
          <a:blip r:embed="rId3"/>
          <a:stretch>
            <a:fillRect/>
          </a:stretch>
        </p:blipFill>
        <p:spPr>
          <a:xfrm>
            <a:off x="807931" y="1311611"/>
            <a:ext cx="7076272" cy="5305245"/>
          </a:xfrm>
          <a:prstGeom prst="rect">
            <a:avLst/>
          </a:prstGeom>
        </p:spPr>
      </p:pic>
      <p:sp>
        <p:nvSpPr>
          <p:cNvPr id="2" name="タイトル 1"/>
          <p:cNvSpPr>
            <a:spLocks noGrp="1"/>
          </p:cNvSpPr>
          <p:nvPr>
            <p:ph type="title"/>
          </p:nvPr>
        </p:nvSpPr>
        <p:spPr/>
        <p:txBody>
          <a:bodyPr/>
          <a:lstStyle/>
          <a:p>
            <a:r>
              <a:rPr lang="en-US" altLang="ja-JP" dirty="0" smtClean="0"/>
              <a:t>Appearance of this system</a:t>
            </a:r>
            <a:endParaRPr lang="ja-JP" altLang="en-US" dirty="0"/>
          </a:p>
        </p:txBody>
      </p:sp>
      <p:sp>
        <p:nvSpPr>
          <p:cNvPr id="4" name="スライド番号プレースホルダ 3"/>
          <p:cNvSpPr>
            <a:spLocks noGrp="1"/>
          </p:cNvSpPr>
          <p:nvPr>
            <p:ph type="sldNum" sz="quarter" idx="12"/>
          </p:nvPr>
        </p:nvSpPr>
        <p:spPr/>
        <p:txBody>
          <a:bodyPr/>
          <a:lstStyle/>
          <a:p>
            <a:fld id="{914E3D23-DEBF-2E4F-B9D6-BE38C72759B1}" type="slidenum">
              <a:rPr lang="ja-JP" altLang="en-US" smtClean="0"/>
              <a:pPr/>
              <a:t>8</a:t>
            </a:fld>
            <a:endParaRPr lang="ja-JP" altLang="en-US"/>
          </a:p>
        </p:txBody>
      </p:sp>
      <p:sp>
        <p:nvSpPr>
          <p:cNvPr id="8" name="角丸四角形吹き出し 7"/>
          <p:cNvSpPr/>
          <p:nvPr/>
        </p:nvSpPr>
        <p:spPr>
          <a:xfrm>
            <a:off x="218295" y="5463183"/>
            <a:ext cx="3274097" cy="1153673"/>
          </a:xfrm>
          <a:prstGeom prst="wedgeRoundRectCallout">
            <a:avLst>
              <a:gd name="adj1" fmla="val -4789"/>
              <a:gd name="adj2" fmla="val -78163"/>
              <a:gd name="adj3" fmla="val 16667"/>
            </a:avLst>
          </a:prstGeom>
        </p:spPr>
        <p:style>
          <a:lnRef idx="2">
            <a:schemeClr val="accent1"/>
          </a:lnRef>
          <a:fillRef idx="1">
            <a:schemeClr val="lt1"/>
          </a:fillRef>
          <a:effectRef idx="0">
            <a:schemeClr val="accent1"/>
          </a:effectRef>
          <a:fontRef idx="minor">
            <a:schemeClr val="dk1"/>
          </a:fontRef>
        </p:style>
        <p:txBody>
          <a:bodyPr rtlCol="0" anchor="t" anchorCtr="0"/>
          <a:lstStyle/>
          <a:p>
            <a:pPr algn="ctr"/>
            <a:r>
              <a:rPr kumimoji="1" lang="en-US" altLang="ja-JP" sz="2800" dirty="0" smtClean="0"/>
              <a:t>Google Earth API</a:t>
            </a:r>
          </a:p>
          <a:p>
            <a:pPr algn="ctr"/>
            <a:r>
              <a:rPr kumimoji="1" lang="ja-JP" altLang="en-US" sz="2800" dirty="0" smtClean="0"/>
              <a:t>マップの表示</a:t>
            </a:r>
            <a:endParaRPr kumimoji="1" lang="en-US" altLang="ja-JP" sz="2800" dirty="0" smtClean="0"/>
          </a:p>
        </p:txBody>
      </p:sp>
      <p:sp>
        <p:nvSpPr>
          <p:cNvPr id="10" name="角丸四角形吹き出し 9"/>
          <p:cNvSpPr/>
          <p:nvPr/>
        </p:nvSpPr>
        <p:spPr>
          <a:xfrm>
            <a:off x="6553200" y="2360617"/>
            <a:ext cx="2550551" cy="1123328"/>
          </a:xfrm>
          <a:prstGeom prst="wedgeRoundRectCallout">
            <a:avLst>
              <a:gd name="adj1" fmla="val -61086"/>
              <a:gd name="adj2" fmla="val 53286"/>
              <a:gd name="adj3" fmla="val 16667"/>
            </a:avLst>
          </a:prstGeom>
        </p:spPr>
        <p:style>
          <a:lnRef idx="2">
            <a:schemeClr val="accent1"/>
          </a:lnRef>
          <a:fillRef idx="1">
            <a:schemeClr val="lt1"/>
          </a:fillRef>
          <a:effectRef idx="0">
            <a:schemeClr val="accent1"/>
          </a:effectRef>
          <a:fontRef idx="minor">
            <a:schemeClr val="dk1"/>
          </a:fontRef>
        </p:style>
        <p:txBody>
          <a:bodyPr rtlCol="0" anchor="t" anchorCtr="0"/>
          <a:lstStyle/>
          <a:p>
            <a:pPr algn="ctr"/>
            <a:r>
              <a:rPr kumimoji="1" lang="en-US" altLang="ja-JP" sz="2800" dirty="0" smtClean="0"/>
              <a:t>Twitter clone</a:t>
            </a:r>
          </a:p>
          <a:p>
            <a:pPr algn="ctr"/>
            <a:r>
              <a:rPr kumimoji="1" lang="ja-JP" altLang="en-US" sz="2800" dirty="0" smtClean="0"/>
              <a:t>コメントの保持</a:t>
            </a:r>
            <a:endParaRPr kumimoji="1" lang="en-US" altLang="ja-JP"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914E3D23-DEBF-2E4F-B9D6-BE38C72759B1}" type="slidenum">
              <a:rPr lang="ja-JP" altLang="en-US" smtClean="0"/>
              <a:pPr/>
              <a:t>9</a:t>
            </a:fld>
            <a:endParaRPr lang="ja-JP" altLang="en-US"/>
          </a:p>
        </p:txBody>
      </p:sp>
      <p:sp>
        <p:nvSpPr>
          <p:cNvPr id="8" name="タイトル 1"/>
          <p:cNvSpPr txBox="1">
            <a:spLocks/>
          </p:cNvSpPr>
          <p:nvPr/>
        </p:nvSpPr>
        <p:spPr>
          <a:xfrm>
            <a:off x="559473" y="293342"/>
            <a:ext cx="8229600" cy="1143000"/>
          </a:xfrm>
          <a:prstGeom prst="rect">
            <a:avLst/>
          </a:prstGeom>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Demo</a:t>
            </a:r>
            <a:r>
              <a:rPr kumimoji="1" lang="en-US" altLang="ja-JP" sz="40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000" b="0" i="0" u="none" strike="noStrike" kern="1200" cap="none" spc="0" normalizeH="0" baseline="0" noProof="0" dirty="0" smtClean="0">
                <a:ln>
                  <a:noFill/>
                </a:ln>
                <a:solidFill>
                  <a:schemeClr val="tx1"/>
                </a:solidFill>
                <a:effectLst/>
                <a:uLnTx/>
                <a:uFillTx/>
                <a:latin typeface="+mj-lt"/>
                <a:ea typeface="+mj-ea"/>
                <a:cs typeface="+mj-cs"/>
              </a:rPr>
              <a:t>スレッドの新規作成</a:t>
            </a:r>
            <a:r>
              <a:rPr kumimoji="1" lang="en-US" altLang="ja-JP" sz="40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000" b="0" i="0" u="none" strike="noStrike" kern="1200" cap="none" spc="0" normalizeH="0" baseline="0" noProof="0" dirty="0" smtClean="0">
                <a:ln>
                  <a:noFill/>
                </a:ln>
                <a:solidFill>
                  <a:schemeClr val="tx1"/>
                </a:solidFill>
                <a:effectLst/>
                <a:uLnTx/>
                <a:uFillTx/>
                <a:latin typeface="+mj-lt"/>
                <a:ea typeface="+mj-ea"/>
                <a:cs typeface="+mj-cs"/>
              </a:rPr>
              <a:t>書き込み</a:t>
            </a:r>
            <a:r>
              <a:rPr kumimoji="1" lang="en-US" altLang="ja-JP" sz="4000" b="0" i="0" u="none" strike="noStrike" kern="1200" cap="none" spc="0" normalizeH="0" baseline="0" noProof="0" dirty="0" smtClean="0">
                <a:ln>
                  <a:noFill/>
                </a:ln>
                <a:solidFill>
                  <a:schemeClr val="tx1"/>
                </a:solidFill>
                <a:effectLst/>
                <a:uLnTx/>
                <a:uFillTx/>
                <a:latin typeface="+mj-lt"/>
                <a:ea typeface="+mj-ea"/>
                <a:cs typeface="+mj-cs"/>
              </a:rPr>
              <a:t>)</a:t>
            </a:r>
            <a:endParaRPr kumimoji="1" lang="ja-JP" altLang="en-US"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thread0214_2.m4v">
            <a:hlinkClick r:id="" action="ppaction://media"/>
          </p:cNvPr>
          <p:cNvPicPr/>
          <p:nvPr>
            <a:videoFile r:link="rId1"/>
          </p:nvPr>
        </p:nvPicPr>
        <p:blipFill>
          <a:blip r:embed="rId3"/>
          <a:stretch>
            <a:fillRect/>
          </a:stretch>
        </p:blipFill>
        <p:spPr>
          <a:xfrm>
            <a:off x="0" y="128480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989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5855</TotalTime>
  <Words>2178</Words>
  <Application>Microsoft Macintosh PowerPoint</Application>
  <PresentationFormat>画面に合わせる (4:3)</PresentationFormat>
  <Paragraphs>353</Paragraphs>
  <Slides>17</Slides>
  <Notes>11</Notes>
  <HiddenSlides>0</HiddenSlides>
  <MMClips>2</MMClips>
  <ScaleCrop>false</ScaleCrop>
  <HeadingPairs>
    <vt:vector size="4" baseType="variant">
      <vt:variant>
        <vt:lpstr>デザイン テンプレート</vt:lpstr>
      </vt:variant>
      <vt:variant>
        <vt:i4>1</vt:i4>
      </vt:variant>
      <vt:variant>
        <vt:lpstr>スライド タイトル</vt:lpstr>
      </vt:variant>
      <vt:variant>
        <vt:i4>17</vt:i4>
      </vt:variant>
    </vt:vector>
  </HeadingPairs>
  <TitlesOfParts>
    <vt:vector size="18" baseType="lpstr">
      <vt:lpstr>Office テーマ</vt:lpstr>
      <vt:lpstr>情報の交換・共有・蓄積を目的としたGIS リモートコミュニケーションシステムの実装</vt:lpstr>
      <vt:lpstr>研究のゴール：リモートコミュニケーションシステムの開発</vt:lpstr>
      <vt:lpstr>コミュニケーション</vt:lpstr>
      <vt:lpstr>例) Twitter</vt:lpstr>
      <vt:lpstr>私たちのグループで作成されたシステム(Kanzawa 2009)</vt:lpstr>
      <vt:lpstr>Main Requirements and Specifications</vt:lpstr>
      <vt:lpstr>Other Requirements and Specifications</vt:lpstr>
      <vt:lpstr>Appearance of this system</vt:lpstr>
      <vt:lpstr>スライド 9</vt:lpstr>
      <vt:lpstr>スライド 10</vt:lpstr>
      <vt:lpstr>System configuration</vt:lpstr>
      <vt:lpstr>バックグラウンド(オブジェクトの表示)</vt:lpstr>
      <vt:lpstr>バックグラウンド(コメントの投稿)</vt:lpstr>
      <vt:lpstr>Discussion</vt:lpstr>
      <vt:lpstr>Conclusion</vt:lpstr>
      <vt:lpstr>Open the β-version system</vt:lpstr>
      <vt:lpstr>スライド 17</vt:lpstr>
    </vt:vector>
  </TitlesOfParts>
  <Company>会津大学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情報の蓄積・共有・交換を目的としたGIS リモートコミュニケーションシステムの実装</dc:title>
  <dc:creator>大竹 翔</dc:creator>
  <cp:lastModifiedBy>大竹 翔</cp:lastModifiedBy>
  <cp:revision>38</cp:revision>
  <cp:lastPrinted>2013-02-13T07:28:37Z</cp:lastPrinted>
  <dcterms:created xsi:type="dcterms:W3CDTF">2013-02-15T03:47:09Z</dcterms:created>
  <dcterms:modified xsi:type="dcterms:W3CDTF">2013-02-15T06:28:18Z</dcterms:modified>
</cp:coreProperties>
</file>