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1" r:id="rId5"/>
    <p:sldId id="260" r:id="rId6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4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93C1-8F56-7146-9D94-C693AB44E188}" type="datetimeFigureOut">
              <a:rPr kumimoji="1" lang="ja-JP" altLang="en-US" smtClean="0"/>
              <a:t>2/14/14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D1685-417A-F143-A814-C3CE013F2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1122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93C1-8F56-7146-9D94-C693AB44E188}" type="datetimeFigureOut">
              <a:rPr kumimoji="1" lang="ja-JP" altLang="en-US" smtClean="0"/>
              <a:t>2/14/14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D1685-417A-F143-A814-C3CE013F2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101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93C1-8F56-7146-9D94-C693AB44E188}" type="datetimeFigureOut">
              <a:rPr kumimoji="1" lang="ja-JP" altLang="en-US" smtClean="0"/>
              <a:t>2/14/14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D1685-417A-F143-A814-C3CE013F2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4215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93C1-8F56-7146-9D94-C693AB44E188}" type="datetimeFigureOut">
              <a:rPr kumimoji="1" lang="ja-JP" altLang="en-US" smtClean="0"/>
              <a:t>2/14/14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D1685-417A-F143-A814-C3CE013F2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2123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93C1-8F56-7146-9D94-C693AB44E188}" type="datetimeFigureOut">
              <a:rPr kumimoji="1" lang="ja-JP" altLang="en-US" smtClean="0"/>
              <a:t>2/14/14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D1685-417A-F143-A814-C3CE013F2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5459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93C1-8F56-7146-9D94-C693AB44E188}" type="datetimeFigureOut">
              <a:rPr kumimoji="1" lang="ja-JP" altLang="en-US" smtClean="0"/>
              <a:t>2/14/14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D1685-417A-F143-A814-C3CE013F2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8504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93C1-8F56-7146-9D94-C693AB44E188}" type="datetimeFigureOut">
              <a:rPr kumimoji="1" lang="ja-JP" altLang="en-US" smtClean="0"/>
              <a:t>2/14/14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D1685-417A-F143-A814-C3CE013F2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4809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93C1-8F56-7146-9D94-C693AB44E188}" type="datetimeFigureOut">
              <a:rPr kumimoji="1" lang="ja-JP" altLang="en-US" smtClean="0"/>
              <a:t>2/14/14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D1685-417A-F143-A814-C3CE013F2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1450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93C1-8F56-7146-9D94-C693AB44E188}" type="datetimeFigureOut">
              <a:rPr kumimoji="1" lang="ja-JP" altLang="en-US" smtClean="0"/>
              <a:t>2/14/14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D1685-417A-F143-A814-C3CE013F2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3118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93C1-8F56-7146-9D94-C693AB44E188}" type="datetimeFigureOut">
              <a:rPr kumimoji="1" lang="ja-JP" altLang="en-US" smtClean="0"/>
              <a:t>2/14/14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D1685-417A-F143-A814-C3CE013F2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3807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93C1-8F56-7146-9D94-C693AB44E188}" type="datetimeFigureOut">
              <a:rPr kumimoji="1" lang="ja-JP" altLang="en-US" smtClean="0"/>
              <a:t>2/14/14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D1685-417A-F143-A814-C3CE013F2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8982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D93C1-8F56-7146-9D94-C693AB44E188}" type="datetimeFigureOut">
              <a:rPr kumimoji="1" lang="ja-JP" altLang="en-US" smtClean="0"/>
              <a:t>2/14/14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D1685-417A-F143-A814-C3CE013F2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5490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はじめに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sz="2700" dirty="0" smtClean="0"/>
              <a:t>宇宙科学情報解析シンポジウムについて</a:t>
            </a:r>
            <a:endParaRPr kumimoji="1" lang="ja-JP" altLang="en-US" sz="27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2014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月</a:t>
            </a:r>
            <a:r>
              <a:rPr kumimoji="1" lang="en-US" altLang="ja-JP" dirty="0" smtClean="0"/>
              <a:t>14</a:t>
            </a:r>
            <a:r>
              <a:rPr kumimoji="1" lang="ja-JP" altLang="en-US" dirty="0" smtClean="0"/>
              <a:t>日</a:t>
            </a:r>
            <a:endParaRPr kumimoji="1" lang="en-US" altLang="ja-JP" dirty="0" smtClean="0"/>
          </a:p>
          <a:p>
            <a:r>
              <a:rPr kumimoji="1" lang="en-US" altLang="ja-JP" dirty="0" smtClean="0"/>
              <a:t>JAXA/ISAS</a:t>
            </a:r>
            <a:r>
              <a:rPr kumimoji="1" lang="ja-JP" altLang="en-US" dirty="0" smtClean="0"/>
              <a:t>学際科学研究系</a:t>
            </a:r>
            <a:endParaRPr kumimoji="1" lang="en-US" altLang="ja-JP" dirty="0" smtClean="0"/>
          </a:p>
          <a:p>
            <a:r>
              <a:rPr lang="ja-JP" altLang="en-US" dirty="0" smtClean="0"/>
              <a:t>海老沢　研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11743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273" y="274638"/>
            <a:ext cx="8682182" cy="114300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宇宙科学情報解析シンポジウムの経緯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93092"/>
            <a:ext cx="8374762" cy="5387878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1993</a:t>
            </a:r>
            <a:r>
              <a:rPr lang="ja-JP" altLang="en-US" dirty="0" smtClean="0"/>
              <a:t>年</a:t>
            </a:r>
            <a:r>
              <a:rPr lang="en-US" altLang="ja-JP" dirty="0" smtClean="0"/>
              <a:t>4</a:t>
            </a:r>
            <a:r>
              <a:rPr lang="ja-JP" altLang="en-US" dirty="0" smtClean="0"/>
              <a:t>月、</a:t>
            </a:r>
            <a:r>
              <a:rPr lang="ja-JP" altLang="en-US" dirty="0" smtClean="0">
                <a:solidFill>
                  <a:srgbClr val="FF0000"/>
                </a:solidFill>
              </a:rPr>
              <a:t>宇宙科学企画情報解析センター</a:t>
            </a:r>
            <a:r>
              <a:rPr lang="en-US" altLang="ja-JP" dirty="0" smtClean="0">
                <a:solidFill>
                  <a:srgbClr val="FF0000"/>
                </a:solidFill>
              </a:rPr>
              <a:t>(PLAIN</a:t>
            </a:r>
            <a:r>
              <a:rPr lang="ja-JP" altLang="en-US" dirty="0" smtClean="0">
                <a:solidFill>
                  <a:srgbClr val="FF0000"/>
                </a:solidFill>
              </a:rPr>
              <a:t>センター</a:t>
            </a:r>
            <a:r>
              <a:rPr lang="en-US" altLang="ja-JP" dirty="0" smtClean="0">
                <a:solidFill>
                  <a:srgbClr val="FF0000"/>
                </a:solidFill>
              </a:rPr>
              <a:t>)</a:t>
            </a:r>
            <a:r>
              <a:rPr lang="ja-JP" altLang="en-US" dirty="0" smtClean="0"/>
              <a:t>が</a:t>
            </a:r>
            <a:r>
              <a:rPr lang="ja-JP" altLang="en-US" dirty="0" smtClean="0"/>
              <a:t>設立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Center for </a:t>
            </a:r>
            <a:r>
              <a:rPr lang="en-US" altLang="ja-JP" b="1" u="sng" dirty="0" err="1" smtClean="0"/>
              <a:t>PLA</a:t>
            </a:r>
            <a:r>
              <a:rPr lang="en-US" altLang="ja-JP" dirty="0" err="1" smtClean="0"/>
              <a:t>nning</a:t>
            </a:r>
            <a:r>
              <a:rPr lang="en-US" altLang="ja-JP" dirty="0" smtClean="0"/>
              <a:t> and </a:t>
            </a:r>
            <a:r>
              <a:rPr lang="en-US" altLang="ja-JP" b="1" u="sng" dirty="0" err="1" smtClean="0"/>
              <a:t>IN</a:t>
            </a:r>
            <a:r>
              <a:rPr lang="en-US" altLang="ja-JP" dirty="0" err="1" smtClean="0"/>
              <a:t>formation</a:t>
            </a:r>
            <a:r>
              <a:rPr lang="en-US" altLang="ja-JP" dirty="0" smtClean="0"/>
              <a:t> Systems </a:t>
            </a:r>
          </a:p>
          <a:p>
            <a:pPr lvl="1"/>
            <a:r>
              <a:rPr lang="ja-JP" altLang="en-US" dirty="0" smtClean="0"/>
              <a:t>毎年</a:t>
            </a:r>
            <a:r>
              <a:rPr lang="ja-JP" altLang="en-US" dirty="0" smtClean="0"/>
              <a:t>、</a:t>
            </a:r>
            <a:r>
              <a:rPr lang="en-US" altLang="ja-JP" dirty="0" smtClean="0">
                <a:solidFill>
                  <a:srgbClr val="FF0000"/>
                </a:solidFill>
              </a:rPr>
              <a:t>PLAIN</a:t>
            </a:r>
            <a:r>
              <a:rPr lang="ja-JP" altLang="en-US" dirty="0" smtClean="0">
                <a:solidFill>
                  <a:srgbClr val="FF0000"/>
                </a:solidFill>
              </a:rPr>
              <a:t>センターシンポジウム</a:t>
            </a:r>
            <a:r>
              <a:rPr lang="ja-JP" altLang="en-US" dirty="0"/>
              <a:t>を開催</a:t>
            </a:r>
            <a:endParaRPr lang="en-US" altLang="ja-JP" dirty="0" smtClean="0"/>
          </a:p>
          <a:p>
            <a:r>
              <a:rPr lang="en-US" altLang="ja-JP" dirty="0"/>
              <a:t>2008</a:t>
            </a:r>
            <a:r>
              <a:rPr lang="ja-JP" altLang="en-US" dirty="0"/>
              <a:t>年度</a:t>
            </a:r>
            <a:r>
              <a:rPr lang="ja-JP" altLang="en-US" dirty="0" smtClean="0"/>
              <a:t>、科学</a:t>
            </a:r>
            <a:r>
              <a:rPr lang="ja-JP" altLang="en-US" dirty="0"/>
              <a:t>衛星運用・データ利用センター</a:t>
            </a:r>
            <a:r>
              <a:rPr lang="en-US" altLang="ja-JP" dirty="0"/>
              <a:t>(Center for Science satellite Operation and Data Archive; </a:t>
            </a:r>
            <a:r>
              <a:rPr lang="en-US" altLang="ja-JP" dirty="0">
                <a:solidFill>
                  <a:srgbClr val="FF0000"/>
                </a:solidFill>
              </a:rPr>
              <a:t>C-SODA</a:t>
            </a:r>
            <a:r>
              <a:rPr lang="ja-JP" altLang="en-US" dirty="0"/>
              <a:t>）が設立</a:t>
            </a:r>
            <a:endParaRPr lang="en-US" altLang="ja-JP" dirty="0"/>
          </a:p>
          <a:p>
            <a:pPr lvl="1"/>
            <a:r>
              <a:rPr lang="ja-JP" altLang="en-US" dirty="0"/>
              <a:t>同時に</a:t>
            </a:r>
            <a:r>
              <a:rPr lang="en-US" altLang="ja-JP" dirty="0"/>
              <a:t>｢</a:t>
            </a:r>
            <a:r>
              <a:rPr lang="ja-JP" altLang="en-US" dirty="0">
                <a:solidFill>
                  <a:srgbClr val="FF0000"/>
                </a:solidFill>
              </a:rPr>
              <a:t>宇宙科学情報解析研究系</a:t>
            </a:r>
            <a:r>
              <a:rPr lang="en-US" altLang="ja-JP" dirty="0"/>
              <a:t>｣</a:t>
            </a:r>
            <a:r>
              <a:rPr lang="ja-JP" altLang="en-US" dirty="0"/>
              <a:t>が発足</a:t>
            </a:r>
            <a:endParaRPr lang="en-US" altLang="ja-JP" dirty="0"/>
          </a:p>
          <a:p>
            <a:r>
              <a:rPr lang="en-US" altLang="ja-JP" dirty="0"/>
              <a:t>2012</a:t>
            </a:r>
            <a:r>
              <a:rPr lang="ja-JP" altLang="en-US" dirty="0"/>
              <a:t>年度</a:t>
            </a:r>
            <a:r>
              <a:rPr lang="ja-JP" altLang="en-US" dirty="0" smtClean="0"/>
              <a:t>、</a:t>
            </a:r>
            <a:r>
              <a:rPr lang="ja-JP" altLang="en-US" dirty="0" smtClean="0">
                <a:solidFill>
                  <a:srgbClr val="FF0000"/>
                </a:solidFill>
              </a:rPr>
              <a:t>学際</a:t>
            </a:r>
            <a:r>
              <a:rPr lang="ja-JP" altLang="en-US" dirty="0">
                <a:solidFill>
                  <a:srgbClr val="FF0000"/>
                </a:solidFill>
              </a:rPr>
              <a:t>科学研究系</a:t>
            </a:r>
            <a:r>
              <a:rPr lang="ja-JP" altLang="en-US" dirty="0"/>
              <a:t>が発足</a:t>
            </a:r>
            <a:endParaRPr lang="en-US" altLang="ja-JP" dirty="0"/>
          </a:p>
          <a:p>
            <a:pPr lvl="1"/>
            <a:r>
              <a:rPr lang="ja-JP" altLang="en-US" dirty="0"/>
              <a:t>学際</a:t>
            </a:r>
            <a:r>
              <a:rPr lang="ja-JP" altLang="en-US" dirty="0" smtClean="0"/>
              <a:t>科学</a:t>
            </a:r>
            <a:r>
              <a:rPr lang="ja-JP" altLang="en-US" dirty="0" smtClean="0"/>
              <a:t>研究</a:t>
            </a:r>
            <a:r>
              <a:rPr lang="ja-JP" altLang="en-US" dirty="0" smtClean="0"/>
              <a:t>系</a:t>
            </a:r>
            <a:r>
              <a:rPr lang="ja-JP" altLang="en-US" dirty="0"/>
              <a:t>において</a:t>
            </a:r>
            <a:r>
              <a:rPr lang="en-US" altLang="ja-JP" dirty="0"/>
              <a:t>｢</a:t>
            </a:r>
            <a:r>
              <a:rPr lang="ja-JP" altLang="en-US" dirty="0"/>
              <a:t>情報解析</a:t>
            </a:r>
            <a:r>
              <a:rPr lang="en-US" altLang="ja-JP" dirty="0"/>
              <a:t>｣</a:t>
            </a:r>
            <a:r>
              <a:rPr lang="ja-JP" altLang="en-US" dirty="0"/>
              <a:t>研究に</a:t>
            </a:r>
            <a:r>
              <a:rPr lang="ja-JP" altLang="en-US" dirty="0" smtClean="0"/>
              <a:t>関わるメンバー</a:t>
            </a:r>
            <a:r>
              <a:rPr lang="ja-JP" altLang="en-US" dirty="0"/>
              <a:t>が</a:t>
            </a:r>
            <a:r>
              <a:rPr lang="en-US" altLang="ja-JP" dirty="0"/>
              <a:t>C-SODA</a:t>
            </a:r>
            <a:r>
              <a:rPr lang="ja-JP" altLang="en-US" dirty="0"/>
              <a:t>に属し、データアーカイブ関連業務に従事</a:t>
            </a:r>
            <a:endParaRPr lang="en-US" altLang="ja-JP" dirty="0"/>
          </a:p>
          <a:p>
            <a:pPr lvl="1"/>
            <a:r>
              <a:rPr lang="ja-JP" altLang="en-US" dirty="0"/>
              <a:t>これらのメンバーが中心となって</a:t>
            </a:r>
            <a:r>
              <a:rPr lang="ja-JP" altLang="en-US" dirty="0" smtClean="0"/>
              <a:t>、シンポジウム</a:t>
            </a:r>
            <a:r>
              <a:rPr lang="ja-JP" altLang="en-US" dirty="0"/>
              <a:t>を開催</a:t>
            </a:r>
          </a:p>
          <a:p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85218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273" y="274638"/>
            <a:ext cx="8682182" cy="114300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宇宙科学情報解析シンポジウムの経緯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9515" y="1176865"/>
            <a:ext cx="8035637" cy="5305203"/>
          </a:xfrm>
        </p:spPr>
        <p:txBody>
          <a:bodyPr>
            <a:normAutofit lnSpcReduction="10000"/>
          </a:bodyPr>
          <a:lstStyle/>
          <a:p>
            <a:r>
              <a:rPr lang="ja-JP" altLang="en-US" dirty="0" smtClean="0"/>
              <a:t>背景</a:t>
            </a:r>
            <a:r>
              <a:rPr lang="ja-JP" altLang="en-US" dirty="0" smtClean="0"/>
              <a:t>：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観測</a:t>
            </a:r>
            <a:r>
              <a:rPr lang="ja-JP" altLang="en-US" dirty="0" smtClean="0"/>
              <a:t>装置と計算機の</a:t>
            </a:r>
            <a:r>
              <a:rPr lang="ja-JP" altLang="en-US" dirty="0" smtClean="0"/>
              <a:t>大型化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データ処理、解析の複雑化</a:t>
            </a:r>
            <a:endParaRPr lang="en-US" altLang="ja-JP" dirty="0" smtClean="0"/>
          </a:p>
          <a:p>
            <a:r>
              <a:rPr lang="ja-JP" altLang="en-US" dirty="0" smtClean="0">
                <a:solidFill>
                  <a:srgbClr val="000000"/>
                </a:solidFill>
              </a:rPr>
              <a:t>開催主旨：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lvl="1"/>
            <a:r>
              <a:rPr lang="ja-JP" altLang="en-US" dirty="0" smtClean="0">
                <a:solidFill>
                  <a:srgbClr val="FF0000"/>
                </a:solidFill>
              </a:rPr>
              <a:t>宇宙</a:t>
            </a:r>
            <a:r>
              <a:rPr lang="ja-JP" altLang="en-US" dirty="0" smtClean="0">
                <a:solidFill>
                  <a:srgbClr val="FF0000"/>
                </a:solidFill>
              </a:rPr>
              <a:t>科学</a:t>
            </a:r>
            <a:r>
              <a:rPr lang="ja-JP" altLang="en-US" dirty="0" smtClean="0">
                <a:solidFill>
                  <a:srgbClr val="FF0000"/>
                </a:solidFill>
              </a:rPr>
              <a:t>データに</a:t>
            </a:r>
            <a:r>
              <a:rPr lang="ja-JP" altLang="en-US" dirty="0" smtClean="0">
                <a:solidFill>
                  <a:srgbClr val="FF0000"/>
                </a:solidFill>
              </a:rPr>
              <a:t>関する新しい処理・解析・利用の手法、データベース技術やそれを応用したシステムの構築・運用技術など、宇宙科学、情報科学、情報技術にまたがる研究開発をテーマと</a:t>
            </a:r>
            <a:r>
              <a:rPr lang="ja-JP" altLang="en-US" dirty="0" smtClean="0">
                <a:solidFill>
                  <a:srgbClr val="FF0000"/>
                </a:solidFill>
              </a:rPr>
              <a:t>した</a:t>
            </a:r>
            <a:r>
              <a:rPr lang="ja-JP" altLang="en-US" dirty="0" smtClean="0">
                <a:solidFill>
                  <a:srgbClr val="FF0000"/>
                </a:solidFill>
              </a:rPr>
              <a:t>発表</a:t>
            </a:r>
            <a:r>
              <a:rPr lang="ja-JP" altLang="en-US" dirty="0" smtClean="0">
                <a:solidFill>
                  <a:srgbClr val="FF0000"/>
                </a:solidFill>
              </a:rPr>
              <a:t>を</a:t>
            </a:r>
            <a:r>
              <a:rPr lang="ja-JP" altLang="en-US" dirty="0" smtClean="0">
                <a:solidFill>
                  <a:srgbClr val="FF0000"/>
                </a:solidFill>
              </a:rPr>
              <a:t>広く</a:t>
            </a:r>
            <a:r>
              <a:rPr lang="ja-JP" altLang="en-US" dirty="0" smtClean="0">
                <a:solidFill>
                  <a:srgbClr val="FF0000"/>
                </a:solidFill>
              </a:rPr>
              <a:t>集め</a:t>
            </a:r>
            <a:r>
              <a:rPr lang="ja-JP" altLang="en-US" dirty="0" smtClean="0">
                <a:solidFill>
                  <a:srgbClr val="FF0000"/>
                </a:solidFill>
              </a:rPr>
              <a:t>る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lvl="1"/>
            <a:r>
              <a:rPr lang="ja-JP" altLang="en-US" dirty="0" smtClean="0"/>
              <a:t>関連</a:t>
            </a:r>
            <a:r>
              <a:rPr lang="ja-JP" altLang="en-US" dirty="0" smtClean="0"/>
              <a:t>分野</a:t>
            </a:r>
            <a:r>
              <a:rPr lang="ja-JP" altLang="en-US" dirty="0"/>
              <a:t>の研究者</a:t>
            </a:r>
            <a:r>
              <a:rPr lang="ja-JP" altLang="en-US" dirty="0" smtClean="0"/>
              <a:t>、技術者</a:t>
            </a:r>
            <a:r>
              <a:rPr lang="ja-JP" altLang="en-US" dirty="0"/>
              <a:t>の間</a:t>
            </a:r>
            <a:r>
              <a:rPr lang="ja-JP" altLang="en-US" dirty="0" smtClean="0"/>
              <a:t>で情報交換</a:t>
            </a:r>
            <a:r>
              <a:rPr lang="ja-JP" altLang="en-US" dirty="0" smtClean="0"/>
              <a:t>、</a:t>
            </a:r>
            <a:r>
              <a:rPr lang="ja-JP" altLang="en-US" dirty="0" smtClean="0"/>
              <a:t>議論</a:t>
            </a:r>
            <a:endParaRPr lang="en-US" altLang="ja-JP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615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273" y="508222"/>
            <a:ext cx="8682182" cy="1143000"/>
          </a:xfrm>
        </p:spPr>
        <p:txBody>
          <a:bodyPr>
            <a:normAutofit fontScale="90000"/>
          </a:bodyPr>
          <a:lstStyle/>
          <a:p>
            <a:r>
              <a:rPr lang="en-US" altLang="ja-JP" dirty="0"/>
              <a:t>｢</a:t>
            </a:r>
            <a:r>
              <a:rPr lang="ja-JP" altLang="en-US" dirty="0"/>
              <a:t>宇宙科学情報解析論文誌</a:t>
            </a:r>
            <a:r>
              <a:rPr lang="en-US" altLang="ja-JP" dirty="0"/>
              <a:t>｣</a:t>
            </a:r>
            <a:r>
              <a:rPr lang="ja-JP" altLang="en-US" dirty="0"/>
              <a:t>の出版</a:t>
            </a:r>
            <a:r>
              <a:rPr lang="en-US" altLang="ja-JP" dirty="0"/>
              <a:t/>
            </a:r>
            <a:br>
              <a:rPr lang="en-US" altLang="ja-JP" dirty="0"/>
            </a:b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9515" y="1410449"/>
            <a:ext cx="8035637" cy="5305203"/>
          </a:xfrm>
        </p:spPr>
        <p:txBody>
          <a:bodyPr>
            <a:normAutofit/>
          </a:bodyPr>
          <a:lstStyle/>
          <a:p>
            <a:pPr lvl="1"/>
            <a:r>
              <a:rPr lang="ja-JP" altLang="en-US" dirty="0" smtClean="0"/>
              <a:t>シンポジウム</a:t>
            </a:r>
            <a:r>
              <a:rPr lang="ja-JP" altLang="en-US" dirty="0" smtClean="0"/>
              <a:t>の収録を中心に、上記のテーマに沿った査読論文を収録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JAXA </a:t>
            </a:r>
            <a:r>
              <a:rPr lang="ja-JP" altLang="en-US" dirty="0" smtClean="0"/>
              <a:t>技術資料と</a:t>
            </a:r>
            <a:r>
              <a:rPr lang="ja-JP" altLang="en-US" dirty="0" smtClean="0"/>
              <a:t>して</a:t>
            </a:r>
            <a:r>
              <a:rPr lang="ja-JP" altLang="en-US" dirty="0" smtClean="0"/>
              <a:t>紙媒体およびオンライン</a:t>
            </a:r>
            <a:r>
              <a:rPr lang="en-US" altLang="ja-JP" dirty="0" smtClean="0"/>
              <a:t>(JAXA</a:t>
            </a:r>
            <a:r>
              <a:rPr lang="ja-JP" altLang="en-US" dirty="0" smtClean="0"/>
              <a:t>レポジトリ</a:t>
            </a:r>
            <a:r>
              <a:rPr lang="en-US" altLang="ja-JP" dirty="0" smtClean="0"/>
              <a:t>)</a:t>
            </a:r>
            <a:r>
              <a:rPr lang="ja-JP" altLang="en-US" dirty="0" smtClean="0"/>
              <a:t>で</a:t>
            </a:r>
            <a:r>
              <a:rPr lang="ja-JP" altLang="en-US" dirty="0" smtClean="0"/>
              <a:t>出版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論文毎のページと</a:t>
            </a:r>
            <a:r>
              <a:rPr lang="en-US" altLang="ja-JP" dirty="0" smtClean="0"/>
              <a:t>PDF</a:t>
            </a:r>
            <a:r>
              <a:rPr lang="ja-JP" altLang="en-US" dirty="0" smtClean="0"/>
              <a:t>が設定される</a:t>
            </a:r>
            <a:endParaRPr lang="en-US" altLang="ja-JP" dirty="0" smtClean="0"/>
          </a:p>
          <a:p>
            <a:pPr lvl="1"/>
            <a:r>
              <a:rPr lang="ja-JP" altLang="en-US" dirty="0" smtClean="0">
                <a:solidFill>
                  <a:srgbClr val="FF0000"/>
                </a:solidFill>
              </a:rPr>
              <a:t>本年度</a:t>
            </a:r>
            <a:r>
              <a:rPr lang="ja-JP" altLang="en-US" dirty="0" smtClean="0">
                <a:solidFill>
                  <a:srgbClr val="FF0000"/>
                </a:solidFill>
              </a:rPr>
              <a:t>のシンポジウムの集録を中心に</a:t>
            </a:r>
            <a:r>
              <a:rPr lang="ja-JP" altLang="en-US" dirty="0" smtClean="0">
                <a:solidFill>
                  <a:srgbClr val="FF0000"/>
                </a:solidFill>
              </a:rPr>
              <a:t>第</a:t>
            </a:r>
            <a:r>
              <a:rPr lang="ja-JP" altLang="en-US" dirty="0" smtClean="0">
                <a:solidFill>
                  <a:srgbClr val="FF0000"/>
                </a:solidFill>
              </a:rPr>
              <a:t>四</a:t>
            </a:r>
            <a:r>
              <a:rPr lang="ja-JP" altLang="en-US" dirty="0" smtClean="0">
                <a:solidFill>
                  <a:srgbClr val="FF0000"/>
                </a:solidFill>
              </a:rPr>
              <a:t>号</a:t>
            </a:r>
            <a:r>
              <a:rPr lang="ja-JP" altLang="en-US" dirty="0" smtClean="0">
                <a:solidFill>
                  <a:srgbClr val="FF0000"/>
                </a:solidFill>
              </a:rPr>
              <a:t>を出版予定</a:t>
            </a:r>
          </a:p>
          <a:p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531722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その他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70135"/>
            <a:ext cx="8229600" cy="5255732"/>
          </a:xfrm>
        </p:spPr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発表資料を</a:t>
            </a:r>
            <a:r>
              <a:rPr kumimoji="1" lang="en-US" altLang="ja-JP" dirty="0" smtClean="0"/>
              <a:t>USB</a:t>
            </a:r>
            <a:r>
              <a:rPr kumimoji="1" lang="ja-JP" altLang="en-US" dirty="0" smtClean="0"/>
              <a:t>メモリーで集めます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シンポジウムの</a:t>
            </a:r>
            <a:r>
              <a:rPr lang="en-US" altLang="ja-JP" dirty="0" smtClean="0"/>
              <a:t>HP</a:t>
            </a:r>
            <a:r>
              <a:rPr lang="ja-JP" altLang="en-US" dirty="0" smtClean="0"/>
              <a:t>から公開予定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公開できる部分だけで結構ですのでご協力ください</a:t>
            </a:r>
            <a:endParaRPr lang="en-US" altLang="ja-JP" dirty="0" smtClean="0"/>
          </a:p>
          <a:p>
            <a:r>
              <a:rPr kumimoji="1" lang="ja-JP" altLang="en-US" dirty="0" smtClean="0"/>
              <a:t>無線</a:t>
            </a:r>
            <a:r>
              <a:rPr kumimoji="1" lang="en-US" altLang="ja-JP" dirty="0" smtClean="0"/>
              <a:t>LAN</a:t>
            </a:r>
            <a:r>
              <a:rPr kumimoji="1" lang="ja-JP" altLang="en-US" dirty="0" smtClean="0"/>
              <a:t>が</a:t>
            </a:r>
            <a:r>
              <a:rPr kumimoji="1" lang="ja-JP" altLang="en-US" dirty="0" smtClean="0"/>
              <a:t>使えます</a:t>
            </a:r>
            <a:endParaRPr lang="en-US" altLang="ja-JP" dirty="0" smtClean="0"/>
          </a:p>
          <a:p>
            <a:r>
              <a:rPr lang="ja-JP" altLang="en-US" dirty="0" smtClean="0"/>
              <a:t>昼</a:t>
            </a:r>
            <a:r>
              <a:rPr lang="ja-JP" altLang="en-US" dirty="0" smtClean="0"/>
              <a:t>ご飯は食堂、生協または所外で</a:t>
            </a:r>
            <a:endParaRPr lang="en-US" altLang="ja-JP" dirty="0" smtClean="0"/>
          </a:p>
          <a:p>
            <a:r>
              <a:rPr kumimoji="1" lang="ja-JP" altLang="en-US" dirty="0" smtClean="0">
                <a:solidFill>
                  <a:srgbClr val="FF0000"/>
                </a:solidFill>
              </a:rPr>
              <a:t>懇親会</a:t>
            </a:r>
            <a:r>
              <a:rPr kumimoji="1" lang="en-US" altLang="ja-JP" dirty="0" smtClean="0">
                <a:solidFill>
                  <a:srgbClr val="FF0000"/>
                </a:solidFill>
              </a:rPr>
              <a:t>(G</a:t>
            </a:r>
            <a:r>
              <a:rPr kumimoji="1" lang="ja-JP" altLang="en-US" dirty="0" smtClean="0">
                <a:solidFill>
                  <a:srgbClr val="FF0000"/>
                </a:solidFill>
              </a:rPr>
              <a:t>棟</a:t>
            </a:r>
            <a:r>
              <a:rPr kumimoji="1" lang="en-US" altLang="ja-JP" dirty="0" smtClean="0">
                <a:solidFill>
                  <a:srgbClr val="FF0000"/>
                </a:solidFill>
              </a:rPr>
              <a:t>3</a:t>
            </a:r>
            <a:r>
              <a:rPr kumimoji="1" lang="ja-JP" altLang="en-US" dirty="0" smtClean="0">
                <a:solidFill>
                  <a:srgbClr val="FF0000"/>
                </a:solidFill>
              </a:rPr>
              <a:t>階、</a:t>
            </a:r>
            <a:r>
              <a:rPr kumimoji="1" lang="en-US" altLang="ja-JP" dirty="0" smtClean="0">
                <a:solidFill>
                  <a:srgbClr val="FF0000"/>
                </a:solidFill>
              </a:rPr>
              <a:t>18</a:t>
            </a:r>
            <a:r>
              <a:rPr kumimoji="1" lang="ja-JP" altLang="en-US" dirty="0" smtClean="0">
                <a:solidFill>
                  <a:srgbClr val="FF0000"/>
                </a:solidFill>
              </a:rPr>
              <a:t>時から</a:t>
            </a:r>
            <a:r>
              <a:rPr kumimoji="1" lang="en-US" altLang="ja-JP" dirty="0" smtClean="0">
                <a:solidFill>
                  <a:srgbClr val="FF0000"/>
                </a:solidFill>
              </a:rPr>
              <a:t>)</a:t>
            </a:r>
            <a:r>
              <a:rPr kumimoji="1" lang="ja-JP" altLang="en-US" dirty="0" smtClean="0">
                <a:solidFill>
                  <a:srgbClr val="FF0000"/>
                </a:solidFill>
              </a:rPr>
              <a:t>：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lvl="1"/>
            <a:r>
              <a:rPr lang="ja-JP" altLang="en-US" dirty="0" smtClean="0"/>
              <a:t>まだ申し込み受け付けます。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会費</a:t>
            </a:r>
            <a:r>
              <a:rPr lang="en-US" altLang="ja-JP" dirty="0" smtClean="0"/>
              <a:t>(3,000</a:t>
            </a:r>
            <a:r>
              <a:rPr lang="ja-JP" altLang="en-US" dirty="0" smtClean="0"/>
              <a:t>円</a:t>
            </a:r>
            <a:r>
              <a:rPr lang="en-US" altLang="ja-JP" dirty="0" smtClean="0"/>
              <a:t>)</a:t>
            </a:r>
            <a:r>
              <a:rPr lang="ja-JP" altLang="en-US" dirty="0" smtClean="0"/>
              <a:t>は休み</a:t>
            </a:r>
            <a:r>
              <a:rPr lang="ja-JP" altLang="en-US" dirty="0" smtClean="0"/>
              <a:t>時間</a:t>
            </a:r>
            <a:r>
              <a:rPr lang="ja-JP" altLang="en-US" dirty="0" smtClean="0"/>
              <a:t>に</a:t>
            </a:r>
            <a:r>
              <a:rPr lang="ja-JP" altLang="en-US" dirty="0" smtClean="0"/>
              <a:t>吉田</a:t>
            </a:r>
            <a:r>
              <a:rPr lang="ja-JP" altLang="en-US" dirty="0" smtClean="0"/>
              <a:t>秘書まで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懇親会場</a:t>
            </a:r>
            <a:r>
              <a:rPr lang="en-US" altLang="ja-JP" dirty="0" smtClean="0"/>
              <a:t>(G</a:t>
            </a:r>
            <a:r>
              <a:rPr lang="ja-JP" altLang="en-US" dirty="0" smtClean="0"/>
              <a:t>棟</a:t>
            </a:r>
            <a:r>
              <a:rPr lang="en-US" altLang="ja-JP" dirty="0" smtClean="0"/>
              <a:t>)</a:t>
            </a:r>
            <a:r>
              <a:rPr lang="ja-JP" altLang="en-US" dirty="0" smtClean="0"/>
              <a:t>は常時施錠されているので注意</a:t>
            </a:r>
            <a:endParaRPr lang="en-US" altLang="ja-JP" dirty="0" smtClean="0"/>
          </a:p>
          <a:p>
            <a:r>
              <a:rPr lang="ja-JP" altLang="en-US" dirty="0" smtClean="0">
                <a:solidFill>
                  <a:srgbClr val="FF0000"/>
                </a:solidFill>
              </a:rPr>
              <a:t>淵</a:t>
            </a:r>
            <a:r>
              <a:rPr lang="ja-JP" altLang="en-US" dirty="0" smtClean="0">
                <a:solidFill>
                  <a:srgbClr val="FF0000"/>
                </a:solidFill>
              </a:rPr>
              <a:t>野辺駅行きの宇宙研シャトルバス：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lvl="1"/>
            <a:r>
              <a:rPr lang="en-US" altLang="ja-JP" dirty="0" smtClean="0">
                <a:solidFill>
                  <a:srgbClr val="FF0000"/>
                </a:solidFill>
              </a:rPr>
              <a:t>16:30</a:t>
            </a:r>
            <a:r>
              <a:rPr lang="ja-JP" altLang="en-US" dirty="0" smtClean="0">
                <a:solidFill>
                  <a:srgbClr val="FF0000"/>
                </a:solidFill>
              </a:rPr>
              <a:t>から</a:t>
            </a:r>
            <a:r>
              <a:rPr lang="en-US" altLang="ja-JP" dirty="0" smtClean="0">
                <a:solidFill>
                  <a:srgbClr val="FF0000"/>
                </a:solidFill>
              </a:rPr>
              <a:t>20:30</a:t>
            </a:r>
            <a:r>
              <a:rPr lang="ja-JP" altLang="en-US" dirty="0" smtClean="0">
                <a:solidFill>
                  <a:srgbClr val="FF0000"/>
                </a:solidFill>
              </a:rPr>
              <a:t>まで、毎時</a:t>
            </a:r>
            <a:r>
              <a:rPr lang="en-US" altLang="ja-JP" dirty="0" smtClean="0">
                <a:solidFill>
                  <a:srgbClr val="FF0000"/>
                </a:solidFill>
              </a:rPr>
              <a:t>0</a:t>
            </a:r>
            <a:r>
              <a:rPr lang="ja-JP" altLang="en-US" dirty="0" smtClean="0">
                <a:solidFill>
                  <a:srgbClr val="FF0000"/>
                </a:solidFill>
              </a:rPr>
              <a:t>分と</a:t>
            </a:r>
            <a:r>
              <a:rPr lang="en-US" altLang="ja-JP" dirty="0" smtClean="0">
                <a:solidFill>
                  <a:srgbClr val="FF0000"/>
                </a:solidFill>
              </a:rPr>
              <a:t>30</a:t>
            </a:r>
            <a:r>
              <a:rPr lang="ja-JP" altLang="en-US" dirty="0" smtClean="0">
                <a:solidFill>
                  <a:srgbClr val="FF0000"/>
                </a:solidFill>
              </a:rPr>
              <a:t>分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5853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387</Words>
  <Application>Microsoft Macintosh PowerPoint</Application>
  <PresentationFormat>画面に合わせる (4:3)</PresentationFormat>
  <Paragraphs>37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ホワイト</vt:lpstr>
      <vt:lpstr>はじめに 宇宙科学情報解析シンポジウムについて</vt:lpstr>
      <vt:lpstr>宇宙科学情報解析シンポジウムの経緯</vt:lpstr>
      <vt:lpstr>宇宙科学情報解析シンポジウムの経緯</vt:lpstr>
      <vt:lpstr>｢宇宙科学情報解析論文誌｣の出版 </vt:lpstr>
      <vt:lpstr>その他</vt:lpstr>
    </vt:vector>
  </TitlesOfParts>
  <Company>宇宙航空研究開発機構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宇宙科学情報解析シンポジウムについて</dc:title>
  <dc:creator>海老沢 研</dc:creator>
  <cp:lastModifiedBy>海老沢 研</cp:lastModifiedBy>
  <cp:revision>23</cp:revision>
  <dcterms:created xsi:type="dcterms:W3CDTF">2013-02-14T20:44:10Z</dcterms:created>
  <dcterms:modified xsi:type="dcterms:W3CDTF">2014-02-14T00:22:23Z</dcterms:modified>
</cp:coreProperties>
</file>