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37" r:id="rId2"/>
    <p:sldMasterId id="2147483750" r:id="rId3"/>
  </p:sldMasterIdLst>
  <p:notesMasterIdLst>
    <p:notesMasterId r:id="rId21"/>
  </p:notesMasterIdLst>
  <p:sldIdLst>
    <p:sldId id="259" r:id="rId4"/>
    <p:sldId id="258" r:id="rId5"/>
    <p:sldId id="273" r:id="rId6"/>
    <p:sldId id="317" r:id="rId7"/>
    <p:sldId id="311" r:id="rId8"/>
    <p:sldId id="310" r:id="rId9"/>
    <p:sldId id="312" r:id="rId10"/>
    <p:sldId id="309" r:id="rId11"/>
    <p:sldId id="324" r:id="rId12"/>
    <p:sldId id="308" r:id="rId13"/>
    <p:sldId id="307" r:id="rId14"/>
    <p:sldId id="286" r:id="rId15"/>
    <p:sldId id="287" r:id="rId16"/>
    <p:sldId id="285" r:id="rId17"/>
    <p:sldId id="306" r:id="rId18"/>
    <p:sldId id="301" r:id="rId19"/>
    <p:sldId id="299" r:id="rId20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FF"/>
    <a:srgbClr val="DE5300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885" autoAdjust="0"/>
    <p:restoredTop sz="94627" autoAdjust="0"/>
  </p:normalViewPr>
  <p:slideViewPr>
    <p:cSldViewPr snapToGrid="0" snapToObjects="1">
      <p:cViewPr>
        <p:scale>
          <a:sx n="66" d="100"/>
          <a:sy n="66" d="100"/>
        </p:scale>
        <p:origin x="-6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D88AF-B875-4D0D-8863-6C7EF6C6EB8A}" type="datetimeFigureOut">
              <a:rPr kumimoji="1" lang="ja-JP" altLang="en-US" smtClean="0"/>
              <a:pPr/>
              <a:t>14.2.14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5A3EE-437A-4E85-A851-5BFA00B3A7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発表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分、質疑応答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5A3EE-437A-4E85-A851-5BFA00B3A74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5A3EE-437A-4E85-A851-5BFA00B3A74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0904F-EFFE-5F43-9A11-05A8D03A90A4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0904F-EFFE-5F43-9A11-05A8D03A90A4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latin typeface="News Gothic M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B84-B306-4D3F-819A-D17FE0864AC2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B8F-5943-4DA7-825C-12D95582BF99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5D1B-B326-4DC0-B6D9-67306C97DDD0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0FD-90C1-4BC8-8344-C0497883B55E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2A7F3-ADB0-4AD7-B4AF-C4142E72D558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8DBD-567B-4F5D-87C1-37E3FC206EA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81A33-534B-4788-93AE-CCC96B3D800D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59A49-0916-4312-A4A3-33EC57D2FAFF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B169E-0D2A-41EE-8468-7CF517C38FD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59A49-0916-4312-A4A3-33EC57D2FAFF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B169E-0D2A-41EE-8468-7CF517C38FD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5BD46-1A98-4DFC-BB0D-3DBF1C421C54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5FA1C-A3B4-4047-9D10-C5ACB136578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3A6C5-BE28-47FB-9E94-DC160EAF9087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7A22A-EF6C-4DB2-A90C-F7B312EC232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5C35F-4178-464D-84AC-40BB8273BDB4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6080-05DD-41D0-B553-EF05997F11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EC63-6F0C-4BA9-B4A0-A24DDA6D4F28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FA3D-8F44-4EDF-8A37-5F2D3E1551EB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4D3F1-7289-497D-B726-3FE5D1C0E85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4D91B-B90F-434D-A574-21C50C4EDC6D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35EA0-AE97-4DE4-A092-48C89D82E1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59A49-0916-4312-A4A3-33EC57D2FAFF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B169E-0D2A-41EE-8468-7CF517C38FD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A8D63-3C28-4AF1-A8EF-13BD7F00C5E7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232-7CA7-4462-AE74-FCC368EC07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59A49-0916-4312-A4A3-33EC57D2FAFF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B169E-0D2A-41EE-8468-7CF517C38FD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pic>
        <p:nvPicPr>
          <p:cNvPr id="6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9172" y="188640"/>
            <a:ext cx="8206204" cy="15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8319-F1C5-4686-AADF-F086702568BD}" type="datetime1"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pPr/>
              <a:t>14.2.14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平成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24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2013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年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10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月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11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日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kumimoji="1" lang="ja-JP" altLang="en-US" dirty="0" smtClean="0"/>
              <a:t>スライドのタイトル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1DB6-7C63-4D10-A12A-E607713C4D6B}" type="datetime1"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pPr/>
              <a:t>14.2.14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平成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24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2013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年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10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月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11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日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A7E3-B502-524E-91A1-B51C037131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12FA80E-6D3B-4AEC-9F02-B1FA61EB0BB6}" type="datetime1"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pPr/>
              <a:t>14.2.14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平成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24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2013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年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10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月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11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日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A19B-3A96-44F8-97BC-557CD4C2003A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57-55CC-40A1-BA6B-1A9F219CD2FC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6F1-68C6-4F75-8CDF-CC1ACEA62936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C52E-FFD6-461D-8BF2-875D6DD36080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6F0B-A573-45B8-A0A1-50969323CE6D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FCEF-6335-4BB0-8AF7-6F2BB0E4D652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711A-E544-49FB-9EAD-70B1C3C0A49B}" type="datetime1">
              <a:rPr lang="en-US" altLang="ja-JP" smtClean="0">
                <a:solidFill>
                  <a:prstClr val="white"/>
                </a:solidFill>
              </a:rPr>
              <a:pPr/>
              <a:t>14.2.14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white"/>
                </a:solidFill>
              </a:rPr>
              <a:t>平成</a:t>
            </a:r>
            <a:r>
              <a:rPr lang="en-US" altLang="ja-JP" smtClean="0">
                <a:solidFill>
                  <a:prstClr val="white"/>
                </a:solidFill>
              </a:rPr>
              <a:t>24</a:t>
            </a:r>
            <a:r>
              <a:rPr lang="ja-JP" altLang="en-US" smtClean="0">
                <a:solidFill>
                  <a:prstClr val="white"/>
                </a:solidFill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</a:rPr>
              <a:t>2013</a:t>
            </a:r>
            <a:r>
              <a:rPr lang="ja-JP" altLang="en-US" smtClean="0">
                <a:solidFill>
                  <a:prstClr val="white"/>
                </a:solidFill>
              </a:rPr>
              <a:t>年</a:t>
            </a:r>
            <a:r>
              <a:rPr lang="en-US" altLang="ja-JP" smtClean="0">
                <a:solidFill>
                  <a:prstClr val="white"/>
                </a:solidFill>
              </a:rPr>
              <a:t>10</a:t>
            </a:r>
            <a:r>
              <a:rPr lang="ja-JP" altLang="en-US" smtClean="0">
                <a:solidFill>
                  <a:prstClr val="white"/>
                </a:solidFill>
              </a:rPr>
              <a:t>月</a:t>
            </a:r>
            <a:r>
              <a:rPr lang="en-US" altLang="ja-JP" smtClean="0">
                <a:solidFill>
                  <a:prstClr val="white"/>
                </a:solidFill>
              </a:rPr>
              <a:t>11</a:t>
            </a:r>
            <a:r>
              <a:rPr lang="ja-JP" altLang="en-US" smtClean="0">
                <a:solidFill>
                  <a:prstClr val="white"/>
                </a:solidFill>
              </a:rPr>
              <a:t>日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2D741E-F276-4651-9F49-39114401FF5A}" type="datetime1">
              <a:rPr lang="en-US" altLang="ja-JP" smtClean="0">
                <a:solidFill>
                  <a:prstClr val="white"/>
                </a:solidFill>
                <a:latin typeface="News Gothic MT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14.2.14</a:t>
            </a:fld>
            <a:endParaRPr lang="ja-JP" altLang="en-US">
              <a:solidFill>
                <a:prstClr val="white"/>
              </a:solidFill>
              <a:latin typeface="News Gothic MT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mtClean="0">
                <a:solidFill>
                  <a:prstClr val="white"/>
                </a:solidFill>
                <a:latin typeface="News Gothic MT"/>
                <a:ea typeface="ＭＳ Ｐゴシック"/>
              </a:rPr>
              <a:t>平成</a:t>
            </a:r>
            <a:r>
              <a:rPr lang="en-US" altLang="ja-JP" smtClean="0">
                <a:solidFill>
                  <a:prstClr val="white"/>
                </a:solidFill>
                <a:latin typeface="News Gothic MT"/>
                <a:ea typeface="ＭＳ Ｐゴシック"/>
              </a:rPr>
              <a:t>24</a:t>
            </a:r>
            <a:r>
              <a:rPr lang="ja-JP" altLang="en-US" smtClean="0">
                <a:solidFill>
                  <a:prstClr val="white"/>
                </a:solidFill>
                <a:latin typeface="News Gothic MT"/>
                <a:ea typeface="ＭＳ Ｐゴシック"/>
              </a:rPr>
              <a:t>年度融合研究シーズ探索提案報告　　</a:t>
            </a:r>
            <a:r>
              <a:rPr lang="en-US" altLang="ja-JP" smtClean="0">
                <a:solidFill>
                  <a:prstClr val="white"/>
                </a:solidFill>
                <a:latin typeface="News Gothic MT"/>
                <a:ea typeface="ＭＳ Ｐゴシック"/>
              </a:rPr>
              <a:t>2013</a:t>
            </a:r>
            <a:r>
              <a:rPr lang="ja-JP" altLang="en-US" smtClean="0">
                <a:solidFill>
                  <a:prstClr val="white"/>
                </a:solidFill>
                <a:latin typeface="News Gothic MT"/>
                <a:ea typeface="ＭＳ Ｐゴシック"/>
              </a:rPr>
              <a:t>年</a:t>
            </a:r>
            <a:r>
              <a:rPr lang="en-US" altLang="ja-JP" smtClean="0">
                <a:solidFill>
                  <a:prstClr val="white"/>
                </a:solidFill>
                <a:latin typeface="News Gothic MT"/>
                <a:ea typeface="ＭＳ Ｐゴシック"/>
              </a:rPr>
              <a:t>10</a:t>
            </a:r>
            <a:r>
              <a:rPr lang="ja-JP" altLang="en-US" smtClean="0">
                <a:solidFill>
                  <a:prstClr val="white"/>
                </a:solidFill>
                <a:latin typeface="News Gothic MT"/>
                <a:ea typeface="ＭＳ Ｐゴシック"/>
              </a:rPr>
              <a:t>月</a:t>
            </a:r>
            <a:r>
              <a:rPr lang="en-US" altLang="ja-JP" smtClean="0">
                <a:solidFill>
                  <a:prstClr val="white"/>
                </a:solidFill>
                <a:latin typeface="News Gothic MT"/>
                <a:ea typeface="ＭＳ Ｐゴシック"/>
              </a:rPr>
              <a:t>11</a:t>
            </a:r>
            <a:r>
              <a:rPr lang="ja-JP" altLang="en-US" smtClean="0">
                <a:solidFill>
                  <a:prstClr val="white"/>
                </a:solidFill>
                <a:latin typeface="News Gothic MT"/>
                <a:ea typeface="ＭＳ Ｐゴシック"/>
              </a:rPr>
              <a:t>日</a:t>
            </a:r>
            <a:endParaRPr lang="ja-JP" altLang="en-US">
              <a:solidFill>
                <a:prstClr val="white"/>
              </a:solidFill>
              <a:latin typeface="News Gothic MT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FFC54B-F4E5-FC41-B38B-7EB1D4776E84}" type="slidenum">
              <a:rPr lang="ja-JP" altLang="en-US" smtClean="0">
                <a:solidFill>
                  <a:prstClr val="white"/>
                </a:solidFill>
                <a:latin typeface="News Gothic MT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white"/>
              </a:solidFill>
              <a:latin typeface="News Gothic MT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459A49-0916-4312-A4A3-33EC57D2FAFF}" type="datetime1">
              <a:rPr lang="en-US" altLang="ja-JP" smtClean="0"/>
              <a:pPr>
                <a:defRPr/>
              </a:pPr>
              <a:t>14.2.14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年度融合研究シーズ探索提案報告　　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smtClean="0"/>
              <a:t>11</a:t>
            </a:r>
            <a:r>
              <a:rPr lang="ja-JP" altLang="en-US" smtClean="0"/>
              <a:t>日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3B169E-0D2A-41EE-8468-7CF517C38FD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34" r:id="rId13"/>
    <p:sldLayoutId id="2147483735" r:id="rId14"/>
    <p:sldLayoutId id="2147483736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2460" y="1430433"/>
            <a:ext cx="7268029" cy="217805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超高層物理学分野における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データ集約型の科学に関する</a:t>
            </a:r>
            <a:r>
              <a:rPr lang="ja-JP" altLang="en-US" sz="3600" dirty="0" smtClean="0"/>
              <a:t>調査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222" dirty="0" smtClean="0"/>
              <a:t>(</a:t>
            </a:r>
            <a:r>
              <a:rPr lang="ja-JP" altLang="en-US" sz="2222" dirty="0" smtClean="0"/>
              <a:t>情報・システム研究機構　</a:t>
            </a:r>
            <a:r>
              <a:rPr lang="en-US" altLang="ja-JP" sz="2222" dirty="0" smtClean="0"/>
              <a:t>H25</a:t>
            </a:r>
            <a:r>
              <a:rPr lang="ja-JP" altLang="en-US" sz="2222" dirty="0" smtClean="0"/>
              <a:t>年</a:t>
            </a:r>
            <a:r>
              <a:rPr lang="en-US" altLang="ja-JP" sz="2222" dirty="0" smtClean="0"/>
              <a:t> </a:t>
            </a:r>
            <a:br>
              <a:rPr lang="en-US" altLang="ja-JP" sz="2222" dirty="0" smtClean="0"/>
            </a:br>
            <a:r>
              <a:rPr lang="ja-JP" altLang="en-US" sz="2222" dirty="0" smtClean="0"/>
              <a:t>第一回</a:t>
            </a:r>
            <a:r>
              <a:rPr lang="en-US" altLang="ja-JP" sz="2222" dirty="0" smtClean="0"/>
              <a:t> </a:t>
            </a:r>
            <a:r>
              <a:rPr lang="ja-JP" altLang="en-US" sz="2222" dirty="0" smtClean="0"/>
              <a:t>融合シーズ探索提案</a:t>
            </a:r>
            <a:r>
              <a:rPr lang="en-US" altLang="ja-JP" sz="2222" dirty="0" smtClean="0"/>
              <a:t>)</a:t>
            </a:r>
            <a:endParaRPr kumimoji="1" lang="ja-JP" altLang="en-US" sz="2222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57944" y="4623498"/>
            <a:ext cx="7209975" cy="22080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小山幸伸（京都大学）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蔵川圭（国立情報学研究所）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佐藤由佳（国立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極地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研究所）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田中良昌（国立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極地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研究所）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阿部修司（九州大学）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池田大輔（九州大学）</a:t>
            </a:r>
            <a:endParaRPr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78857" y="366927"/>
            <a:ext cx="628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2014.02.14  </a:t>
            </a:r>
            <a:r>
              <a:rPr lang="ja-JP" altLang="en-US" dirty="0" smtClean="0"/>
              <a:t>宇宙科学情報解析シンポジウム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コンテンツ プレースホルダ 4" descr="slide-8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2770618" y="4214387"/>
            <a:ext cx="5127288" cy="24264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521494" y="5676914"/>
            <a:ext cx="2619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/>
                </a:solidFill>
              </a:rPr>
              <a:t>Published Data</a:t>
            </a:r>
            <a:endParaRPr kumimoji="1" lang="ja-JP" alt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コンテンツ プレースホルダ 4" descr="slide-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DataCite</a:t>
            </a:r>
            <a:r>
              <a:rPr lang="en-US" altLang="ja-JP" dirty="0" smtClean="0"/>
              <a:t> XML Schema Ver.3</a:t>
            </a:r>
            <a:endParaRPr lang="ja-JP" altLang="en-US" dirty="0"/>
          </a:p>
        </p:txBody>
      </p:sp>
      <p:graphicFrame>
        <p:nvGraphicFramePr>
          <p:cNvPr id="11" name="コンテンツ プレースホルダ 10"/>
          <p:cNvGraphicFramePr>
            <a:graphicFrameLocks noGrp="1"/>
          </p:cNvGraphicFramePr>
          <p:nvPr>
            <p:ph sz="half" idx="1"/>
          </p:nvPr>
        </p:nvGraphicFramePr>
        <p:xfrm>
          <a:off x="549275" y="1600200"/>
          <a:ext cx="384016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66"/>
                <a:gridCol w="1866319"/>
                <a:gridCol w="150337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Property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Obligation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Identifier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Creator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Publisher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Publication Year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Subject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6"/>
                          </a:solidFill>
                        </a:rPr>
                        <a:t>Contributor</a:t>
                      </a:r>
                      <a:endParaRPr kumimoji="1" lang="ja-JP" alt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Language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コンテンツ プレースホルダ 11"/>
          <p:cNvGraphicFramePr>
            <a:graphicFrameLocks noGrp="1"/>
          </p:cNvGraphicFramePr>
          <p:nvPr>
            <p:ph sz="half" idx="2"/>
          </p:nvPr>
        </p:nvGraphicFramePr>
        <p:xfrm>
          <a:off x="4751388" y="1600200"/>
          <a:ext cx="3840162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60"/>
                <a:gridCol w="1847079"/>
                <a:gridCol w="153032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Property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Obligation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ResourceType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accent6"/>
                          </a:solidFill>
                        </a:rPr>
                        <a:t>AlternateIdentifier</a:t>
                      </a:r>
                      <a:endParaRPr kumimoji="1" lang="ja-JP" alt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accent6"/>
                          </a:solidFill>
                        </a:rPr>
                        <a:t>RelatedIdentifier</a:t>
                      </a:r>
                      <a:endParaRPr kumimoji="1" lang="ja-JP" alt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Size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Format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Version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Rights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Description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accent6"/>
                          </a:solidFill>
                        </a:rPr>
                        <a:t>Geolocation</a:t>
                      </a:r>
                      <a:endParaRPr kumimoji="1" lang="ja-JP" alt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9275" y="5847080"/>
            <a:ext cx="804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accent6"/>
                </a:solidFill>
              </a:rPr>
              <a:t>科学的な用途としては、</a:t>
            </a:r>
            <a:r>
              <a:rPr lang="en-US" altLang="ja-JP" sz="2800" dirty="0" smtClean="0">
                <a:solidFill>
                  <a:schemeClr val="accent6"/>
                </a:solidFill>
              </a:rPr>
              <a:t/>
            </a:r>
            <a:br>
              <a:rPr lang="en-US" altLang="ja-JP" sz="2800" dirty="0" smtClean="0">
                <a:solidFill>
                  <a:schemeClr val="accent6"/>
                </a:solidFill>
              </a:rPr>
            </a:br>
            <a:r>
              <a:rPr lang="en-US" altLang="en-US" sz="2800" dirty="0" smtClean="0">
                <a:solidFill>
                  <a:schemeClr val="accent6"/>
                </a:solidFill>
              </a:rPr>
              <a:t>データセット</a:t>
            </a:r>
            <a:r>
              <a:rPr lang="ja-JP" altLang="en-US" sz="2800" dirty="0" smtClean="0">
                <a:solidFill>
                  <a:schemeClr val="accent6"/>
                </a:solidFill>
              </a:rPr>
              <a:t>の</a:t>
            </a:r>
            <a:r>
              <a:rPr lang="en-US" altLang="en-US" sz="2800" dirty="0" smtClean="0">
                <a:solidFill>
                  <a:schemeClr val="accent6"/>
                </a:solidFill>
              </a:rPr>
              <a:t>詳細情報</a:t>
            </a:r>
            <a:r>
              <a:rPr lang="ja-JP" altLang="en-US" sz="2800" dirty="0" smtClean="0">
                <a:solidFill>
                  <a:schemeClr val="accent6"/>
                </a:solidFill>
              </a:rPr>
              <a:t>が不足</a:t>
            </a:r>
            <a:endParaRPr kumimoji="1" lang="ja-JP" alt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科学的な用途には？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Wingdings" charset="2"/>
              <a:buChar char="l"/>
            </a:pPr>
            <a:r>
              <a:rPr lang="ja-JP" altLang="en-US" dirty="0" smtClean="0"/>
              <a:t>ドメインに特化したメタデータを用意する必要がある。</a:t>
            </a:r>
            <a:endParaRPr lang="en-US" altLang="ja-JP" dirty="0" smtClean="0"/>
          </a:p>
          <a:p>
            <a:pPr algn="ctr">
              <a:buNone/>
            </a:pPr>
            <a:r>
              <a:rPr lang="en-US" altLang="ja-JP" dirty="0" smtClean="0"/>
              <a:t>↓</a:t>
            </a:r>
          </a:p>
          <a:p>
            <a:r>
              <a:rPr lang="ja-JP" altLang="en-US" dirty="0" smtClean="0"/>
              <a:t>超高層物理学ドメインでは、</a:t>
            </a:r>
            <a:r>
              <a:rPr lang="en-US" altLang="ja-JP" dirty="0" smtClean="0">
                <a:solidFill>
                  <a:schemeClr val="tx1"/>
                </a:solidFill>
              </a:rPr>
              <a:t>DOI Registration Agency</a:t>
            </a:r>
            <a:r>
              <a:rPr lang="ja-JP" altLang="en-US" dirty="0" smtClean="0">
                <a:solidFill>
                  <a:schemeClr val="tx1"/>
                </a:solidFill>
              </a:rPr>
              <a:t>が管理しているメタデータと、</a:t>
            </a:r>
            <a:r>
              <a:rPr lang="en-US" altLang="ja-JP" dirty="0" smtClean="0">
                <a:solidFill>
                  <a:schemeClr val="tx1"/>
                </a:solidFill>
              </a:rPr>
              <a:t>IUGONET</a:t>
            </a:r>
            <a:r>
              <a:rPr lang="ja-JP" altLang="en-US" dirty="0" smtClean="0">
                <a:solidFill>
                  <a:schemeClr val="tx1"/>
                </a:solidFill>
              </a:rPr>
              <a:t>メタデータの連携が</a:t>
            </a:r>
            <a:r>
              <a:rPr lang="en-US" altLang="ja-JP" dirty="0" smtClean="0">
                <a:solidFill>
                  <a:schemeClr val="accent6"/>
                </a:solidFill>
              </a:rPr>
              <a:t>◎</a:t>
            </a:r>
          </a:p>
          <a:p>
            <a:endParaRPr lang="en-US" altLang="ja-JP" dirty="0" smtClean="0">
              <a:solidFill>
                <a:schemeClr val="accent6"/>
              </a:solidFill>
            </a:endParaRPr>
          </a:p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13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その１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JaLC</a:t>
            </a:r>
            <a:r>
              <a:rPr lang="ja-JP" altLang="en-US" dirty="0" smtClean="0"/>
              <a:t>のメタデータ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←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IUGONET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ResourceID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14</a:t>
            </a:fld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" name="コンテンツ プレースホルダ 14" descr="spaseOntology.png"/>
          <p:cNvPicPr>
            <a:picLocks noChangeAspect="1"/>
          </p:cNvPicPr>
          <p:nvPr/>
        </p:nvPicPr>
        <p:blipFill>
          <a:blip r:embed="rId3"/>
          <a:srcRect l="-8524" r="-8524"/>
          <a:stretch>
            <a:fillRect/>
          </a:stretch>
        </p:blipFill>
        <p:spPr>
          <a:xfrm>
            <a:off x="1450875" y="1450561"/>
            <a:ext cx="8042275" cy="4343400"/>
          </a:xfrm>
          <a:prstGeom prst="rect">
            <a:avLst/>
          </a:prstGeom>
        </p:spPr>
      </p:pic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6698" y="5871033"/>
            <a:ext cx="3291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/>
                </a:solidFill>
              </a:rPr>
              <a:t>SPASE Data Model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コンテンツ プレースホルダ 11"/>
          <p:cNvGraphicFramePr>
            <a:graphicFrameLocks/>
          </p:cNvGraphicFramePr>
          <p:nvPr/>
        </p:nvGraphicFramePr>
        <p:xfrm>
          <a:off x="0" y="3255990"/>
          <a:ext cx="230983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60"/>
                <a:gridCol w="184707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Property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ResourceType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accent6"/>
                          </a:solidFill>
                        </a:rPr>
                        <a:t>AlternateIdentifier</a:t>
                      </a:r>
                      <a:endParaRPr kumimoji="1" lang="ja-JP" alt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上カーブ矢印 8"/>
          <p:cNvSpPr/>
          <p:nvPr/>
        </p:nvSpPr>
        <p:spPr>
          <a:xfrm>
            <a:off x="1115943" y="4637750"/>
            <a:ext cx="1712396" cy="846726"/>
          </a:xfrm>
          <a:prstGeom prst="curvedUpArrow">
            <a:avLst/>
          </a:prstGeom>
          <a:solidFill>
            <a:srgbClr val="FFCCFF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1646" y="2751860"/>
            <a:ext cx="168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DataCite</a:t>
            </a:r>
            <a:r>
              <a:rPr lang="en-US" altLang="ja-JP" dirty="0" err="1" smtClean="0"/>
              <a:t>/</a:t>
            </a:r>
            <a:r>
              <a:rPr kumimoji="1" lang="en-US" altLang="ja-JP" dirty="0" err="1" smtClean="0"/>
              <a:t>JaLC</a:t>
            </a:r>
            <a:endParaRPr kumimoji="1" lang="ja-JP" alt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8013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コンテンツ プレースホルダ 4" descr="slide-1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6" y="11356"/>
            <a:ext cx="9128858" cy="6846644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IUGONET XML Schema </a:t>
            </a:r>
            <a:br>
              <a:rPr lang="en-US" altLang="ja-JP" dirty="0" smtClean="0"/>
            </a:br>
            <a:r>
              <a:rPr lang="en-US" altLang="ja-JP" dirty="0" smtClean="0"/>
              <a:t>Ver. 2_2_2_5 (RC)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8" name="正方形/長方形 7"/>
          <p:cNvSpPr/>
          <p:nvPr/>
        </p:nvSpPr>
        <p:spPr>
          <a:xfrm>
            <a:off x="6141050" y="2106094"/>
            <a:ext cx="2039482" cy="9207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ORCID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51972" y="2096478"/>
            <a:ext cx="2039482" cy="9044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err="1" smtClean="0">
                <a:solidFill>
                  <a:schemeClr val="tx1"/>
                </a:solidFill>
              </a:rPr>
              <a:t>DataCite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24653" y="2096478"/>
            <a:ext cx="1981202" cy="9044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SPASE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23064" y="3655118"/>
            <a:ext cx="1981202" cy="9044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IUGONET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>
            <a:stCxn id="14" idx="0"/>
            <a:endCxn id="13" idx="2"/>
          </p:cNvCxnSpPr>
          <p:nvPr/>
        </p:nvCxnSpPr>
        <p:spPr>
          <a:xfrm rot="5400000" flipH="1" flipV="1">
            <a:off x="4287368" y="3327233"/>
            <a:ext cx="654183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カギ線コネクタ 24"/>
          <p:cNvCxnSpPr>
            <a:stCxn id="14" idx="0"/>
            <a:endCxn id="11" idx="2"/>
          </p:cNvCxnSpPr>
          <p:nvPr/>
        </p:nvCxnSpPr>
        <p:spPr>
          <a:xfrm rot="16200000" flipV="1">
            <a:off x="2965598" y="2007051"/>
            <a:ext cx="654183" cy="26419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カギ線コネクタ 26"/>
          <p:cNvCxnSpPr>
            <a:stCxn id="14" idx="0"/>
            <a:endCxn id="8" idx="2"/>
          </p:cNvCxnSpPr>
          <p:nvPr/>
        </p:nvCxnSpPr>
        <p:spPr>
          <a:xfrm rot="5400000" flipH="1" flipV="1">
            <a:off x="5573083" y="2067410"/>
            <a:ext cx="628291" cy="25471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951972" y="5503719"/>
            <a:ext cx="6977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smtClean="0"/>
              <a:t>CC</a:t>
            </a:r>
            <a:r>
              <a:rPr lang="ja-JP" altLang="en-US" sz="2400" dirty="0" smtClean="0"/>
              <a:t>等のライセンス情報も入力可能な用に拡張済み。</a:t>
            </a:r>
            <a:endParaRPr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err="1" smtClean="0"/>
              <a:t>JaLC</a:t>
            </a:r>
            <a:r>
              <a:rPr kumimoji="1" lang="ja-JP" altLang="en-US" sz="2400" dirty="0" smtClean="0"/>
              <a:t>のスキーマを</a:t>
            </a:r>
            <a:r>
              <a:rPr kumimoji="1" lang="en-US" altLang="ja-JP" sz="2400" dirty="0" smtClean="0"/>
              <a:t>include</a:t>
            </a:r>
            <a:r>
              <a:rPr kumimoji="1" lang="ja-JP" altLang="en-US" sz="2400" dirty="0" smtClean="0"/>
              <a:t>するかどうかは</a:t>
            </a:r>
            <a:r>
              <a:rPr kumimoji="1" lang="en-US" altLang="ja-JP" sz="2400" dirty="0" smtClean="0"/>
              <a:t>TBD</a:t>
            </a:r>
            <a:r>
              <a:rPr kumimoji="1" lang="ja-JP" altLang="en-US" sz="2400" dirty="0" smtClean="0"/>
              <a:t>。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日本における、データセットへの</a:t>
            </a:r>
            <a:r>
              <a:rPr lang="en-US" altLang="ja-JP" dirty="0" smtClean="0"/>
              <a:t>DOI</a:t>
            </a:r>
            <a:r>
              <a:rPr lang="ja-JP" altLang="en-US" dirty="0" smtClean="0"/>
              <a:t>付与活動のお手伝いを</a:t>
            </a:r>
            <a:r>
              <a:rPr lang="ja-JP" altLang="en-US" dirty="0" smtClean="0"/>
              <a:t>し</a:t>
            </a:r>
            <a:r>
              <a:rPr lang="ja-JP" altLang="en-US" dirty="0" smtClean="0"/>
              <a:t>た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JaLC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WDCs</a:t>
            </a:r>
            <a:r>
              <a:rPr lang="en-US" altLang="ja-JP" dirty="0" smtClean="0"/>
              <a:t>)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データ集約型科学に向けた第一歩として</a:t>
            </a:r>
            <a:r>
              <a:rPr lang="ja-JP" altLang="en-US" dirty="0" smtClean="0"/>
              <a:t>、</a:t>
            </a:r>
            <a:r>
              <a:rPr lang="ja-JP" altLang="en-US" dirty="0" smtClean="0"/>
              <a:t>超高層物理学のデータセットへ</a:t>
            </a:r>
            <a:r>
              <a:rPr lang="en-US" altLang="ja-JP" dirty="0" smtClean="0"/>
              <a:t>DOI</a:t>
            </a:r>
            <a:r>
              <a:rPr lang="ja-JP" altLang="en-US" dirty="0" smtClean="0"/>
              <a:t>を付与する準備をしている。そして、</a:t>
            </a:r>
            <a:r>
              <a:rPr lang="ja-JP" altLang="en-US" dirty="0" smtClean="0"/>
              <a:t>超高層物</a:t>
            </a:r>
            <a:r>
              <a:rPr lang="ja-JP" altLang="en-US" dirty="0" smtClean="0"/>
              <a:t>理学分野におけるメタデータ・スキーマを整備している。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err="1" smtClean="0"/>
              <a:t>JpGU</a:t>
            </a:r>
            <a:r>
              <a:rPr lang="ja-JP" altLang="en-US" dirty="0" smtClean="0"/>
              <a:t>ジャーナル</a:t>
            </a:r>
            <a:r>
              <a:rPr lang="en-US" altLang="ja-JP" dirty="0" smtClean="0"/>
              <a:t>(PEPS</a:t>
            </a:r>
            <a:r>
              <a:rPr lang="ja-JP" altLang="en-US" dirty="0" smtClean="0"/>
              <a:t>誌</a:t>
            </a:r>
            <a:r>
              <a:rPr lang="en-US" altLang="ja-JP" dirty="0" smtClean="0"/>
              <a:t>)</a:t>
            </a:r>
            <a:r>
              <a:rPr lang="ja-JP" altLang="en-US" dirty="0" smtClean="0"/>
              <a:t>、</a:t>
            </a:r>
            <a:r>
              <a:rPr lang="en-US" altLang="ja-JP" dirty="0" smtClean="0"/>
              <a:t>SGEPSS</a:t>
            </a:r>
            <a:r>
              <a:rPr lang="ja-JP" altLang="en-US" dirty="0" smtClean="0"/>
              <a:t>等のジャーナル</a:t>
            </a:r>
            <a:r>
              <a:rPr lang="en-US" altLang="ja-JP" dirty="0" smtClean="0"/>
              <a:t>(EPS</a:t>
            </a:r>
            <a:r>
              <a:rPr lang="ja-JP" altLang="en-US" dirty="0" smtClean="0"/>
              <a:t>誌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の投稿規定に、</a:t>
            </a:r>
            <a:r>
              <a:rPr lang="en-US" altLang="ja-JP" dirty="0" smtClean="0"/>
              <a:t>Data Citation</a:t>
            </a:r>
            <a:r>
              <a:rPr lang="ja-JP" altLang="en-US" dirty="0" smtClean="0"/>
              <a:t>を含めるよう働きかけが必要。　</a:t>
            </a:r>
            <a:r>
              <a:rPr lang="en-US" altLang="ja-JP" dirty="0" smtClean="0"/>
              <a:t>→</a:t>
            </a:r>
            <a:r>
              <a:rPr lang="ja-JP" altLang="en-US" dirty="0" smtClean="0"/>
              <a:t>　これを動かすためには、「データ引用した学術論文」のモックアップを機関リポジトリ等へアップロードし、そのデータセットへの到達性をデモする。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>
                <a:solidFill>
                  <a:schemeClr val="accent6"/>
                </a:solidFill>
              </a:rPr>
              <a:t>宇宙科学情報学解析論文誌も、</a:t>
            </a:r>
            <a:r>
              <a:rPr lang="en-US" altLang="ja-JP" dirty="0" smtClean="0">
                <a:solidFill>
                  <a:schemeClr val="accent6"/>
                </a:solidFill>
              </a:rPr>
              <a:t>Data Citation</a:t>
            </a:r>
            <a:r>
              <a:rPr lang="ja-JP" altLang="en-US" dirty="0" smtClean="0">
                <a:solidFill>
                  <a:schemeClr val="accent6"/>
                </a:solidFill>
              </a:rPr>
              <a:t>に関する投稿規定を整備するのはどうでしょう？</a:t>
            </a:r>
            <a:endParaRPr lang="en-US" altLang="ja-JP" dirty="0" smtClean="0">
              <a:solidFill>
                <a:schemeClr val="accent6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17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region_iugonet_simpl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164" y="706087"/>
            <a:ext cx="6438256" cy="32056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9829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2800" u="sng" dirty="0" smtClean="0"/>
              <a:t>超高層物理学分野の観測データ</a:t>
            </a:r>
            <a:endParaRPr kumimoji="1" lang="ja-JP" altLang="en-US" sz="2800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0457" y="4392778"/>
            <a:ext cx="8657997" cy="827314"/>
          </a:xfrm>
        </p:spPr>
        <p:txBody>
          <a:bodyPr>
            <a:normAutofit/>
          </a:bodyPr>
          <a:lstStyle/>
          <a:p>
            <a:r>
              <a:rPr lang="ja-JP" altLang="en-US" sz="2200" dirty="0" smtClean="0"/>
              <a:t>日本では、様々な</a:t>
            </a:r>
            <a:r>
              <a:rPr kumimoji="1" lang="ja-JP" altLang="en-US" sz="2200" dirty="0" smtClean="0"/>
              <a:t>観測データ</a:t>
            </a:r>
            <a:r>
              <a:rPr lang="ja-JP" altLang="en-US" sz="2200" dirty="0" smtClean="0"/>
              <a:t>は、</a:t>
            </a:r>
            <a:r>
              <a:rPr lang="ja-JP" altLang="en-US" sz="2200" u="sng" dirty="0" smtClean="0"/>
              <a:t>各研究機関において分散管理されている。</a:t>
            </a:r>
            <a:endParaRPr lang="en-US" altLang="ja-JP" sz="2200" u="sng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156034" y="952825"/>
            <a:ext cx="3124200" cy="2443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ja-JP" altLang="en-US" sz="2400" dirty="0" smtClean="0">
                <a:latin typeface="+mn-lt"/>
                <a:ea typeface="+mn-ea"/>
              </a:rPr>
              <a:t>地表から宇宙空間に渡るグローバルな現象を反映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ja-JP" altLang="en-US" sz="2400" dirty="0" smtClean="0">
                <a:latin typeface="+mn-lt"/>
                <a:ea typeface="+mn-ea"/>
              </a:rPr>
              <a:t>様々な時空間変動の現象を含む</a:t>
            </a:r>
            <a:endParaRPr lang="en-US" altLang="ja-JP" sz="2400" dirty="0" smtClean="0">
              <a:latin typeface="+mn-lt"/>
              <a:ea typeface="+mn-ea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ja-JP" altLang="en-US" sz="2400" dirty="0" smtClean="0"/>
              <a:t>取り扱う物理量が極めて多種</a:t>
            </a:r>
            <a:endParaRPr lang="en-US" altLang="ja-JP" sz="2400" dirty="0" smtClean="0">
              <a:latin typeface="+mn-lt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0063" y="3323412"/>
            <a:ext cx="2460171" cy="713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200" b="1" dirty="0" smtClean="0"/>
              <a:t>長期データを用いた統合解析が必須</a:t>
            </a:r>
            <a:endParaRPr kumimoji="1" lang="ja-JP" altLang="en-US" sz="2200" dirty="0"/>
          </a:p>
        </p:txBody>
      </p:sp>
      <p:sp>
        <p:nvSpPr>
          <p:cNvPr id="12" name="右矢印 11"/>
          <p:cNvSpPr/>
          <p:nvPr/>
        </p:nvSpPr>
        <p:spPr>
          <a:xfrm>
            <a:off x="384630" y="3512461"/>
            <a:ext cx="319321" cy="29064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iugonet-logo_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4" y="5321530"/>
            <a:ext cx="1259115" cy="45551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20063" y="5839991"/>
            <a:ext cx="764038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ja-JP" altLang="en-US" sz="2000" dirty="0" smtClean="0"/>
              <a:t>メタデータ・データベース</a:t>
            </a:r>
            <a:r>
              <a:rPr lang="en-US" altLang="ja-JP" sz="2000" dirty="0" smtClean="0"/>
              <a:t>(</a:t>
            </a:r>
            <a:r>
              <a:rPr kumimoji="1" lang="ja-JP" altLang="en-US" sz="2000" dirty="0" smtClean="0"/>
              <a:t>データ流通向上の取り組み</a:t>
            </a:r>
            <a:r>
              <a:rPr kumimoji="1" lang="en-US" altLang="ja-JP" sz="2000" dirty="0" smtClean="0"/>
              <a:t>)</a:t>
            </a:r>
          </a:p>
          <a:p>
            <a:pPr>
              <a:buFont typeface="Arial"/>
              <a:buChar char="•"/>
            </a:pPr>
            <a:r>
              <a:rPr lang="ja-JP" altLang="en-US" sz="2000" dirty="0" smtClean="0"/>
              <a:t>データ</a:t>
            </a:r>
            <a:r>
              <a:rPr kumimoji="1" lang="ja-JP" altLang="en-US" sz="2000" dirty="0" smtClean="0"/>
              <a:t>解析ソフトウェア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データ利活用の取り組み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科学的データの階層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752207" cy="4525963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３つの階層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Literature</a:t>
            </a:r>
          </a:p>
          <a:p>
            <a:pPr lvl="1"/>
            <a:r>
              <a:rPr lang="en-US" altLang="ja-JP" dirty="0" smtClean="0"/>
              <a:t>Derived and Recombined Data</a:t>
            </a:r>
            <a:endParaRPr kumimoji="1" lang="en-US" altLang="ja-JP" dirty="0" smtClean="0"/>
          </a:p>
          <a:p>
            <a:pPr lvl="1"/>
            <a:r>
              <a:rPr kumimoji="1" lang="en-US" altLang="ja-JP" strike="sngStrike" dirty="0" smtClean="0"/>
              <a:t>Raw Data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Published Data</a:t>
            </a:r>
          </a:p>
          <a:p>
            <a:r>
              <a:rPr lang="ja-JP" altLang="en-US" dirty="0" smtClean="0"/>
              <a:t>階層の要素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同一の階層の要素は互いに関係を持つ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隣り合う階層を構成する要素が互いに関係を持つ</a:t>
            </a:r>
            <a:endParaRPr lang="en-US" altLang="ja-JP" dirty="0" smtClean="0"/>
          </a:p>
          <a:p>
            <a:r>
              <a:rPr lang="ja-JP" altLang="en-US" dirty="0" smtClean="0"/>
              <a:t>ネットワークが分野をまたいだ要素の統合と関連を可能にする。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54B-F4E5-FC41-B38B-7EB1D4776E84}" type="slidenum">
              <a:rPr lang="ja-JP" altLang="en-US" smtClean="0">
                <a:solidFill>
                  <a:prstClr val="white"/>
                </a:solidFill>
              </a:rPr>
              <a:pPr/>
              <a:t>3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09407" y="4666132"/>
            <a:ext cx="355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00" dirty="0">
                <a:solidFill>
                  <a:prstClr val="black"/>
                </a:solidFill>
                <a:latin typeface="News Gothic MT"/>
                <a:ea typeface="ＭＳ Ｐゴシック"/>
              </a:rPr>
              <a:t>Tony Hey, Stewart </a:t>
            </a:r>
            <a:r>
              <a:rPr lang="en-US" altLang="ja-JP" sz="1000" dirty="0" err="1">
                <a:solidFill>
                  <a:prstClr val="black"/>
                </a:solidFill>
                <a:latin typeface="News Gothic MT"/>
                <a:ea typeface="ＭＳ Ｐゴシック"/>
              </a:rPr>
              <a:t>Tansley</a:t>
            </a:r>
            <a:r>
              <a:rPr lang="en-US" altLang="ja-JP" sz="1000" dirty="0">
                <a:solidFill>
                  <a:prstClr val="black"/>
                </a:solidFill>
                <a:latin typeface="News Gothic MT"/>
                <a:ea typeface="ＭＳ Ｐゴシック"/>
              </a:rPr>
              <a:t>, &amp; Kristin Tolle (Eds.). (2009). </a:t>
            </a:r>
            <a:endParaRPr lang="en-US" altLang="ja-JP" sz="1000" dirty="0" smtClean="0">
              <a:solidFill>
                <a:prstClr val="black"/>
              </a:solidFill>
              <a:latin typeface="News Gothic MT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00" dirty="0" smtClean="0">
                <a:solidFill>
                  <a:prstClr val="black"/>
                </a:solidFill>
                <a:latin typeface="News Gothic MT"/>
                <a:ea typeface="ＭＳ Ｐゴシック"/>
              </a:rPr>
              <a:t>The </a:t>
            </a:r>
            <a:r>
              <a:rPr lang="en-US" altLang="ja-JP" sz="1000" dirty="0">
                <a:solidFill>
                  <a:prstClr val="black"/>
                </a:solidFill>
                <a:latin typeface="News Gothic MT"/>
                <a:ea typeface="ＭＳ Ｐゴシック"/>
              </a:rPr>
              <a:t>Fourth Paradigm: Data-Intensive Scientific Discovery. Microsoft Research. </a:t>
            </a:r>
            <a:endParaRPr lang="en-US" altLang="ja-JP" sz="1000" dirty="0" smtClean="0">
              <a:solidFill>
                <a:prstClr val="black"/>
              </a:solidFill>
              <a:latin typeface="News Gothic MT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00" dirty="0" smtClean="0">
                <a:solidFill>
                  <a:prstClr val="black"/>
                </a:solidFill>
                <a:latin typeface="News Gothic MT"/>
                <a:ea typeface="ＭＳ Ｐゴシック"/>
              </a:rPr>
              <a:t>Retrieved </a:t>
            </a:r>
            <a:r>
              <a:rPr lang="en-US" altLang="ja-JP" sz="1000" dirty="0">
                <a:solidFill>
                  <a:prstClr val="black"/>
                </a:solidFill>
                <a:latin typeface="News Gothic MT"/>
                <a:ea typeface="ＭＳ Ｐゴシック"/>
              </a:rPr>
              <a:t>from http://</a:t>
            </a:r>
            <a:r>
              <a:rPr lang="en-US" altLang="ja-JP" sz="1000" dirty="0" err="1">
                <a:solidFill>
                  <a:prstClr val="black"/>
                </a:solidFill>
                <a:latin typeface="News Gothic MT"/>
                <a:ea typeface="ＭＳ Ｐゴシック"/>
              </a:rPr>
              <a:t>research.microsoft.com</a:t>
            </a:r>
            <a:r>
              <a:rPr lang="en-US" altLang="ja-JP" sz="1000" dirty="0">
                <a:solidFill>
                  <a:prstClr val="black"/>
                </a:solidFill>
                <a:latin typeface="News Gothic MT"/>
                <a:ea typeface="ＭＳ Ｐゴシック"/>
              </a:rPr>
              <a:t>/en-us/collaboration/</a:t>
            </a:r>
            <a:r>
              <a:rPr lang="en-US" altLang="ja-JP" sz="1000" dirty="0" err="1">
                <a:solidFill>
                  <a:prstClr val="black"/>
                </a:solidFill>
                <a:latin typeface="News Gothic MT"/>
                <a:ea typeface="ＭＳ Ｐゴシック"/>
              </a:rPr>
              <a:t>fourthparadigm</a:t>
            </a:r>
            <a:r>
              <a:rPr lang="en-US" altLang="ja-JP" sz="1000" dirty="0">
                <a:solidFill>
                  <a:prstClr val="black"/>
                </a:solidFill>
                <a:latin typeface="News Gothic MT"/>
                <a:ea typeface="ＭＳ Ｐゴシック"/>
              </a:rPr>
              <a:t>/</a:t>
            </a:r>
            <a:r>
              <a:rPr lang="en-US" altLang="ja-JP" sz="1000" dirty="0" err="1">
                <a:solidFill>
                  <a:prstClr val="black"/>
                </a:solidFill>
                <a:latin typeface="News Gothic MT"/>
                <a:ea typeface="ＭＳ Ｐゴシック"/>
              </a:rPr>
              <a:t>default.aspx</a:t>
            </a:r>
            <a:endParaRPr lang="ja-JP" altLang="en-US" sz="1000" dirty="0">
              <a:solidFill>
                <a:prstClr val="black"/>
              </a:solidFill>
              <a:latin typeface="News Gothic MT"/>
              <a:ea typeface="ＭＳ Ｐゴシック"/>
            </a:endParaRPr>
          </a:p>
        </p:txBody>
      </p:sp>
      <p:pic>
        <p:nvPicPr>
          <p:cNvPr id="8" name="図 7" descr="Screen Shot 2013-02-07 at 11.58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68582" y="1600200"/>
            <a:ext cx="2944655" cy="2799240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rot="10800000">
            <a:off x="5468583" y="3733294"/>
            <a:ext cx="2944655" cy="25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49087" y="3964221"/>
            <a:ext cx="249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Published Data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1" name="雲形吹き出し 10"/>
          <p:cNvSpPr/>
          <p:nvPr/>
        </p:nvSpPr>
        <p:spPr>
          <a:xfrm>
            <a:off x="-278045" y="107576"/>
            <a:ext cx="2356025" cy="133695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原点に立ち返って、学術情報一般を考える。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742146743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コンテンツ プレースホルダ 4" descr="slide-19-10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435" r="-19435"/>
          <a:stretch>
            <a:fillRect/>
          </a:stretch>
        </p:blipFill>
        <p:spPr>
          <a:xfrm>
            <a:off x="-1695002" y="11356"/>
            <a:ext cx="12677304" cy="6846644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77202" y="6211669"/>
            <a:ext cx="27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6"/>
                </a:solidFill>
              </a:rPr>
              <a:t>トレーサビリティを真剣に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r>
              <a:rPr lang="ja-JP" altLang="en-US" dirty="0" smtClean="0">
                <a:solidFill>
                  <a:schemeClr val="accent6"/>
                </a:solidFill>
              </a:rPr>
              <a:t>考える必要性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5194908" y="5753888"/>
            <a:ext cx="1231386" cy="521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426294" y="5569222"/>
            <a:ext cx="17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Published Data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コンテンツ プレースホルダ 4" descr="slide-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2" y="0"/>
            <a:ext cx="9144000" cy="6858000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7" name="雲形吹き出し 6"/>
          <p:cNvSpPr/>
          <p:nvPr/>
        </p:nvSpPr>
        <p:spPr>
          <a:xfrm>
            <a:off x="49253" y="4021950"/>
            <a:ext cx="2210294" cy="1308576"/>
          </a:xfrm>
          <a:prstGeom prst="cloudCallout">
            <a:avLst>
              <a:gd name="adj1" fmla="val 73695"/>
              <a:gd name="adj2" fmla="val 344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Boyle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の実験結果には到達しない。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コンテンツ プレースホルダ 4" descr="slide-5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6" name="正方形/長方形 5"/>
          <p:cNvSpPr/>
          <p:nvPr/>
        </p:nvSpPr>
        <p:spPr>
          <a:xfrm>
            <a:off x="549275" y="5619183"/>
            <a:ext cx="7589414" cy="107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0155" y="1185342"/>
            <a:ext cx="205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電子化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コンテンツ プレースホルダ 4" descr="slide-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44"/>
            <a:ext cx="9144001" cy="6858000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9275" y="5176575"/>
            <a:ext cx="804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DOI</a:t>
            </a:r>
            <a:r>
              <a:rPr lang="ja-JP" altLang="en-US" dirty="0" smtClean="0"/>
              <a:t>を付与し、</a:t>
            </a:r>
            <a:r>
              <a:rPr lang="en-US" altLang="ja-JP" dirty="0" smtClean="0"/>
              <a:t>Data Publication, Data Citation</a:t>
            </a:r>
            <a:r>
              <a:rPr lang="ja-JP" altLang="en-US" dirty="0" smtClean="0"/>
              <a:t>の仕組みを確立することで、どれだけデータが科学論文に引用されているか、定量化可能になる。しがらみ（特許、倫理、</a:t>
            </a:r>
            <a:r>
              <a:rPr lang="ja-JP" altLang="en-US" smtClean="0"/>
              <a:t>国防、産業）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少ない</a:t>
            </a:r>
            <a:r>
              <a:rPr lang="ja-JP" altLang="en-US" dirty="0" smtClean="0"/>
              <a:t>超高層物理学分野に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コンテンツ プレースホルダ 4" descr="slide-7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260675" y="2944286"/>
            <a:ext cx="2336785" cy="20590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DOI</a:t>
            </a:r>
            <a:r>
              <a:rPr lang="ja-JP" altLang="en-US" dirty="0" smtClean="0"/>
              <a:t>付与の流れ（予定）の一部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ja-JP" altLang="en-US" dirty="0" smtClean="0"/>
              <a:t>他の流れもある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pic>
        <p:nvPicPr>
          <p:cNvPr id="5" name="コンテンツ プレースホルダ 4" descr="Layout_B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2361" b="-32361"/>
          <a:stretch>
            <a:fillRect/>
          </a:stretch>
        </p:blipFill>
        <p:spPr>
          <a:xfrm>
            <a:off x="6724576" y="3213702"/>
            <a:ext cx="2346660" cy="1267363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A3ED-F19D-4AE7-8C78-0BEF5A6588B2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3075" y="3117482"/>
            <a:ext cx="159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地磁気</a:t>
            </a:r>
            <a:r>
              <a:rPr lang="en-US" altLang="ja-JP" dirty="0" smtClean="0"/>
              <a:t>, Kyoto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3075" y="2459494"/>
            <a:ext cx="178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WDCs</a:t>
            </a:r>
            <a:r>
              <a:rPr kumimoji="1" lang="en-US" altLang="ja-JP" dirty="0" smtClean="0"/>
              <a:t> in Japan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6205" y="387908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オーロラ</a:t>
            </a:r>
            <a:r>
              <a:rPr lang="en-US" altLang="ja-JP" dirty="0" smtClean="0"/>
              <a:t>, NIPR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7040" y="348681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電離層</a:t>
            </a:r>
            <a:r>
              <a:rPr kumimoji="1" lang="en-US" altLang="ja-JP" dirty="0" smtClean="0"/>
              <a:t>, NICT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4000" y="420253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宇宙</a:t>
            </a:r>
            <a:r>
              <a:rPr lang="ja-JP" altLang="en-US" dirty="0" smtClean="0"/>
              <a:t>線</a:t>
            </a:r>
            <a:r>
              <a:rPr lang="en-US" altLang="ja-JP" dirty="0" smtClean="0"/>
              <a:t>, NAGOYA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88063" y="2555714"/>
            <a:ext cx="160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日本にある</a:t>
            </a:r>
            <a:r>
              <a:rPr kumimoji="1" lang="en-US" altLang="ja-JP" dirty="0" smtClean="0"/>
              <a:t>RA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63640" y="16934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NICT</a:t>
            </a:r>
            <a:endParaRPr kumimoji="1" lang="ja-JP" altLang="en-US" dirty="0"/>
          </a:p>
        </p:txBody>
      </p:sp>
      <p:pic>
        <p:nvPicPr>
          <p:cNvPr id="18" name="図 17" descr="login_1Workf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676" y="2338038"/>
            <a:ext cx="2359012" cy="1678255"/>
          </a:xfrm>
          <a:prstGeom prst="rect">
            <a:avLst/>
          </a:prstGeom>
        </p:spPr>
      </p:pic>
      <p:pic>
        <p:nvPicPr>
          <p:cNvPr id="20" name="図 19" descr="login_4Registr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676" y="4209122"/>
            <a:ext cx="2395142" cy="1703959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2732140" y="3486814"/>
            <a:ext cx="827331" cy="9942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>
            <a:off x="5608298" y="3644462"/>
            <a:ext cx="1068130" cy="624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66570" y="5003370"/>
            <a:ext cx="142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IUGONET</a:t>
            </a:r>
          </a:p>
          <a:p>
            <a:r>
              <a:rPr lang="ja-JP" altLang="en-US" dirty="0" smtClean="0"/>
              <a:t>メタデータ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91052" y="6275668"/>
            <a:ext cx="590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２０１４年夏ごろには、この流れで</a:t>
            </a:r>
            <a:r>
              <a:rPr kumimoji="1" lang="en-US" altLang="ja-JP" dirty="0" smtClean="0"/>
              <a:t>DOI</a:t>
            </a:r>
            <a:r>
              <a:rPr kumimoji="1" lang="ja-JP" altLang="en-US" dirty="0" smtClean="0"/>
              <a:t>付与されるか！？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3AC488-2089-496A-AD90-416E8EEFC3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</TotalTime>
  <Words>755</Words>
  <Application>Microsoft Macintosh PowerPoint</Application>
  <PresentationFormat>画面に合わせる (4:3)</PresentationFormat>
  <Paragraphs>159</Paragraphs>
  <Slides>17</Slides>
  <Notes>4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そよ風</vt:lpstr>
      <vt:lpstr>1_そよ風</vt:lpstr>
      <vt:lpstr>超高層物理学分野における データ集約型の科学に関する調査 (情報・システム研究機構　H25年  第一回 融合シーズ探索提案)</vt:lpstr>
      <vt:lpstr>超高層物理学分野の観測データ</vt:lpstr>
      <vt:lpstr>科学的データの階層</vt:lpstr>
      <vt:lpstr>スライド 4</vt:lpstr>
      <vt:lpstr>スライド 5</vt:lpstr>
      <vt:lpstr>スライド 6</vt:lpstr>
      <vt:lpstr>スライド 7</vt:lpstr>
      <vt:lpstr>スライド 8</vt:lpstr>
      <vt:lpstr>DOI付与の流れ（予定）の一部 (他の流れもある)</vt:lpstr>
      <vt:lpstr>スライド 10</vt:lpstr>
      <vt:lpstr>スライド 11</vt:lpstr>
      <vt:lpstr>DataCite XML Schema Ver.3</vt:lpstr>
      <vt:lpstr>科学的な用途には？</vt:lpstr>
      <vt:lpstr>その１: JaLCのメタデータ　 ←　IUGONETのResourceID</vt:lpstr>
      <vt:lpstr>スライド 15</vt:lpstr>
      <vt:lpstr>IUGONET XML Schema  Ver. 2_2_2_5 (RC)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超高層物理学分野における 観測データのメタデータDBと 著者IDの連携に関する調査</dc:title>
  <dc:creator>yuka</dc:creator>
  <cp:lastModifiedBy>presentation presentation</cp:lastModifiedBy>
  <cp:revision>76</cp:revision>
  <dcterms:created xsi:type="dcterms:W3CDTF">2014-02-14T06:45:17Z</dcterms:created>
  <dcterms:modified xsi:type="dcterms:W3CDTF">2014-02-14T07:59:28Z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TC024770129991</vt:lpwstr>
  </property>
</Properties>
</file>