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8" r:id="rId10"/>
    <p:sldId id="267" r:id="rId11"/>
    <p:sldId id="266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2" autoAdjust="0"/>
  </p:normalViewPr>
  <p:slideViewPr>
    <p:cSldViewPr>
      <p:cViewPr>
        <p:scale>
          <a:sx n="70" d="100"/>
          <a:sy n="70" d="100"/>
        </p:scale>
        <p:origin x="-1980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2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076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9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25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923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12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098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18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71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735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067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EF3F8-E300-4D76-AAD8-388065505727}" type="datetimeFigureOut">
              <a:rPr kumimoji="1" lang="ja-JP" altLang="en-US" smtClean="0"/>
              <a:t>2014/2/14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AF66D-E1D6-4865-83EA-FD367002852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6905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弾性体モデルによるデータ接続（ステッチング）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kumimoji="1" lang="ja-JP" altLang="en-US" dirty="0" smtClean="0"/>
              <a:t>栗田光樹夫</a:t>
            </a:r>
            <a:endParaRPr kumimoji="1" lang="en-US" altLang="ja-JP" dirty="0" smtClean="0"/>
          </a:p>
          <a:p>
            <a:r>
              <a:rPr lang="ja-JP" altLang="en-US" dirty="0"/>
              <a:t>京都</a:t>
            </a:r>
            <a:r>
              <a:rPr lang="ja-JP" altLang="en-US" dirty="0" smtClean="0"/>
              <a:t>大学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ja-JP" altLang="en-US" dirty="0"/>
              <a:t>宇宙科学情報解析シンポジウム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1166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埋もれた情報の検出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平面</a:t>
            </a:r>
            <a:r>
              <a:rPr lang="ja-JP" altLang="en-US" dirty="0" smtClean="0"/>
              <a:t>に釣鐘形状</a:t>
            </a: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0" t="22670" r="25906" b="42046"/>
          <a:stretch/>
        </p:blipFill>
        <p:spPr bwMode="auto">
          <a:xfrm>
            <a:off x="683568" y="1889156"/>
            <a:ext cx="4056015" cy="327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4664335" y="2683516"/>
            <a:ext cx="4170293" cy="2545684"/>
            <a:chOff x="9493534" y="3533084"/>
            <a:chExt cx="3794441" cy="1783611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22" t="20134" r="25538" b="42851"/>
            <a:stretch/>
          </p:blipFill>
          <p:spPr bwMode="auto">
            <a:xfrm>
              <a:off x="9493534" y="3533084"/>
              <a:ext cx="3794441" cy="835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10981958" y="494736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/>
                <a:t>本</a:t>
              </a:r>
              <a:r>
                <a:rPr kumimoji="1" lang="ja-JP" altLang="en-US" dirty="0" smtClean="0"/>
                <a:t>方式</a:t>
              </a:r>
              <a:endParaRPr kumimoji="1" lang="ja-JP" altLang="en-US" dirty="0"/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2332048" y="474102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従来方式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51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例：</a:t>
            </a:r>
            <a:r>
              <a:rPr lang="en-US" altLang="ja-JP" dirty="0" smtClean="0"/>
              <a:t>2</a:t>
            </a:r>
            <a:r>
              <a:rPr lang="ja-JP" altLang="en-US" dirty="0" smtClean="0"/>
              <a:t>次元マップ</a:t>
            </a:r>
            <a:endParaRPr kumimoji="1" lang="ja-JP" altLang="en-US" dirty="0"/>
          </a:p>
        </p:txBody>
      </p:sp>
      <p:pic>
        <p:nvPicPr>
          <p:cNvPr id="1026" name="Picture 2" descr="C:\Users\mikio\Desktop\情報解析シンポ\fig_c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3" t="12379" r="20814" b="12016"/>
          <a:stretch/>
        </p:blipFill>
        <p:spPr bwMode="auto">
          <a:xfrm>
            <a:off x="1475656" y="1412776"/>
            <a:ext cx="2664296" cy="239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kio\Desktop\情報解析シンポ\fig_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3" t="12557" r="21545" b="11837"/>
          <a:stretch/>
        </p:blipFill>
        <p:spPr bwMode="auto">
          <a:xfrm>
            <a:off x="4963184" y="1412776"/>
            <a:ext cx="2633152" cy="243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/>
        </p:nvSpPr>
        <p:spPr>
          <a:xfrm>
            <a:off x="3104836" y="1484784"/>
            <a:ext cx="675075" cy="216024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5077410" y="1499161"/>
            <a:ext cx="675075" cy="216024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67944" y="2171495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/>
              <a:t>＋</a:t>
            </a:r>
            <a:endParaRPr kumimoji="1" lang="ja-JP" altLang="en-US" sz="48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496" y="3717032"/>
            <a:ext cx="4536504" cy="3033628"/>
            <a:chOff x="35496" y="3717032"/>
            <a:chExt cx="4536504" cy="3033628"/>
          </a:xfrm>
        </p:grpSpPr>
        <p:pic>
          <p:nvPicPr>
            <p:cNvPr id="8" name="Picture 4" descr="C:\Users\mikio\Desktop\情報解析シンポ\fig_b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32" t="9806" r="5109" b="12433"/>
            <a:stretch/>
          </p:blipFill>
          <p:spPr bwMode="auto">
            <a:xfrm>
              <a:off x="35496" y="3717032"/>
              <a:ext cx="4536504" cy="2710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693109" y="6381328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従来方式</a:t>
              </a:r>
              <a:endParaRPr kumimoji="1" lang="ja-JP" altLang="en-US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4331179" y="3861048"/>
            <a:ext cx="4777325" cy="2889612"/>
            <a:chOff x="4331179" y="3861048"/>
            <a:chExt cx="4777325" cy="2889612"/>
          </a:xfrm>
        </p:grpSpPr>
        <p:pic>
          <p:nvPicPr>
            <p:cNvPr id="1029" name="Picture 5" descr="C:\Users\mikio\Desktop\情報解析シンポ\fig_g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8" t="18977" r="3863" b="17265"/>
            <a:stretch/>
          </p:blipFill>
          <p:spPr bwMode="auto">
            <a:xfrm>
              <a:off x="4331179" y="3861048"/>
              <a:ext cx="4777325" cy="2582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テキスト ボックス 13"/>
            <p:cNvSpPr txBox="1"/>
            <p:nvPr/>
          </p:nvSpPr>
          <p:spPr>
            <a:xfrm>
              <a:off x="6084168" y="638132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本方式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64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新しいデータ接続方法を提案する</a:t>
            </a:r>
            <a:endParaRPr kumimoji="1" lang="en-US" altLang="ja-JP" dirty="0" smtClean="0"/>
          </a:p>
          <a:p>
            <a:endParaRPr lang="en-US" altLang="ja-JP" dirty="0" smtClean="0"/>
          </a:p>
          <a:p>
            <a:r>
              <a:rPr lang="ja-JP" altLang="en-US" dirty="0" smtClean="0"/>
              <a:t>データを弾性体とみなし、強制的にデータをステッチ（接着）させる</a:t>
            </a:r>
            <a:endParaRPr lang="en-US" altLang="ja-JP" dirty="0" smtClean="0"/>
          </a:p>
          <a:p>
            <a:r>
              <a:rPr kumimoji="1" lang="ja-JP" altLang="en-US" dirty="0" smtClean="0"/>
              <a:t>有限要素法</a:t>
            </a:r>
            <a:r>
              <a:rPr lang="ja-JP" altLang="en-US" dirty="0"/>
              <a:t>ソルバ</a:t>
            </a:r>
            <a:r>
              <a:rPr kumimoji="1" lang="ja-JP" altLang="en-US" dirty="0" smtClean="0"/>
              <a:t>で解く</a:t>
            </a:r>
            <a:endParaRPr kumimoji="1" lang="en-US" altLang="ja-JP" dirty="0" smtClean="0"/>
          </a:p>
          <a:p>
            <a:endParaRPr lang="en-US" altLang="ja-JP" dirty="0"/>
          </a:p>
          <a:p>
            <a:r>
              <a:rPr kumimoji="1" lang="ja-JP" altLang="en-US" dirty="0" smtClean="0"/>
              <a:t>今後の課題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適応</a:t>
            </a:r>
            <a:r>
              <a:rPr lang="ja-JP" altLang="en-US" dirty="0" smtClean="0"/>
              <a:t>モデル（データ）の検証と理論実証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汎用ソフト</a:t>
            </a:r>
            <a:r>
              <a:rPr lang="ja-JP" altLang="en-US" dirty="0" smtClean="0"/>
              <a:t>の開発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Picture 2" descr="C:\Users\mikio\Desktop\yasumatuzaru001_j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0"/>
          <a:stretch/>
        </p:blipFill>
        <p:spPr bwMode="auto">
          <a:xfrm>
            <a:off x="6228184" y="31009"/>
            <a:ext cx="2882350" cy="181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261650" y="31009"/>
            <a:ext cx="2882350" cy="18138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690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 Slides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03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偶然誤差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誤差＝偶然誤差と系統誤差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系統誤差</a:t>
            </a:r>
            <a:r>
              <a:rPr lang="ja-JP" altLang="en-US" dirty="0" smtClean="0"/>
              <a:t>はキャリブレーション等で補正可能</a:t>
            </a:r>
            <a:endParaRPr lang="en-US" altLang="ja-JP" dirty="0" smtClean="0"/>
          </a:p>
          <a:p>
            <a:pPr lvl="2"/>
            <a:r>
              <a:rPr lang="ja-JP" altLang="en-US" dirty="0"/>
              <a:t>光学系</a:t>
            </a:r>
            <a:r>
              <a:rPr lang="ja-JP" altLang="en-US" dirty="0" smtClean="0"/>
              <a:t>の収差</a:t>
            </a:r>
            <a:endParaRPr lang="en-US" altLang="ja-JP" dirty="0" smtClean="0"/>
          </a:p>
          <a:p>
            <a:pPr lvl="2"/>
            <a:r>
              <a:rPr lang="ja-JP" altLang="en-US" dirty="0"/>
              <a:t>感度ムラ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r>
              <a:rPr kumimoji="1" lang="ja-JP" altLang="en-US" dirty="0" smtClean="0"/>
              <a:t>ショットノイズのように、全データ領域に一様に乗る偶然誤差は</a:t>
            </a:r>
            <a:r>
              <a:rPr lang="ja-JP" altLang="en-US" dirty="0" smtClean="0"/>
              <a:t>接続の段差を生じさせないので除外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lang="ja-JP" altLang="en-US" dirty="0" smtClean="0"/>
              <a:t>段差の原因は性質の良くわからない偶然誤差。ただ、一般的には</a:t>
            </a:r>
            <a:r>
              <a:rPr lang="en-US" altLang="ja-JP" dirty="0" smtClean="0"/>
              <a:t>1/f</a:t>
            </a:r>
            <a:r>
              <a:rPr lang="ja-JP" altLang="en-US" dirty="0" err="1" smtClean="0"/>
              <a:t>のような</a:t>
            </a:r>
            <a:r>
              <a:rPr lang="ja-JP" altLang="en-US" dirty="0" smtClean="0"/>
              <a:t>空間周波数をもつであろう。</a:t>
            </a:r>
            <a:endParaRPr lang="en-US" altLang="ja-JP" dirty="0" smtClean="0"/>
          </a:p>
          <a:p>
            <a:pPr lvl="2"/>
            <a:r>
              <a:rPr lang="ja-JP" altLang="en-US" dirty="0"/>
              <a:t>感度</a:t>
            </a:r>
            <a:r>
              <a:rPr lang="ja-JP" altLang="en-US" dirty="0" smtClean="0"/>
              <a:t>のドリフト</a:t>
            </a:r>
            <a:endParaRPr lang="en-US" altLang="ja-JP" dirty="0" smtClean="0"/>
          </a:p>
          <a:p>
            <a:pPr lvl="2"/>
            <a:r>
              <a:rPr lang="ja-JP" altLang="en-US" dirty="0"/>
              <a:t>計測器</a:t>
            </a:r>
            <a:r>
              <a:rPr lang="ja-JP" altLang="en-US" dirty="0" smtClean="0"/>
              <a:t>の歪など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16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今日の話</a:t>
            </a:r>
            <a:endParaRPr kumimoji="1" lang="ja-JP" altLang="en-US" dirty="0"/>
          </a:p>
        </p:txBody>
      </p:sp>
      <p:pic>
        <p:nvPicPr>
          <p:cNvPr id="4" name="Picture 2" descr="C:\Users\mikio\Desktop\yasumatuzaru001_jp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22" y="1916832"/>
            <a:ext cx="5764698" cy="4020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1619673" y="1844824"/>
            <a:ext cx="5904656" cy="4248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2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データ接続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次元画像のモザイクに限らず、計測範囲を拡張する場合は、データセットを</a:t>
            </a:r>
            <a:r>
              <a:rPr kumimoji="1" lang="ja-JP" altLang="en-US" dirty="0" smtClean="0">
                <a:solidFill>
                  <a:srgbClr val="FF0000"/>
                </a:solidFill>
              </a:rPr>
              <a:t>接続</a:t>
            </a:r>
            <a:r>
              <a:rPr kumimoji="1" lang="ja-JP" altLang="en-US" dirty="0" smtClean="0"/>
              <a:t>する必要がある。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99592" y="6444044"/>
            <a:ext cx="7861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http://geolog.egu.eu/category/geosciences-instrumentation-and-data-systems/</a:t>
            </a:r>
            <a:endParaRPr lang="ja-JP" altLang="en-US" dirty="0"/>
          </a:p>
        </p:txBody>
      </p:sp>
      <p:pic>
        <p:nvPicPr>
          <p:cNvPr id="1026" name="Picture 2" descr="http://geolog.egu.eu/wp-content/uploads/2013/08/Photo-mosa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95051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83568" y="3068960"/>
            <a:ext cx="7950519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9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データ接続の問題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接続境界に不自然な段差が生じる。</a:t>
            </a:r>
            <a:endParaRPr kumimoji="1" lang="en-US" altLang="ja-JP" dirty="0" smtClean="0"/>
          </a:p>
        </p:txBody>
      </p:sp>
      <p:pic>
        <p:nvPicPr>
          <p:cNvPr id="5" name="Picture 2" descr="http://geolog.egu.eu/wp-content/uploads/2013/08/Photo-mosaic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95051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683568" y="3068960"/>
            <a:ext cx="7950519" cy="3744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61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フィッティングの自由度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468759"/>
          </a:xfrm>
        </p:spPr>
        <p:txBody>
          <a:bodyPr>
            <a:normAutofit fontScale="77500" lnSpcReduction="20000"/>
          </a:bodyPr>
          <a:lstStyle/>
          <a:p>
            <a:r>
              <a:rPr kumimoji="1" lang="ja-JP" altLang="en-US" dirty="0" smtClean="0"/>
              <a:t>重なった領域の偏差が最小になるように傾きとシフトのみを補正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データを</a:t>
            </a:r>
            <a:r>
              <a:rPr lang="ja-JP" altLang="en-US" dirty="0" smtClean="0">
                <a:solidFill>
                  <a:srgbClr val="FF0000"/>
                </a:solidFill>
              </a:rPr>
              <a:t>剛体</a:t>
            </a:r>
            <a:r>
              <a:rPr lang="ja-JP" altLang="en-US" dirty="0" smtClean="0"/>
              <a:t>として扱う</a:t>
            </a:r>
            <a:endParaRPr lang="en-US" altLang="ja-JP" dirty="0" smtClean="0"/>
          </a:p>
          <a:p>
            <a:r>
              <a:rPr lang="ja-JP" altLang="en-US" dirty="0" smtClean="0"/>
              <a:t>不連続さは解消しない</a:t>
            </a:r>
            <a:endParaRPr lang="en-US" altLang="ja-JP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802365" y="3212976"/>
            <a:ext cx="1080120" cy="108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A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653832" y="3212976"/>
            <a:ext cx="1080120" cy="108012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ysClr val="windowText" lastClr="000000"/>
                </a:solidFill>
              </a:rPr>
              <a:t>B</a:t>
            </a:r>
            <a:endParaRPr kumimoji="1" lang="ja-JP" alt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5065588" y="3133598"/>
            <a:ext cx="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5065588" y="4285726"/>
            <a:ext cx="2232248" cy="7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5618789" y="3789040"/>
            <a:ext cx="1115106" cy="4989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5065588" y="3544833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846420" y="37170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30" name="正方形/長方形 29"/>
          <p:cNvSpPr/>
          <p:nvPr/>
        </p:nvSpPr>
        <p:spPr>
          <a:xfrm>
            <a:off x="5618789" y="3133598"/>
            <a:ext cx="540060" cy="1159498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下矢印 30"/>
          <p:cNvSpPr/>
          <p:nvPr/>
        </p:nvSpPr>
        <p:spPr>
          <a:xfrm>
            <a:off x="5904554" y="4581128"/>
            <a:ext cx="537570" cy="369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699982" y="3127021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7014094" y="435106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/>
          <p:nvPr/>
        </p:nvCxnSpPr>
        <p:spPr>
          <a:xfrm flipV="1">
            <a:off x="5071154" y="5226577"/>
            <a:ext cx="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5071154" y="6378705"/>
            <a:ext cx="2232248" cy="73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5071154" y="5637812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51986" y="593097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40" name="正方形/長方形 39"/>
          <p:cNvSpPr/>
          <p:nvPr/>
        </p:nvSpPr>
        <p:spPr>
          <a:xfrm>
            <a:off x="5654793" y="5242729"/>
            <a:ext cx="540060" cy="1159498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705548" y="5220000"/>
            <a:ext cx="276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7019660" y="6444044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</a:t>
            </a:r>
            <a:endParaRPr kumimoji="1" lang="ja-JP" altLang="en-US" dirty="0"/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602965" y="437206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ステッチ前</a:t>
            </a:r>
            <a:endParaRPr kumimoji="1" lang="ja-JP" altLang="en-US" dirty="0"/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625828" y="6444044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ステッチ後</a:t>
            </a:r>
            <a:endParaRPr kumimoji="1" lang="ja-JP" altLang="en-US" dirty="0"/>
          </a:p>
        </p:txBody>
      </p:sp>
      <p:sp>
        <p:nvSpPr>
          <p:cNvPr id="63" name="正方形/長方形 62"/>
          <p:cNvSpPr/>
          <p:nvPr/>
        </p:nvSpPr>
        <p:spPr>
          <a:xfrm>
            <a:off x="1444463" y="2996952"/>
            <a:ext cx="3045061" cy="381642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/>
          <p:cNvSpPr/>
          <p:nvPr/>
        </p:nvSpPr>
        <p:spPr>
          <a:xfrm>
            <a:off x="4623936" y="2996952"/>
            <a:ext cx="3045061" cy="3816424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4524002" y="2654229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傾きシフト以外の誤差を持つとき</a:t>
            </a:r>
            <a:endParaRPr kumimoji="1" lang="ja-JP" altLang="en-US" dirty="0"/>
          </a:p>
        </p:txBody>
      </p:sp>
      <p:grpSp>
        <p:nvGrpSpPr>
          <p:cNvPr id="2048" name="グループ化 2047"/>
          <p:cNvGrpSpPr/>
          <p:nvPr/>
        </p:nvGrpSpPr>
        <p:grpSpPr>
          <a:xfrm>
            <a:off x="1444463" y="4787952"/>
            <a:ext cx="2598164" cy="1593376"/>
            <a:chOff x="109642" y="4787952"/>
            <a:chExt cx="2598164" cy="1593376"/>
          </a:xfrm>
        </p:grpSpPr>
        <p:cxnSp>
          <p:nvCxnSpPr>
            <p:cNvPr id="7" name="直線矢印コネクタ 6"/>
            <p:cNvCxnSpPr/>
            <p:nvPr/>
          </p:nvCxnSpPr>
          <p:spPr>
            <a:xfrm flipV="1">
              <a:off x="467544" y="4833349"/>
              <a:ext cx="0" cy="115212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矢印コネクタ 7"/>
            <p:cNvCxnSpPr/>
            <p:nvPr/>
          </p:nvCxnSpPr>
          <p:spPr>
            <a:xfrm flipV="1">
              <a:off x="467544" y="5985477"/>
              <a:ext cx="2232248" cy="73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 flipV="1">
              <a:off x="467544" y="5121381"/>
              <a:ext cx="1224136" cy="87146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109642" y="4787952"/>
              <a:ext cx="2760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z</a:t>
              </a:r>
              <a:endParaRPr kumimoji="1" lang="ja-JP" altLang="en-US" dirty="0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319011" y="4833349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y</a:t>
              </a:r>
              <a:endParaRPr kumimoji="1" lang="ja-JP" altLang="en-US" dirty="0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423754" y="601199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x</a:t>
              </a:r>
              <a:endParaRPr kumimoji="1" lang="ja-JP" altLang="en-US" dirty="0"/>
            </a:p>
          </p:txBody>
        </p:sp>
        <p:grpSp>
          <p:nvGrpSpPr>
            <p:cNvPr id="56" name="グループ化 55"/>
            <p:cNvGrpSpPr/>
            <p:nvPr/>
          </p:nvGrpSpPr>
          <p:grpSpPr>
            <a:xfrm rot="1427439">
              <a:off x="649470" y="5214194"/>
              <a:ext cx="1227265" cy="1094903"/>
              <a:chOff x="6664407" y="4178821"/>
              <a:chExt cx="1904276" cy="1093812"/>
            </a:xfrm>
          </p:grpSpPr>
          <p:sp>
            <p:nvSpPr>
              <p:cNvPr id="54" name="フリーフォーム 53"/>
              <p:cNvSpPr/>
              <p:nvPr/>
            </p:nvSpPr>
            <p:spPr>
              <a:xfrm>
                <a:off x="6732240" y="4185886"/>
                <a:ext cx="1832933" cy="1051131"/>
              </a:xfrm>
              <a:custGeom>
                <a:avLst/>
                <a:gdLst>
                  <a:gd name="connsiteX0" fmla="*/ 771 w 1784327"/>
                  <a:gd name="connsiteY0" fmla="*/ 983456 h 1016794"/>
                  <a:gd name="connsiteX1" fmla="*/ 5533 w 1784327"/>
                  <a:gd name="connsiteY1" fmla="*/ 971550 h 1016794"/>
                  <a:gd name="connsiteX2" fmla="*/ 12677 w 1784327"/>
                  <a:gd name="connsiteY2" fmla="*/ 962025 h 1016794"/>
                  <a:gd name="connsiteX3" fmla="*/ 19821 w 1784327"/>
                  <a:gd name="connsiteY3" fmla="*/ 945356 h 1016794"/>
                  <a:gd name="connsiteX4" fmla="*/ 22202 w 1784327"/>
                  <a:gd name="connsiteY4" fmla="*/ 938213 h 1016794"/>
                  <a:gd name="connsiteX5" fmla="*/ 24583 w 1784327"/>
                  <a:gd name="connsiteY5" fmla="*/ 928688 h 1016794"/>
                  <a:gd name="connsiteX6" fmla="*/ 34108 w 1784327"/>
                  <a:gd name="connsiteY6" fmla="*/ 914400 h 1016794"/>
                  <a:gd name="connsiteX7" fmla="*/ 38871 w 1784327"/>
                  <a:gd name="connsiteY7" fmla="*/ 907256 h 1016794"/>
                  <a:gd name="connsiteX8" fmla="*/ 46014 w 1784327"/>
                  <a:gd name="connsiteY8" fmla="*/ 902494 h 1016794"/>
                  <a:gd name="connsiteX9" fmla="*/ 50777 w 1784327"/>
                  <a:gd name="connsiteY9" fmla="*/ 895350 h 1016794"/>
                  <a:gd name="connsiteX10" fmla="*/ 62683 w 1784327"/>
                  <a:gd name="connsiteY10" fmla="*/ 890588 h 1016794"/>
                  <a:gd name="connsiteX11" fmla="*/ 79352 w 1784327"/>
                  <a:gd name="connsiteY11" fmla="*/ 881063 h 1016794"/>
                  <a:gd name="connsiteX12" fmla="*/ 88877 w 1784327"/>
                  <a:gd name="connsiteY12" fmla="*/ 866775 h 1016794"/>
                  <a:gd name="connsiteX13" fmla="*/ 91258 w 1784327"/>
                  <a:gd name="connsiteY13" fmla="*/ 859631 h 1016794"/>
                  <a:gd name="connsiteX14" fmla="*/ 103164 w 1784327"/>
                  <a:gd name="connsiteY14" fmla="*/ 845344 h 1016794"/>
                  <a:gd name="connsiteX15" fmla="*/ 110308 w 1784327"/>
                  <a:gd name="connsiteY15" fmla="*/ 831056 h 1016794"/>
                  <a:gd name="connsiteX16" fmla="*/ 112689 w 1784327"/>
                  <a:gd name="connsiteY16" fmla="*/ 823913 h 1016794"/>
                  <a:gd name="connsiteX17" fmla="*/ 119833 w 1784327"/>
                  <a:gd name="connsiteY17" fmla="*/ 821531 h 1016794"/>
                  <a:gd name="connsiteX18" fmla="*/ 126977 w 1784327"/>
                  <a:gd name="connsiteY18" fmla="*/ 807244 h 1016794"/>
                  <a:gd name="connsiteX19" fmla="*/ 134121 w 1784327"/>
                  <a:gd name="connsiteY19" fmla="*/ 802481 h 1016794"/>
                  <a:gd name="connsiteX20" fmla="*/ 143646 w 1784327"/>
                  <a:gd name="connsiteY20" fmla="*/ 781050 h 1016794"/>
                  <a:gd name="connsiteX21" fmla="*/ 153171 w 1784327"/>
                  <a:gd name="connsiteY21" fmla="*/ 771525 h 1016794"/>
                  <a:gd name="connsiteX22" fmla="*/ 162696 w 1784327"/>
                  <a:gd name="connsiteY22" fmla="*/ 757238 h 1016794"/>
                  <a:gd name="connsiteX23" fmla="*/ 172221 w 1784327"/>
                  <a:gd name="connsiteY23" fmla="*/ 747713 h 1016794"/>
                  <a:gd name="connsiteX24" fmla="*/ 174602 w 1784327"/>
                  <a:gd name="connsiteY24" fmla="*/ 740569 h 1016794"/>
                  <a:gd name="connsiteX25" fmla="*/ 179364 w 1784327"/>
                  <a:gd name="connsiteY25" fmla="*/ 733425 h 1016794"/>
                  <a:gd name="connsiteX26" fmla="*/ 186508 w 1784327"/>
                  <a:gd name="connsiteY26" fmla="*/ 716756 h 1016794"/>
                  <a:gd name="connsiteX27" fmla="*/ 193652 w 1784327"/>
                  <a:gd name="connsiteY27" fmla="*/ 692944 h 1016794"/>
                  <a:gd name="connsiteX28" fmla="*/ 203177 w 1784327"/>
                  <a:gd name="connsiteY28" fmla="*/ 685800 h 1016794"/>
                  <a:gd name="connsiteX29" fmla="*/ 205558 w 1784327"/>
                  <a:gd name="connsiteY29" fmla="*/ 673894 h 1016794"/>
                  <a:gd name="connsiteX30" fmla="*/ 217464 w 1784327"/>
                  <a:gd name="connsiteY30" fmla="*/ 659606 h 1016794"/>
                  <a:gd name="connsiteX31" fmla="*/ 222227 w 1784327"/>
                  <a:gd name="connsiteY31" fmla="*/ 650081 h 1016794"/>
                  <a:gd name="connsiteX32" fmla="*/ 229371 w 1784327"/>
                  <a:gd name="connsiteY32" fmla="*/ 642938 h 1016794"/>
                  <a:gd name="connsiteX33" fmla="*/ 236514 w 1784327"/>
                  <a:gd name="connsiteY33" fmla="*/ 633413 h 1016794"/>
                  <a:gd name="connsiteX34" fmla="*/ 253183 w 1784327"/>
                  <a:gd name="connsiteY34" fmla="*/ 604838 h 1016794"/>
                  <a:gd name="connsiteX35" fmla="*/ 257946 w 1784327"/>
                  <a:gd name="connsiteY35" fmla="*/ 595313 h 1016794"/>
                  <a:gd name="connsiteX36" fmla="*/ 269852 w 1784327"/>
                  <a:gd name="connsiteY36" fmla="*/ 573881 h 1016794"/>
                  <a:gd name="connsiteX37" fmla="*/ 276996 w 1784327"/>
                  <a:gd name="connsiteY37" fmla="*/ 571500 h 1016794"/>
                  <a:gd name="connsiteX38" fmla="*/ 284139 w 1784327"/>
                  <a:gd name="connsiteY38" fmla="*/ 554831 h 1016794"/>
                  <a:gd name="connsiteX39" fmla="*/ 286521 w 1784327"/>
                  <a:gd name="connsiteY39" fmla="*/ 547688 h 1016794"/>
                  <a:gd name="connsiteX40" fmla="*/ 293664 w 1784327"/>
                  <a:gd name="connsiteY40" fmla="*/ 545306 h 1016794"/>
                  <a:gd name="connsiteX41" fmla="*/ 307952 w 1784327"/>
                  <a:gd name="connsiteY41" fmla="*/ 528638 h 1016794"/>
                  <a:gd name="connsiteX42" fmla="*/ 319858 w 1784327"/>
                  <a:gd name="connsiteY42" fmla="*/ 519113 h 1016794"/>
                  <a:gd name="connsiteX43" fmla="*/ 327002 w 1784327"/>
                  <a:gd name="connsiteY43" fmla="*/ 514350 h 1016794"/>
                  <a:gd name="connsiteX44" fmla="*/ 334146 w 1784327"/>
                  <a:gd name="connsiteY44" fmla="*/ 511969 h 1016794"/>
                  <a:gd name="connsiteX45" fmla="*/ 348433 w 1784327"/>
                  <a:gd name="connsiteY45" fmla="*/ 500063 h 1016794"/>
                  <a:gd name="connsiteX46" fmla="*/ 353196 w 1784327"/>
                  <a:gd name="connsiteY46" fmla="*/ 492919 h 1016794"/>
                  <a:gd name="connsiteX47" fmla="*/ 360339 w 1784327"/>
                  <a:gd name="connsiteY47" fmla="*/ 485775 h 1016794"/>
                  <a:gd name="connsiteX48" fmla="*/ 367483 w 1784327"/>
                  <a:gd name="connsiteY48" fmla="*/ 466725 h 1016794"/>
                  <a:gd name="connsiteX49" fmla="*/ 374627 w 1784327"/>
                  <a:gd name="connsiteY49" fmla="*/ 461963 h 1016794"/>
                  <a:gd name="connsiteX50" fmla="*/ 386533 w 1784327"/>
                  <a:gd name="connsiteY50" fmla="*/ 435769 h 1016794"/>
                  <a:gd name="connsiteX51" fmla="*/ 393677 w 1784327"/>
                  <a:gd name="connsiteY51" fmla="*/ 421481 h 1016794"/>
                  <a:gd name="connsiteX52" fmla="*/ 396058 w 1784327"/>
                  <a:gd name="connsiteY52" fmla="*/ 414338 h 1016794"/>
                  <a:gd name="connsiteX53" fmla="*/ 403202 w 1784327"/>
                  <a:gd name="connsiteY53" fmla="*/ 407194 h 1016794"/>
                  <a:gd name="connsiteX54" fmla="*/ 407964 w 1784327"/>
                  <a:gd name="connsiteY54" fmla="*/ 400050 h 1016794"/>
                  <a:gd name="connsiteX55" fmla="*/ 417489 w 1784327"/>
                  <a:gd name="connsiteY55" fmla="*/ 392906 h 1016794"/>
                  <a:gd name="connsiteX56" fmla="*/ 422252 w 1784327"/>
                  <a:gd name="connsiteY56" fmla="*/ 385763 h 1016794"/>
                  <a:gd name="connsiteX57" fmla="*/ 427014 w 1784327"/>
                  <a:gd name="connsiteY57" fmla="*/ 373856 h 1016794"/>
                  <a:gd name="connsiteX58" fmla="*/ 441302 w 1784327"/>
                  <a:gd name="connsiteY58" fmla="*/ 364331 h 1016794"/>
                  <a:gd name="connsiteX59" fmla="*/ 448446 w 1784327"/>
                  <a:gd name="connsiteY59" fmla="*/ 359569 h 1016794"/>
                  <a:gd name="connsiteX60" fmla="*/ 462733 w 1784327"/>
                  <a:gd name="connsiteY60" fmla="*/ 350044 h 1016794"/>
                  <a:gd name="connsiteX61" fmla="*/ 474639 w 1784327"/>
                  <a:gd name="connsiteY61" fmla="*/ 335756 h 1016794"/>
                  <a:gd name="connsiteX62" fmla="*/ 481783 w 1784327"/>
                  <a:gd name="connsiteY62" fmla="*/ 333375 h 1016794"/>
                  <a:gd name="connsiteX63" fmla="*/ 486546 w 1784327"/>
                  <a:gd name="connsiteY63" fmla="*/ 326231 h 1016794"/>
                  <a:gd name="connsiteX64" fmla="*/ 488927 w 1784327"/>
                  <a:gd name="connsiteY64" fmla="*/ 319088 h 1016794"/>
                  <a:gd name="connsiteX65" fmla="*/ 496071 w 1784327"/>
                  <a:gd name="connsiteY65" fmla="*/ 316706 h 1016794"/>
                  <a:gd name="connsiteX66" fmla="*/ 498452 w 1784327"/>
                  <a:gd name="connsiteY66" fmla="*/ 307181 h 1016794"/>
                  <a:gd name="connsiteX67" fmla="*/ 524646 w 1784327"/>
                  <a:gd name="connsiteY67" fmla="*/ 285750 h 1016794"/>
                  <a:gd name="connsiteX68" fmla="*/ 538933 w 1784327"/>
                  <a:gd name="connsiteY68" fmla="*/ 276225 h 1016794"/>
                  <a:gd name="connsiteX69" fmla="*/ 555602 w 1784327"/>
                  <a:gd name="connsiteY69" fmla="*/ 261938 h 1016794"/>
                  <a:gd name="connsiteX70" fmla="*/ 562746 w 1784327"/>
                  <a:gd name="connsiteY70" fmla="*/ 259556 h 1016794"/>
                  <a:gd name="connsiteX71" fmla="*/ 567508 w 1784327"/>
                  <a:gd name="connsiteY71" fmla="*/ 252413 h 1016794"/>
                  <a:gd name="connsiteX72" fmla="*/ 581796 w 1784327"/>
                  <a:gd name="connsiteY72" fmla="*/ 242888 h 1016794"/>
                  <a:gd name="connsiteX73" fmla="*/ 588939 w 1784327"/>
                  <a:gd name="connsiteY73" fmla="*/ 238125 h 1016794"/>
                  <a:gd name="connsiteX74" fmla="*/ 605608 w 1784327"/>
                  <a:gd name="connsiteY74" fmla="*/ 228600 h 1016794"/>
                  <a:gd name="connsiteX75" fmla="*/ 619896 w 1784327"/>
                  <a:gd name="connsiteY75" fmla="*/ 216694 h 1016794"/>
                  <a:gd name="connsiteX76" fmla="*/ 627039 w 1784327"/>
                  <a:gd name="connsiteY76" fmla="*/ 207169 h 1016794"/>
                  <a:gd name="connsiteX77" fmla="*/ 636564 w 1784327"/>
                  <a:gd name="connsiteY77" fmla="*/ 202406 h 1016794"/>
                  <a:gd name="connsiteX78" fmla="*/ 643708 w 1784327"/>
                  <a:gd name="connsiteY78" fmla="*/ 197644 h 1016794"/>
                  <a:gd name="connsiteX79" fmla="*/ 662758 w 1784327"/>
                  <a:gd name="connsiteY79" fmla="*/ 188119 h 1016794"/>
                  <a:gd name="connsiteX80" fmla="*/ 677046 w 1784327"/>
                  <a:gd name="connsiteY80" fmla="*/ 183356 h 1016794"/>
                  <a:gd name="connsiteX81" fmla="*/ 684189 w 1784327"/>
                  <a:gd name="connsiteY81" fmla="*/ 180975 h 1016794"/>
                  <a:gd name="connsiteX82" fmla="*/ 688952 w 1784327"/>
                  <a:gd name="connsiteY82" fmla="*/ 173831 h 1016794"/>
                  <a:gd name="connsiteX83" fmla="*/ 698477 w 1784327"/>
                  <a:gd name="connsiteY83" fmla="*/ 171450 h 1016794"/>
                  <a:gd name="connsiteX84" fmla="*/ 722289 w 1784327"/>
                  <a:gd name="connsiteY84" fmla="*/ 164306 h 1016794"/>
                  <a:gd name="connsiteX85" fmla="*/ 731814 w 1784327"/>
                  <a:gd name="connsiteY85" fmla="*/ 154781 h 1016794"/>
                  <a:gd name="connsiteX86" fmla="*/ 738958 w 1784327"/>
                  <a:gd name="connsiteY86" fmla="*/ 152400 h 1016794"/>
                  <a:gd name="connsiteX87" fmla="*/ 753246 w 1784327"/>
                  <a:gd name="connsiteY87" fmla="*/ 142875 h 1016794"/>
                  <a:gd name="connsiteX88" fmla="*/ 765152 w 1784327"/>
                  <a:gd name="connsiteY88" fmla="*/ 130969 h 1016794"/>
                  <a:gd name="connsiteX89" fmla="*/ 772296 w 1784327"/>
                  <a:gd name="connsiteY89" fmla="*/ 126206 h 1016794"/>
                  <a:gd name="connsiteX90" fmla="*/ 781821 w 1784327"/>
                  <a:gd name="connsiteY90" fmla="*/ 116681 h 1016794"/>
                  <a:gd name="connsiteX91" fmla="*/ 796108 w 1784327"/>
                  <a:gd name="connsiteY91" fmla="*/ 114300 h 1016794"/>
                  <a:gd name="connsiteX92" fmla="*/ 815158 w 1784327"/>
                  <a:gd name="connsiteY92" fmla="*/ 104775 h 1016794"/>
                  <a:gd name="connsiteX93" fmla="*/ 827064 w 1784327"/>
                  <a:gd name="connsiteY93" fmla="*/ 100013 h 1016794"/>
                  <a:gd name="connsiteX94" fmla="*/ 846114 w 1784327"/>
                  <a:gd name="connsiteY94" fmla="*/ 95250 h 1016794"/>
                  <a:gd name="connsiteX95" fmla="*/ 850877 w 1784327"/>
                  <a:gd name="connsiteY95" fmla="*/ 88106 h 1016794"/>
                  <a:gd name="connsiteX96" fmla="*/ 858021 w 1784327"/>
                  <a:gd name="connsiteY96" fmla="*/ 85725 h 1016794"/>
                  <a:gd name="connsiteX97" fmla="*/ 877071 w 1784327"/>
                  <a:gd name="connsiteY97" fmla="*/ 80963 h 1016794"/>
                  <a:gd name="connsiteX98" fmla="*/ 900883 w 1784327"/>
                  <a:gd name="connsiteY98" fmla="*/ 73819 h 1016794"/>
                  <a:gd name="connsiteX99" fmla="*/ 917552 w 1784327"/>
                  <a:gd name="connsiteY99" fmla="*/ 64294 h 1016794"/>
                  <a:gd name="connsiteX100" fmla="*/ 934221 w 1784327"/>
                  <a:gd name="connsiteY100" fmla="*/ 52388 h 1016794"/>
                  <a:gd name="connsiteX101" fmla="*/ 946127 w 1784327"/>
                  <a:gd name="connsiteY101" fmla="*/ 42863 h 1016794"/>
                  <a:gd name="connsiteX102" fmla="*/ 953271 w 1784327"/>
                  <a:gd name="connsiteY102" fmla="*/ 40481 h 1016794"/>
                  <a:gd name="connsiteX103" fmla="*/ 972321 w 1784327"/>
                  <a:gd name="connsiteY103" fmla="*/ 35719 h 1016794"/>
                  <a:gd name="connsiteX104" fmla="*/ 996133 w 1784327"/>
                  <a:gd name="connsiteY104" fmla="*/ 28575 h 1016794"/>
                  <a:gd name="connsiteX105" fmla="*/ 1010421 w 1784327"/>
                  <a:gd name="connsiteY105" fmla="*/ 26194 h 1016794"/>
                  <a:gd name="connsiteX106" fmla="*/ 1027089 w 1784327"/>
                  <a:gd name="connsiteY106" fmla="*/ 21431 h 1016794"/>
                  <a:gd name="connsiteX107" fmla="*/ 1036614 w 1784327"/>
                  <a:gd name="connsiteY107" fmla="*/ 16669 h 1016794"/>
                  <a:gd name="connsiteX108" fmla="*/ 1074714 w 1784327"/>
                  <a:gd name="connsiteY108" fmla="*/ 9525 h 1016794"/>
                  <a:gd name="connsiteX109" fmla="*/ 1084239 w 1784327"/>
                  <a:gd name="connsiteY109" fmla="*/ 4763 h 1016794"/>
                  <a:gd name="connsiteX110" fmla="*/ 1100908 w 1784327"/>
                  <a:gd name="connsiteY110" fmla="*/ 0 h 1016794"/>
                  <a:gd name="connsiteX111" fmla="*/ 1203302 w 1784327"/>
                  <a:gd name="connsiteY111" fmla="*/ 2381 h 1016794"/>
                  <a:gd name="connsiteX112" fmla="*/ 1229496 w 1784327"/>
                  <a:gd name="connsiteY112" fmla="*/ 11906 h 1016794"/>
                  <a:gd name="connsiteX113" fmla="*/ 1239021 w 1784327"/>
                  <a:gd name="connsiteY113" fmla="*/ 14288 h 1016794"/>
                  <a:gd name="connsiteX114" fmla="*/ 1255689 w 1784327"/>
                  <a:gd name="connsiteY114" fmla="*/ 19050 h 1016794"/>
                  <a:gd name="connsiteX115" fmla="*/ 1303314 w 1784327"/>
                  <a:gd name="connsiteY115" fmla="*/ 26194 h 1016794"/>
                  <a:gd name="connsiteX116" fmla="*/ 1310458 w 1784327"/>
                  <a:gd name="connsiteY116" fmla="*/ 30956 h 1016794"/>
                  <a:gd name="connsiteX117" fmla="*/ 1319983 w 1784327"/>
                  <a:gd name="connsiteY117" fmla="*/ 35719 h 1016794"/>
                  <a:gd name="connsiteX118" fmla="*/ 1341414 w 1784327"/>
                  <a:gd name="connsiteY118" fmla="*/ 40481 h 1016794"/>
                  <a:gd name="connsiteX119" fmla="*/ 1348558 w 1784327"/>
                  <a:gd name="connsiteY119" fmla="*/ 45244 h 1016794"/>
                  <a:gd name="connsiteX120" fmla="*/ 1360464 w 1784327"/>
                  <a:gd name="connsiteY120" fmla="*/ 47625 h 1016794"/>
                  <a:gd name="connsiteX121" fmla="*/ 1377133 w 1784327"/>
                  <a:gd name="connsiteY121" fmla="*/ 52388 h 1016794"/>
                  <a:gd name="connsiteX122" fmla="*/ 1410471 w 1784327"/>
                  <a:gd name="connsiteY122" fmla="*/ 61913 h 1016794"/>
                  <a:gd name="connsiteX123" fmla="*/ 1427139 w 1784327"/>
                  <a:gd name="connsiteY123" fmla="*/ 69056 h 1016794"/>
                  <a:gd name="connsiteX124" fmla="*/ 1434283 w 1784327"/>
                  <a:gd name="connsiteY124" fmla="*/ 71438 h 1016794"/>
                  <a:gd name="connsiteX125" fmla="*/ 1460477 w 1784327"/>
                  <a:gd name="connsiteY125" fmla="*/ 80963 h 1016794"/>
                  <a:gd name="connsiteX126" fmla="*/ 1472383 w 1784327"/>
                  <a:gd name="connsiteY126" fmla="*/ 90488 h 1016794"/>
                  <a:gd name="connsiteX127" fmla="*/ 1486671 w 1784327"/>
                  <a:gd name="connsiteY127" fmla="*/ 100013 h 1016794"/>
                  <a:gd name="connsiteX128" fmla="*/ 1498577 w 1784327"/>
                  <a:gd name="connsiteY128" fmla="*/ 111919 h 1016794"/>
                  <a:gd name="connsiteX129" fmla="*/ 1515246 w 1784327"/>
                  <a:gd name="connsiteY129" fmla="*/ 119063 h 1016794"/>
                  <a:gd name="connsiteX130" fmla="*/ 1529533 w 1784327"/>
                  <a:gd name="connsiteY130" fmla="*/ 133350 h 1016794"/>
                  <a:gd name="connsiteX131" fmla="*/ 1550964 w 1784327"/>
                  <a:gd name="connsiteY131" fmla="*/ 147638 h 1016794"/>
                  <a:gd name="connsiteX132" fmla="*/ 1558108 w 1784327"/>
                  <a:gd name="connsiteY132" fmla="*/ 150019 h 1016794"/>
                  <a:gd name="connsiteX133" fmla="*/ 1565252 w 1784327"/>
                  <a:gd name="connsiteY133" fmla="*/ 154781 h 1016794"/>
                  <a:gd name="connsiteX134" fmla="*/ 1572396 w 1784327"/>
                  <a:gd name="connsiteY134" fmla="*/ 157163 h 1016794"/>
                  <a:gd name="connsiteX135" fmla="*/ 1586683 w 1784327"/>
                  <a:gd name="connsiteY135" fmla="*/ 164306 h 1016794"/>
                  <a:gd name="connsiteX136" fmla="*/ 1589064 w 1784327"/>
                  <a:gd name="connsiteY136" fmla="*/ 173831 h 1016794"/>
                  <a:gd name="connsiteX137" fmla="*/ 1603352 w 1784327"/>
                  <a:gd name="connsiteY137" fmla="*/ 176213 h 1016794"/>
                  <a:gd name="connsiteX138" fmla="*/ 1622402 w 1784327"/>
                  <a:gd name="connsiteY138" fmla="*/ 180975 h 1016794"/>
                  <a:gd name="connsiteX139" fmla="*/ 1634308 w 1784327"/>
                  <a:gd name="connsiteY139" fmla="*/ 192881 h 1016794"/>
                  <a:gd name="connsiteX140" fmla="*/ 1650977 w 1784327"/>
                  <a:gd name="connsiteY140" fmla="*/ 204788 h 1016794"/>
                  <a:gd name="connsiteX141" fmla="*/ 1667646 w 1784327"/>
                  <a:gd name="connsiteY141" fmla="*/ 216694 h 1016794"/>
                  <a:gd name="connsiteX142" fmla="*/ 1684314 w 1784327"/>
                  <a:gd name="connsiteY142" fmla="*/ 223838 h 1016794"/>
                  <a:gd name="connsiteX143" fmla="*/ 1696221 w 1784327"/>
                  <a:gd name="connsiteY143" fmla="*/ 233363 h 1016794"/>
                  <a:gd name="connsiteX144" fmla="*/ 1724796 w 1784327"/>
                  <a:gd name="connsiteY144" fmla="*/ 254794 h 1016794"/>
                  <a:gd name="connsiteX145" fmla="*/ 1739083 w 1784327"/>
                  <a:gd name="connsiteY145" fmla="*/ 264319 h 1016794"/>
                  <a:gd name="connsiteX146" fmla="*/ 1746227 w 1784327"/>
                  <a:gd name="connsiteY146" fmla="*/ 269081 h 1016794"/>
                  <a:gd name="connsiteX147" fmla="*/ 1762896 w 1784327"/>
                  <a:gd name="connsiteY147" fmla="*/ 276225 h 1016794"/>
                  <a:gd name="connsiteX148" fmla="*/ 1770039 w 1784327"/>
                  <a:gd name="connsiteY148" fmla="*/ 280988 h 1016794"/>
                  <a:gd name="connsiteX149" fmla="*/ 1784327 w 1784327"/>
                  <a:gd name="connsiteY149" fmla="*/ 288131 h 1016794"/>
                  <a:gd name="connsiteX150" fmla="*/ 1781946 w 1784327"/>
                  <a:gd name="connsiteY150" fmla="*/ 311944 h 1016794"/>
                  <a:gd name="connsiteX151" fmla="*/ 1770039 w 1784327"/>
                  <a:gd name="connsiteY151" fmla="*/ 340519 h 1016794"/>
                  <a:gd name="connsiteX152" fmla="*/ 1765277 w 1784327"/>
                  <a:gd name="connsiteY152" fmla="*/ 347663 h 1016794"/>
                  <a:gd name="connsiteX153" fmla="*/ 1758133 w 1784327"/>
                  <a:gd name="connsiteY153" fmla="*/ 352425 h 1016794"/>
                  <a:gd name="connsiteX154" fmla="*/ 1746227 w 1784327"/>
                  <a:gd name="connsiteY154" fmla="*/ 373856 h 1016794"/>
                  <a:gd name="connsiteX155" fmla="*/ 1739083 w 1784327"/>
                  <a:gd name="connsiteY155" fmla="*/ 378619 h 1016794"/>
                  <a:gd name="connsiteX156" fmla="*/ 1729558 w 1784327"/>
                  <a:gd name="connsiteY156" fmla="*/ 390525 h 1016794"/>
                  <a:gd name="connsiteX157" fmla="*/ 1720033 w 1784327"/>
                  <a:gd name="connsiteY157" fmla="*/ 404813 h 1016794"/>
                  <a:gd name="connsiteX158" fmla="*/ 1712889 w 1784327"/>
                  <a:gd name="connsiteY158" fmla="*/ 411956 h 1016794"/>
                  <a:gd name="connsiteX159" fmla="*/ 1705746 w 1784327"/>
                  <a:gd name="connsiteY159" fmla="*/ 431006 h 1016794"/>
                  <a:gd name="connsiteX160" fmla="*/ 1698602 w 1784327"/>
                  <a:gd name="connsiteY160" fmla="*/ 433388 h 1016794"/>
                  <a:gd name="connsiteX161" fmla="*/ 1693839 w 1784327"/>
                  <a:gd name="connsiteY161" fmla="*/ 440531 h 1016794"/>
                  <a:gd name="connsiteX162" fmla="*/ 1691458 w 1784327"/>
                  <a:gd name="connsiteY162" fmla="*/ 447675 h 1016794"/>
                  <a:gd name="connsiteX163" fmla="*/ 1681933 w 1784327"/>
                  <a:gd name="connsiteY163" fmla="*/ 454819 h 1016794"/>
                  <a:gd name="connsiteX164" fmla="*/ 1670027 w 1784327"/>
                  <a:gd name="connsiteY164" fmla="*/ 466725 h 1016794"/>
                  <a:gd name="connsiteX165" fmla="*/ 1667646 w 1784327"/>
                  <a:gd name="connsiteY165" fmla="*/ 473869 h 1016794"/>
                  <a:gd name="connsiteX166" fmla="*/ 1658121 w 1784327"/>
                  <a:gd name="connsiteY166" fmla="*/ 481013 h 1016794"/>
                  <a:gd name="connsiteX167" fmla="*/ 1655739 w 1784327"/>
                  <a:gd name="connsiteY167" fmla="*/ 488156 h 1016794"/>
                  <a:gd name="connsiteX168" fmla="*/ 1639071 w 1784327"/>
                  <a:gd name="connsiteY168" fmla="*/ 509588 h 1016794"/>
                  <a:gd name="connsiteX169" fmla="*/ 1636689 w 1784327"/>
                  <a:gd name="connsiteY169" fmla="*/ 516731 h 1016794"/>
                  <a:gd name="connsiteX170" fmla="*/ 1627164 w 1784327"/>
                  <a:gd name="connsiteY170" fmla="*/ 531019 h 1016794"/>
                  <a:gd name="connsiteX171" fmla="*/ 1624783 w 1784327"/>
                  <a:gd name="connsiteY171" fmla="*/ 538163 h 1016794"/>
                  <a:gd name="connsiteX172" fmla="*/ 1612877 w 1784327"/>
                  <a:gd name="connsiteY172" fmla="*/ 552450 h 1016794"/>
                  <a:gd name="connsiteX173" fmla="*/ 1603352 w 1784327"/>
                  <a:gd name="connsiteY173" fmla="*/ 569119 h 1016794"/>
                  <a:gd name="connsiteX174" fmla="*/ 1598589 w 1784327"/>
                  <a:gd name="connsiteY174" fmla="*/ 576263 h 1016794"/>
                  <a:gd name="connsiteX175" fmla="*/ 1591446 w 1784327"/>
                  <a:gd name="connsiteY175" fmla="*/ 581025 h 1016794"/>
                  <a:gd name="connsiteX176" fmla="*/ 1586683 w 1784327"/>
                  <a:gd name="connsiteY176" fmla="*/ 590550 h 1016794"/>
                  <a:gd name="connsiteX177" fmla="*/ 1581921 w 1784327"/>
                  <a:gd name="connsiteY177" fmla="*/ 597694 h 1016794"/>
                  <a:gd name="connsiteX178" fmla="*/ 1579539 w 1784327"/>
                  <a:gd name="connsiteY178" fmla="*/ 604838 h 1016794"/>
                  <a:gd name="connsiteX179" fmla="*/ 1553346 w 1784327"/>
                  <a:gd name="connsiteY179" fmla="*/ 628650 h 1016794"/>
                  <a:gd name="connsiteX180" fmla="*/ 1527152 w 1784327"/>
                  <a:gd name="connsiteY180" fmla="*/ 638175 h 1016794"/>
                  <a:gd name="connsiteX181" fmla="*/ 1520008 w 1784327"/>
                  <a:gd name="connsiteY181" fmla="*/ 640556 h 1016794"/>
                  <a:gd name="connsiteX182" fmla="*/ 1498577 w 1784327"/>
                  <a:gd name="connsiteY182" fmla="*/ 654844 h 1016794"/>
                  <a:gd name="connsiteX183" fmla="*/ 1489052 w 1784327"/>
                  <a:gd name="connsiteY183" fmla="*/ 661988 h 1016794"/>
                  <a:gd name="connsiteX184" fmla="*/ 1484289 w 1784327"/>
                  <a:gd name="connsiteY184" fmla="*/ 669131 h 1016794"/>
                  <a:gd name="connsiteX185" fmla="*/ 1477146 w 1784327"/>
                  <a:gd name="connsiteY185" fmla="*/ 683419 h 1016794"/>
                  <a:gd name="connsiteX186" fmla="*/ 1472383 w 1784327"/>
                  <a:gd name="connsiteY186" fmla="*/ 692944 h 1016794"/>
                  <a:gd name="connsiteX187" fmla="*/ 1465239 w 1784327"/>
                  <a:gd name="connsiteY187" fmla="*/ 697706 h 1016794"/>
                  <a:gd name="connsiteX188" fmla="*/ 1458096 w 1784327"/>
                  <a:gd name="connsiteY188" fmla="*/ 704850 h 1016794"/>
                  <a:gd name="connsiteX189" fmla="*/ 1450952 w 1784327"/>
                  <a:gd name="connsiteY189" fmla="*/ 719138 h 1016794"/>
                  <a:gd name="connsiteX190" fmla="*/ 1443808 w 1784327"/>
                  <a:gd name="connsiteY190" fmla="*/ 721519 h 1016794"/>
                  <a:gd name="connsiteX191" fmla="*/ 1441427 w 1784327"/>
                  <a:gd name="connsiteY191" fmla="*/ 731044 h 1016794"/>
                  <a:gd name="connsiteX192" fmla="*/ 1436664 w 1784327"/>
                  <a:gd name="connsiteY192" fmla="*/ 738188 h 1016794"/>
                  <a:gd name="connsiteX193" fmla="*/ 1431902 w 1784327"/>
                  <a:gd name="connsiteY193" fmla="*/ 750094 h 1016794"/>
                  <a:gd name="connsiteX194" fmla="*/ 1429521 w 1784327"/>
                  <a:gd name="connsiteY194" fmla="*/ 759619 h 1016794"/>
                  <a:gd name="connsiteX195" fmla="*/ 1419996 w 1784327"/>
                  <a:gd name="connsiteY195" fmla="*/ 766763 h 1016794"/>
                  <a:gd name="connsiteX196" fmla="*/ 1417614 w 1784327"/>
                  <a:gd name="connsiteY196" fmla="*/ 773906 h 1016794"/>
                  <a:gd name="connsiteX197" fmla="*/ 1415233 w 1784327"/>
                  <a:gd name="connsiteY197" fmla="*/ 783431 h 1016794"/>
                  <a:gd name="connsiteX198" fmla="*/ 1408089 w 1784327"/>
                  <a:gd name="connsiteY198" fmla="*/ 790575 h 1016794"/>
                  <a:gd name="connsiteX199" fmla="*/ 1403327 w 1784327"/>
                  <a:gd name="connsiteY199" fmla="*/ 797719 h 1016794"/>
                  <a:gd name="connsiteX200" fmla="*/ 1393802 w 1784327"/>
                  <a:gd name="connsiteY200" fmla="*/ 814388 h 1016794"/>
                  <a:gd name="connsiteX201" fmla="*/ 1391421 w 1784327"/>
                  <a:gd name="connsiteY201" fmla="*/ 821531 h 1016794"/>
                  <a:gd name="connsiteX202" fmla="*/ 1386658 w 1784327"/>
                  <a:gd name="connsiteY202" fmla="*/ 828675 h 1016794"/>
                  <a:gd name="connsiteX203" fmla="*/ 1377133 w 1784327"/>
                  <a:gd name="connsiteY203" fmla="*/ 840581 h 1016794"/>
                  <a:gd name="connsiteX204" fmla="*/ 1365227 w 1784327"/>
                  <a:gd name="connsiteY204" fmla="*/ 854869 h 1016794"/>
                  <a:gd name="connsiteX205" fmla="*/ 1360464 w 1784327"/>
                  <a:gd name="connsiteY205" fmla="*/ 862013 h 1016794"/>
                  <a:gd name="connsiteX206" fmla="*/ 1353321 w 1784327"/>
                  <a:gd name="connsiteY206" fmla="*/ 871538 h 1016794"/>
                  <a:gd name="connsiteX207" fmla="*/ 1350939 w 1784327"/>
                  <a:gd name="connsiteY207" fmla="*/ 878681 h 1016794"/>
                  <a:gd name="connsiteX208" fmla="*/ 1346177 w 1784327"/>
                  <a:gd name="connsiteY208" fmla="*/ 888206 h 1016794"/>
                  <a:gd name="connsiteX209" fmla="*/ 1343796 w 1784327"/>
                  <a:gd name="connsiteY209" fmla="*/ 895350 h 1016794"/>
                  <a:gd name="connsiteX210" fmla="*/ 1336652 w 1784327"/>
                  <a:gd name="connsiteY210" fmla="*/ 897731 h 1016794"/>
                  <a:gd name="connsiteX211" fmla="*/ 1334271 w 1784327"/>
                  <a:gd name="connsiteY211" fmla="*/ 909638 h 1016794"/>
                  <a:gd name="connsiteX212" fmla="*/ 1331889 w 1784327"/>
                  <a:gd name="connsiteY212" fmla="*/ 916781 h 1016794"/>
                  <a:gd name="connsiteX213" fmla="*/ 1322364 w 1784327"/>
                  <a:gd name="connsiteY213" fmla="*/ 921544 h 1016794"/>
                  <a:gd name="connsiteX214" fmla="*/ 1317602 w 1784327"/>
                  <a:gd name="connsiteY214" fmla="*/ 928688 h 1016794"/>
                  <a:gd name="connsiteX215" fmla="*/ 1315221 w 1784327"/>
                  <a:gd name="connsiteY215" fmla="*/ 935831 h 1016794"/>
                  <a:gd name="connsiteX216" fmla="*/ 1308077 w 1784327"/>
                  <a:gd name="connsiteY216" fmla="*/ 940594 h 1016794"/>
                  <a:gd name="connsiteX217" fmla="*/ 1305696 w 1784327"/>
                  <a:gd name="connsiteY217" fmla="*/ 947738 h 1016794"/>
                  <a:gd name="connsiteX218" fmla="*/ 1284264 w 1784327"/>
                  <a:gd name="connsiteY218" fmla="*/ 964406 h 1016794"/>
                  <a:gd name="connsiteX219" fmla="*/ 1267596 w 1784327"/>
                  <a:gd name="connsiteY219" fmla="*/ 976313 h 1016794"/>
                  <a:gd name="connsiteX220" fmla="*/ 1258071 w 1784327"/>
                  <a:gd name="connsiteY220" fmla="*/ 985838 h 1016794"/>
                  <a:gd name="connsiteX221" fmla="*/ 1253308 w 1784327"/>
                  <a:gd name="connsiteY221" fmla="*/ 992981 h 1016794"/>
                  <a:gd name="connsiteX222" fmla="*/ 1250927 w 1784327"/>
                  <a:gd name="connsiteY222" fmla="*/ 1000125 h 1016794"/>
                  <a:gd name="connsiteX223" fmla="*/ 1239021 w 1784327"/>
                  <a:gd name="connsiteY223" fmla="*/ 1016794 h 1016794"/>
                  <a:gd name="connsiteX224" fmla="*/ 1205683 w 1784327"/>
                  <a:gd name="connsiteY224" fmla="*/ 1012031 h 1016794"/>
                  <a:gd name="connsiteX225" fmla="*/ 1184252 w 1784327"/>
                  <a:gd name="connsiteY225" fmla="*/ 1007269 h 1016794"/>
                  <a:gd name="connsiteX226" fmla="*/ 1181871 w 1784327"/>
                  <a:gd name="connsiteY226" fmla="*/ 1000125 h 1016794"/>
                  <a:gd name="connsiteX227" fmla="*/ 1169964 w 1784327"/>
                  <a:gd name="connsiteY227" fmla="*/ 988219 h 1016794"/>
                  <a:gd name="connsiteX228" fmla="*/ 1160439 w 1784327"/>
                  <a:gd name="connsiteY228" fmla="*/ 985838 h 1016794"/>
                  <a:gd name="connsiteX229" fmla="*/ 1155677 w 1784327"/>
                  <a:gd name="connsiteY229" fmla="*/ 978694 h 1016794"/>
                  <a:gd name="connsiteX230" fmla="*/ 1139008 w 1784327"/>
                  <a:gd name="connsiteY230" fmla="*/ 971550 h 1016794"/>
                  <a:gd name="connsiteX231" fmla="*/ 1127102 w 1784327"/>
                  <a:gd name="connsiteY231" fmla="*/ 962025 h 1016794"/>
                  <a:gd name="connsiteX232" fmla="*/ 1122339 w 1784327"/>
                  <a:gd name="connsiteY232" fmla="*/ 954881 h 1016794"/>
                  <a:gd name="connsiteX233" fmla="*/ 1115196 w 1784327"/>
                  <a:gd name="connsiteY233" fmla="*/ 947738 h 1016794"/>
                  <a:gd name="connsiteX234" fmla="*/ 1108052 w 1784327"/>
                  <a:gd name="connsiteY234" fmla="*/ 945356 h 1016794"/>
                  <a:gd name="connsiteX235" fmla="*/ 1091383 w 1784327"/>
                  <a:gd name="connsiteY235" fmla="*/ 935831 h 1016794"/>
                  <a:gd name="connsiteX236" fmla="*/ 1081858 w 1784327"/>
                  <a:gd name="connsiteY236" fmla="*/ 931069 h 1016794"/>
                  <a:gd name="connsiteX237" fmla="*/ 1074714 w 1784327"/>
                  <a:gd name="connsiteY237" fmla="*/ 923925 h 1016794"/>
                  <a:gd name="connsiteX238" fmla="*/ 1065189 w 1784327"/>
                  <a:gd name="connsiteY238" fmla="*/ 919163 h 1016794"/>
                  <a:gd name="connsiteX239" fmla="*/ 1050902 w 1784327"/>
                  <a:gd name="connsiteY239" fmla="*/ 912019 h 1016794"/>
                  <a:gd name="connsiteX240" fmla="*/ 1038996 w 1784327"/>
                  <a:gd name="connsiteY240" fmla="*/ 902494 h 1016794"/>
                  <a:gd name="connsiteX241" fmla="*/ 1034233 w 1784327"/>
                  <a:gd name="connsiteY241" fmla="*/ 895350 h 1016794"/>
                  <a:gd name="connsiteX242" fmla="*/ 1017564 w 1784327"/>
                  <a:gd name="connsiteY242" fmla="*/ 885825 h 1016794"/>
                  <a:gd name="connsiteX243" fmla="*/ 1000896 w 1784327"/>
                  <a:gd name="connsiteY243" fmla="*/ 876300 h 1016794"/>
                  <a:gd name="connsiteX244" fmla="*/ 993752 w 1784327"/>
                  <a:gd name="connsiteY244" fmla="*/ 869156 h 1016794"/>
                  <a:gd name="connsiteX245" fmla="*/ 984227 w 1784327"/>
                  <a:gd name="connsiteY245" fmla="*/ 864394 h 1016794"/>
                  <a:gd name="connsiteX246" fmla="*/ 969939 w 1784327"/>
                  <a:gd name="connsiteY246" fmla="*/ 857250 h 1016794"/>
                  <a:gd name="connsiteX247" fmla="*/ 965177 w 1784327"/>
                  <a:gd name="connsiteY247" fmla="*/ 850106 h 1016794"/>
                  <a:gd name="connsiteX248" fmla="*/ 950889 w 1784327"/>
                  <a:gd name="connsiteY248" fmla="*/ 840581 h 1016794"/>
                  <a:gd name="connsiteX249" fmla="*/ 936602 w 1784327"/>
                  <a:gd name="connsiteY249" fmla="*/ 831056 h 1016794"/>
                  <a:gd name="connsiteX250" fmla="*/ 922314 w 1784327"/>
                  <a:gd name="connsiteY250" fmla="*/ 826294 h 1016794"/>
                  <a:gd name="connsiteX251" fmla="*/ 917552 w 1784327"/>
                  <a:gd name="connsiteY251" fmla="*/ 819150 h 1016794"/>
                  <a:gd name="connsiteX252" fmla="*/ 908027 w 1784327"/>
                  <a:gd name="connsiteY252" fmla="*/ 816769 h 1016794"/>
                  <a:gd name="connsiteX253" fmla="*/ 900883 w 1784327"/>
                  <a:gd name="connsiteY253" fmla="*/ 814388 h 1016794"/>
                  <a:gd name="connsiteX254" fmla="*/ 891358 w 1784327"/>
                  <a:gd name="connsiteY254" fmla="*/ 812006 h 1016794"/>
                  <a:gd name="connsiteX255" fmla="*/ 884214 w 1784327"/>
                  <a:gd name="connsiteY255" fmla="*/ 809625 h 1016794"/>
                  <a:gd name="connsiteX256" fmla="*/ 874689 w 1784327"/>
                  <a:gd name="connsiteY256" fmla="*/ 804863 h 1016794"/>
                  <a:gd name="connsiteX257" fmla="*/ 860402 w 1784327"/>
                  <a:gd name="connsiteY257" fmla="*/ 802481 h 1016794"/>
                  <a:gd name="connsiteX258" fmla="*/ 841352 w 1784327"/>
                  <a:gd name="connsiteY258" fmla="*/ 797719 h 1016794"/>
                  <a:gd name="connsiteX259" fmla="*/ 829446 w 1784327"/>
                  <a:gd name="connsiteY259" fmla="*/ 795338 h 1016794"/>
                  <a:gd name="connsiteX260" fmla="*/ 812777 w 1784327"/>
                  <a:gd name="connsiteY260" fmla="*/ 788194 h 1016794"/>
                  <a:gd name="connsiteX261" fmla="*/ 805633 w 1784327"/>
                  <a:gd name="connsiteY261" fmla="*/ 785813 h 1016794"/>
                  <a:gd name="connsiteX262" fmla="*/ 788964 w 1784327"/>
                  <a:gd name="connsiteY262" fmla="*/ 773906 h 1016794"/>
                  <a:gd name="connsiteX263" fmla="*/ 779439 w 1784327"/>
                  <a:gd name="connsiteY263" fmla="*/ 766763 h 1016794"/>
                  <a:gd name="connsiteX264" fmla="*/ 755627 w 1784327"/>
                  <a:gd name="connsiteY264" fmla="*/ 759619 h 1016794"/>
                  <a:gd name="connsiteX265" fmla="*/ 748483 w 1784327"/>
                  <a:gd name="connsiteY265" fmla="*/ 757238 h 1016794"/>
                  <a:gd name="connsiteX266" fmla="*/ 731814 w 1784327"/>
                  <a:gd name="connsiteY266" fmla="*/ 752475 h 1016794"/>
                  <a:gd name="connsiteX267" fmla="*/ 727052 w 1784327"/>
                  <a:gd name="connsiteY267" fmla="*/ 745331 h 1016794"/>
                  <a:gd name="connsiteX268" fmla="*/ 717527 w 1784327"/>
                  <a:gd name="connsiteY268" fmla="*/ 742950 h 1016794"/>
                  <a:gd name="connsiteX269" fmla="*/ 710383 w 1784327"/>
                  <a:gd name="connsiteY269" fmla="*/ 740569 h 1016794"/>
                  <a:gd name="connsiteX270" fmla="*/ 700858 w 1784327"/>
                  <a:gd name="connsiteY270" fmla="*/ 738188 h 1016794"/>
                  <a:gd name="connsiteX271" fmla="*/ 686571 w 1784327"/>
                  <a:gd name="connsiteY271" fmla="*/ 733425 h 1016794"/>
                  <a:gd name="connsiteX272" fmla="*/ 662758 w 1784327"/>
                  <a:gd name="connsiteY272" fmla="*/ 728663 h 1016794"/>
                  <a:gd name="connsiteX273" fmla="*/ 598464 w 1784327"/>
                  <a:gd name="connsiteY273" fmla="*/ 721519 h 1016794"/>
                  <a:gd name="connsiteX274" fmla="*/ 581796 w 1784327"/>
                  <a:gd name="connsiteY274" fmla="*/ 719138 h 1016794"/>
                  <a:gd name="connsiteX275" fmla="*/ 488927 w 1784327"/>
                  <a:gd name="connsiteY275" fmla="*/ 723900 h 1016794"/>
                  <a:gd name="connsiteX276" fmla="*/ 441302 w 1784327"/>
                  <a:gd name="connsiteY276" fmla="*/ 728663 h 1016794"/>
                  <a:gd name="connsiteX277" fmla="*/ 415108 w 1784327"/>
                  <a:gd name="connsiteY277" fmla="*/ 731044 h 1016794"/>
                  <a:gd name="connsiteX278" fmla="*/ 396058 w 1784327"/>
                  <a:gd name="connsiteY278" fmla="*/ 735806 h 1016794"/>
                  <a:gd name="connsiteX279" fmla="*/ 381771 w 1784327"/>
                  <a:gd name="connsiteY279" fmla="*/ 745331 h 1016794"/>
                  <a:gd name="connsiteX280" fmla="*/ 362721 w 1784327"/>
                  <a:gd name="connsiteY280" fmla="*/ 757238 h 1016794"/>
                  <a:gd name="connsiteX281" fmla="*/ 348433 w 1784327"/>
                  <a:gd name="connsiteY281" fmla="*/ 764381 h 1016794"/>
                  <a:gd name="connsiteX282" fmla="*/ 346052 w 1784327"/>
                  <a:gd name="connsiteY282" fmla="*/ 773906 h 1016794"/>
                  <a:gd name="connsiteX283" fmla="*/ 322239 w 1784327"/>
                  <a:gd name="connsiteY283" fmla="*/ 781050 h 1016794"/>
                  <a:gd name="connsiteX284" fmla="*/ 312714 w 1784327"/>
                  <a:gd name="connsiteY284" fmla="*/ 785813 h 1016794"/>
                  <a:gd name="connsiteX285" fmla="*/ 291283 w 1784327"/>
                  <a:gd name="connsiteY285" fmla="*/ 792956 h 1016794"/>
                  <a:gd name="connsiteX286" fmla="*/ 284139 w 1784327"/>
                  <a:gd name="connsiteY286" fmla="*/ 795338 h 1016794"/>
                  <a:gd name="connsiteX287" fmla="*/ 276996 w 1784327"/>
                  <a:gd name="connsiteY287" fmla="*/ 797719 h 1016794"/>
                  <a:gd name="connsiteX288" fmla="*/ 260327 w 1784327"/>
                  <a:gd name="connsiteY288" fmla="*/ 804863 h 1016794"/>
                  <a:gd name="connsiteX289" fmla="*/ 246039 w 1784327"/>
                  <a:gd name="connsiteY289" fmla="*/ 807244 h 1016794"/>
                  <a:gd name="connsiteX290" fmla="*/ 238896 w 1784327"/>
                  <a:gd name="connsiteY290" fmla="*/ 809625 h 1016794"/>
                  <a:gd name="connsiteX291" fmla="*/ 229371 w 1784327"/>
                  <a:gd name="connsiteY291" fmla="*/ 812006 h 1016794"/>
                  <a:gd name="connsiteX292" fmla="*/ 215083 w 1784327"/>
                  <a:gd name="connsiteY292" fmla="*/ 821531 h 1016794"/>
                  <a:gd name="connsiteX293" fmla="*/ 196033 w 1784327"/>
                  <a:gd name="connsiteY293" fmla="*/ 842963 h 1016794"/>
                  <a:gd name="connsiteX294" fmla="*/ 193652 w 1784327"/>
                  <a:gd name="connsiteY294" fmla="*/ 850106 h 1016794"/>
                  <a:gd name="connsiteX295" fmla="*/ 176983 w 1784327"/>
                  <a:gd name="connsiteY295" fmla="*/ 859631 h 1016794"/>
                  <a:gd name="connsiteX296" fmla="*/ 153171 w 1784327"/>
                  <a:gd name="connsiteY296" fmla="*/ 873919 h 1016794"/>
                  <a:gd name="connsiteX297" fmla="*/ 146027 w 1784327"/>
                  <a:gd name="connsiteY297" fmla="*/ 883444 h 1016794"/>
                  <a:gd name="connsiteX298" fmla="*/ 136502 w 1784327"/>
                  <a:gd name="connsiteY298" fmla="*/ 885825 h 1016794"/>
                  <a:gd name="connsiteX299" fmla="*/ 129358 w 1784327"/>
                  <a:gd name="connsiteY299" fmla="*/ 888206 h 1016794"/>
                  <a:gd name="connsiteX300" fmla="*/ 117452 w 1784327"/>
                  <a:gd name="connsiteY300" fmla="*/ 900113 h 1016794"/>
                  <a:gd name="connsiteX301" fmla="*/ 103164 w 1784327"/>
                  <a:gd name="connsiteY301" fmla="*/ 907256 h 1016794"/>
                  <a:gd name="connsiteX302" fmla="*/ 88877 w 1784327"/>
                  <a:gd name="connsiteY302" fmla="*/ 916781 h 1016794"/>
                  <a:gd name="connsiteX303" fmla="*/ 72208 w 1784327"/>
                  <a:gd name="connsiteY303" fmla="*/ 921544 h 1016794"/>
                  <a:gd name="connsiteX304" fmla="*/ 65064 w 1784327"/>
                  <a:gd name="connsiteY304" fmla="*/ 923925 h 1016794"/>
                  <a:gd name="connsiteX305" fmla="*/ 43633 w 1784327"/>
                  <a:gd name="connsiteY305" fmla="*/ 926306 h 1016794"/>
                  <a:gd name="connsiteX306" fmla="*/ 26964 w 1784327"/>
                  <a:gd name="connsiteY306" fmla="*/ 933450 h 1016794"/>
                  <a:gd name="connsiteX307" fmla="*/ 22202 w 1784327"/>
                  <a:gd name="connsiteY307" fmla="*/ 940594 h 1016794"/>
                  <a:gd name="connsiteX308" fmla="*/ 771 w 1784327"/>
                  <a:gd name="connsiteY308" fmla="*/ 983456 h 1016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</a:cxnLst>
                <a:rect l="l" t="t" r="r" b="b"/>
                <a:pathLst>
                  <a:path w="1784327" h="1016794">
                    <a:moveTo>
                      <a:pt x="771" y="983456"/>
                    </a:moveTo>
                    <a:cubicBezTo>
                      <a:pt x="-2007" y="988615"/>
                      <a:pt x="3457" y="975286"/>
                      <a:pt x="5533" y="971550"/>
                    </a:cubicBezTo>
                    <a:cubicBezTo>
                      <a:pt x="7460" y="968081"/>
                      <a:pt x="10902" y="965575"/>
                      <a:pt x="12677" y="962025"/>
                    </a:cubicBezTo>
                    <a:cubicBezTo>
                      <a:pt x="28052" y="931274"/>
                      <a:pt x="2486" y="971357"/>
                      <a:pt x="19821" y="945356"/>
                    </a:cubicBezTo>
                    <a:cubicBezTo>
                      <a:pt x="20615" y="942975"/>
                      <a:pt x="21513" y="940626"/>
                      <a:pt x="22202" y="938213"/>
                    </a:cubicBezTo>
                    <a:cubicBezTo>
                      <a:pt x="23101" y="935066"/>
                      <a:pt x="23119" y="931615"/>
                      <a:pt x="24583" y="928688"/>
                    </a:cubicBezTo>
                    <a:cubicBezTo>
                      <a:pt x="27143" y="923568"/>
                      <a:pt x="30933" y="919163"/>
                      <a:pt x="34108" y="914400"/>
                    </a:cubicBezTo>
                    <a:cubicBezTo>
                      <a:pt x="35696" y="912019"/>
                      <a:pt x="36490" y="908844"/>
                      <a:pt x="38871" y="907256"/>
                    </a:cubicBezTo>
                    <a:lnTo>
                      <a:pt x="46014" y="902494"/>
                    </a:lnTo>
                    <a:cubicBezTo>
                      <a:pt x="47602" y="900113"/>
                      <a:pt x="48448" y="897014"/>
                      <a:pt x="50777" y="895350"/>
                    </a:cubicBezTo>
                    <a:cubicBezTo>
                      <a:pt x="54255" y="892866"/>
                      <a:pt x="58777" y="892324"/>
                      <a:pt x="62683" y="890588"/>
                    </a:cubicBezTo>
                    <a:cubicBezTo>
                      <a:pt x="71743" y="886561"/>
                      <a:pt x="71693" y="886168"/>
                      <a:pt x="79352" y="881063"/>
                    </a:cubicBezTo>
                    <a:cubicBezTo>
                      <a:pt x="85177" y="851934"/>
                      <a:pt x="76063" y="879589"/>
                      <a:pt x="88877" y="866775"/>
                    </a:cubicBezTo>
                    <a:cubicBezTo>
                      <a:pt x="90652" y="865000"/>
                      <a:pt x="90135" y="861876"/>
                      <a:pt x="91258" y="859631"/>
                    </a:cubicBezTo>
                    <a:cubicBezTo>
                      <a:pt x="94572" y="853004"/>
                      <a:pt x="97901" y="850607"/>
                      <a:pt x="103164" y="845344"/>
                    </a:cubicBezTo>
                    <a:cubicBezTo>
                      <a:pt x="109153" y="827383"/>
                      <a:pt x="101074" y="849525"/>
                      <a:pt x="110308" y="831056"/>
                    </a:cubicBezTo>
                    <a:cubicBezTo>
                      <a:pt x="111430" y="828811"/>
                      <a:pt x="110914" y="825688"/>
                      <a:pt x="112689" y="823913"/>
                    </a:cubicBezTo>
                    <a:cubicBezTo>
                      <a:pt x="114464" y="822138"/>
                      <a:pt x="117452" y="822325"/>
                      <a:pt x="119833" y="821531"/>
                    </a:cubicBezTo>
                    <a:cubicBezTo>
                      <a:pt x="121770" y="815720"/>
                      <a:pt x="122360" y="811861"/>
                      <a:pt x="126977" y="807244"/>
                    </a:cubicBezTo>
                    <a:cubicBezTo>
                      <a:pt x="129001" y="805220"/>
                      <a:pt x="131740" y="804069"/>
                      <a:pt x="134121" y="802481"/>
                    </a:cubicBezTo>
                    <a:cubicBezTo>
                      <a:pt x="139788" y="785479"/>
                      <a:pt x="136098" y="792371"/>
                      <a:pt x="143646" y="781050"/>
                    </a:cubicBezTo>
                    <a:cubicBezTo>
                      <a:pt x="149995" y="762000"/>
                      <a:pt x="140471" y="784224"/>
                      <a:pt x="153171" y="771525"/>
                    </a:cubicBezTo>
                    <a:cubicBezTo>
                      <a:pt x="157218" y="767478"/>
                      <a:pt x="162696" y="757238"/>
                      <a:pt x="162696" y="757238"/>
                    </a:cubicBezTo>
                    <a:cubicBezTo>
                      <a:pt x="169045" y="738187"/>
                      <a:pt x="159521" y="760413"/>
                      <a:pt x="172221" y="747713"/>
                    </a:cubicBezTo>
                    <a:cubicBezTo>
                      <a:pt x="173996" y="745938"/>
                      <a:pt x="173480" y="742814"/>
                      <a:pt x="174602" y="740569"/>
                    </a:cubicBezTo>
                    <a:cubicBezTo>
                      <a:pt x="175882" y="738009"/>
                      <a:pt x="177777" y="735806"/>
                      <a:pt x="179364" y="733425"/>
                    </a:cubicBezTo>
                    <a:cubicBezTo>
                      <a:pt x="186205" y="706070"/>
                      <a:pt x="176639" y="739787"/>
                      <a:pt x="186508" y="716756"/>
                    </a:cubicBezTo>
                    <a:cubicBezTo>
                      <a:pt x="188524" y="712051"/>
                      <a:pt x="190281" y="695473"/>
                      <a:pt x="193652" y="692944"/>
                    </a:cubicBezTo>
                    <a:lnTo>
                      <a:pt x="203177" y="685800"/>
                    </a:lnTo>
                    <a:cubicBezTo>
                      <a:pt x="203971" y="681831"/>
                      <a:pt x="204137" y="677684"/>
                      <a:pt x="205558" y="673894"/>
                    </a:cubicBezTo>
                    <a:cubicBezTo>
                      <a:pt x="208541" y="665940"/>
                      <a:pt x="212590" y="666430"/>
                      <a:pt x="217464" y="659606"/>
                    </a:cubicBezTo>
                    <a:cubicBezTo>
                      <a:pt x="219527" y="656717"/>
                      <a:pt x="220164" y="652970"/>
                      <a:pt x="222227" y="650081"/>
                    </a:cubicBezTo>
                    <a:cubicBezTo>
                      <a:pt x="224184" y="647341"/>
                      <a:pt x="227179" y="645495"/>
                      <a:pt x="229371" y="642938"/>
                    </a:cubicBezTo>
                    <a:cubicBezTo>
                      <a:pt x="231954" y="639925"/>
                      <a:pt x="234133" y="636588"/>
                      <a:pt x="236514" y="633413"/>
                    </a:cubicBezTo>
                    <a:cubicBezTo>
                      <a:pt x="243055" y="607255"/>
                      <a:pt x="231515" y="648170"/>
                      <a:pt x="253183" y="604838"/>
                    </a:cubicBezTo>
                    <a:cubicBezTo>
                      <a:pt x="254771" y="601663"/>
                      <a:pt x="256548" y="598576"/>
                      <a:pt x="257946" y="595313"/>
                    </a:cubicBezTo>
                    <a:cubicBezTo>
                      <a:pt x="260742" y="588790"/>
                      <a:pt x="262116" y="576459"/>
                      <a:pt x="269852" y="573881"/>
                    </a:cubicBezTo>
                    <a:lnTo>
                      <a:pt x="276996" y="571500"/>
                    </a:lnTo>
                    <a:cubicBezTo>
                      <a:pt x="281950" y="551684"/>
                      <a:pt x="275919" y="571270"/>
                      <a:pt x="284139" y="554831"/>
                    </a:cubicBezTo>
                    <a:cubicBezTo>
                      <a:pt x="285262" y="552586"/>
                      <a:pt x="284746" y="549463"/>
                      <a:pt x="286521" y="547688"/>
                    </a:cubicBezTo>
                    <a:cubicBezTo>
                      <a:pt x="288296" y="545913"/>
                      <a:pt x="291283" y="546100"/>
                      <a:pt x="293664" y="545306"/>
                    </a:cubicBezTo>
                    <a:cubicBezTo>
                      <a:pt x="304604" y="528900"/>
                      <a:pt x="290621" y="548859"/>
                      <a:pt x="307952" y="528638"/>
                    </a:cubicBezTo>
                    <a:cubicBezTo>
                      <a:pt x="316569" y="518585"/>
                      <a:pt x="307839" y="523119"/>
                      <a:pt x="319858" y="519113"/>
                    </a:cubicBezTo>
                    <a:cubicBezTo>
                      <a:pt x="322239" y="517525"/>
                      <a:pt x="324442" y="515630"/>
                      <a:pt x="327002" y="514350"/>
                    </a:cubicBezTo>
                    <a:cubicBezTo>
                      <a:pt x="329247" y="513227"/>
                      <a:pt x="332218" y="513576"/>
                      <a:pt x="334146" y="511969"/>
                    </a:cubicBezTo>
                    <a:cubicBezTo>
                      <a:pt x="351445" y="497553"/>
                      <a:pt x="332053" y="505522"/>
                      <a:pt x="348433" y="500063"/>
                    </a:cubicBezTo>
                    <a:cubicBezTo>
                      <a:pt x="350021" y="497682"/>
                      <a:pt x="351364" y="495118"/>
                      <a:pt x="353196" y="492919"/>
                    </a:cubicBezTo>
                    <a:cubicBezTo>
                      <a:pt x="355352" y="490332"/>
                      <a:pt x="358668" y="488699"/>
                      <a:pt x="360339" y="485775"/>
                    </a:cubicBezTo>
                    <a:cubicBezTo>
                      <a:pt x="368491" y="471510"/>
                      <a:pt x="355934" y="480584"/>
                      <a:pt x="367483" y="466725"/>
                    </a:cubicBezTo>
                    <a:cubicBezTo>
                      <a:pt x="369315" y="464526"/>
                      <a:pt x="372246" y="463550"/>
                      <a:pt x="374627" y="461963"/>
                    </a:cubicBezTo>
                    <a:cubicBezTo>
                      <a:pt x="380206" y="439646"/>
                      <a:pt x="374761" y="447541"/>
                      <a:pt x="386533" y="435769"/>
                    </a:cubicBezTo>
                    <a:cubicBezTo>
                      <a:pt x="392516" y="417816"/>
                      <a:pt x="384446" y="439942"/>
                      <a:pt x="393677" y="421481"/>
                    </a:cubicBezTo>
                    <a:cubicBezTo>
                      <a:pt x="394799" y="419236"/>
                      <a:pt x="394666" y="416426"/>
                      <a:pt x="396058" y="414338"/>
                    </a:cubicBezTo>
                    <a:cubicBezTo>
                      <a:pt x="397926" y="411536"/>
                      <a:pt x="401046" y="409781"/>
                      <a:pt x="403202" y="407194"/>
                    </a:cubicBezTo>
                    <a:cubicBezTo>
                      <a:pt x="405034" y="404995"/>
                      <a:pt x="405940" y="402074"/>
                      <a:pt x="407964" y="400050"/>
                    </a:cubicBezTo>
                    <a:cubicBezTo>
                      <a:pt x="410770" y="397244"/>
                      <a:pt x="414683" y="395712"/>
                      <a:pt x="417489" y="392906"/>
                    </a:cubicBezTo>
                    <a:cubicBezTo>
                      <a:pt x="419513" y="390882"/>
                      <a:pt x="420972" y="388323"/>
                      <a:pt x="422252" y="385763"/>
                    </a:cubicBezTo>
                    <a:cubicBezTo>
                      <a:pt x="424164" y="381940"/>
                      <a:pt x="424174" y="377051"/>
                      <a:pt x="427014" y="373856"/>
                    </a:cubicBezTo>
                    <a:cubicBezTo>
                      <a:pt x="430817" y="369578"/>
                      <a:pt x="436539" y="367506"/>
                      <a:pt x="441302" y="364331"/>
                    </a:cubicBezTo>
                    <a:lnTo>
                      <a:pt x="448446" y="359569"/>
                    </a:lnTo>
                    <a:cubicBezTo>
                      <a:pt x="458746" y="344117"/>
                      <a:pt x="446174" y="359506"/>
                      <a:pt x="462733" y="350044"/>
                    </a:cubicBezTo>
                    <a:cubicBezTo>
                      <a:pt x="478610" y="340972"/>
                      <a:pt x="462308" y="345621"/>
                      <a:pt x="474639" y="335756"/>
                    </a:cubicBezTo>
                    <a:cubicBezTo>
                      <a:pt x="476599" y="334188"/>
                      <a:pt x="479402" y="334169"/>
                      <a:pt x="481783" y="333375"/>
                    </a:cubicBezTo>
                    <a:cubicBezTo>
                      <a:pt x="483371" y="330994"/>
                      <a:pt x="485266" y="328791"/>
                      <a:pt x="486546" y="326231"/>
                    </a:cubicBezTo>
                    <a:cubicBezTo>
                      <a:pt x="487668" y="323986"/>
                      <a:pt x="487152" y="320863"/>
                      <a:pt x="488927" y="319088"/>
                    </a:cubicBezTo>
                    <a:cubicBezTo>
                      <a:pt x="490702" y="317313"/>
                      <a:pt x="493690" y="317500"/>
                      <a:pt x="496071" y="316706"/>
                    </a:cubicBezTo>
                    <a:cubicBezTo>
                      <a:pt x="496865" y="313531"/>
                      <a:pt x="496575" y="309862"/>
                      <a:pt x="498452" y="307181"/>
                    </a:cubicBezTo>
                    <a:cubicBezTo>
                      <a:pt x="510610" y="289812"/>
                      <a:pt x="510676" y="296228"/>
                      <a:pt x="524646" y="285750"/>
                    </a:cubicBezTo>
                    <a:cubicBezTo>
                      <a:pt x="538916" y="275047"/>
                      <a:pt x="524605" y="281000"/>
                      <a:pt x="538933" y="276225"/>
                    </a:cubicBezTo>
                    <a:cubicBezTo>
                      <a:pt x="544795" y="270363"/>
                      <a:pt x="548347" y="265566"/>
                      <a:pt x="555602" y="261938"/>
                    </a:cubicBezTo>
                    <a:cubicBezTo>
                      <a:pt x="557847" y="260815"/>
                      <a:pt x="560365" y="260350"/>
                      <a:pt x="562746" y="259556"/>
                    </a:cubicBezTo>
                    <a:cubicBezTo>
                      <a:pt x="564333" y="257175"/>
                      <a:pt x="565354" y="254297"/>
                      <a:pt x="567508" y="252413"/>
                    </a:cubicBezTo>
                    <a:cubicBezTo>
                      <a:pt x="571816" y="248644"/>
                      <a:pt x="577033" y="246063"/>
                      <a:pt x="581796" y="242888"/>
                    </a:cubicBezTo>
                    <a:cubicBezTo>
                      <a:pt x="584177" y="241301"/>
                      <a:pt x="586379" y="239405"/>
                      <a:pt x="588939" y="238125"/>
                    </a:cubicBezTo>
                    <a:cubicBezTo>
                      <a:pt x="601024" y="232083"/>
                      <a:pt x="595511" y="235332"/>
                      <a:pt x="605608" y="228600"/>
                    </a:cubicBezTo>
                    <a:cubicBezTo>
                      <a:pt x="617755" y="210380"/>
                      <a:pt x="601095" y="232809"/>
                      <a:pt x="619896" y="216694"/>
                    </a:cubicBezTo>
                    <a:cubicBezTo>
                      <a:pt x="622909" y="214111"/>
                      <a:pt x="624026" y="209752"/>
                      <a:pt x="627039" y="207169"/>
                    </a:cubicBezTo>
                    <a:cubicBezTo>
                      <a:pt x="629734" y="204859"/>
                      <a:pt x="633482" y="204167"/>
                      <a:pt x="636564" y="202406"/>
                    </a:cubicBezTo>
                    <a:cubicBezTo>
                      <a:pt x="639049" y="200986"/>
                      <a:pt x="641327" y="199231"/>
                      <a:pt x="643708" y="197644"/>
                    </a:cubicBezTo>
                    <a:cubicBezTo>
                      <a:pt x="651826" y="185468"/>
                      <a:pt x="644507" y="192682"/>
                      <a:pt x="662758" y="188119"/>
                    </a:cubicBezTo>
                    <a:cubicBezTo>
                      <a:pt x="667628" y="186901"/>
                      <a:pt x="672283" y="184944"/>
                      <a:pt x="677046" y="183356"/>
                    </a:cubicBezTo>
                    <a:lnTo>
                      <a:pt x="684189" y="180975"/>
                    </a:lnTo>
                    <a:cubicBezTo>
                      <a:pt x="685777" y="178594"/>
                      <a:pt x="686571" y="175419"/>
                      <a:pt x="688952" y="173831"/>
                    </a:cubicBezTo>
                    <a:cubicBezTo>
                      <a:pt x="691675" y="172016"/>
                      <a:pt x="695342" y="172390"/>
                      <a:pt x="698477" y="171450"/>
                    </a:cubicBezTo>
                    <a:cubicBezTo>
                      <a:pt x="727488" y="162747"/>
                      <a:pt x="700319" y="169800"/>
                      <a:pt x="722289" y="164306"/>
                    </a:cubicBezTo>
                    <a:cubicBezTo>
                      <a:pt x="725464" y="161131"/>
                      <a:pt x="728160" y="157391"/>
                      <a:pt x="731814" y="154781"/>
                    </a:cubicBezTo>
                    <a:cubicBezTo>
                      <a:pt x="733857" y="153322"/>
                      <a:pt x="736869" y="153792"/>
                      <a:pt x="738958" y="152400"/>
                    </a:cubicBezTo>
                    <a:cubicBezTo>
                      <a:pt x="756796" y="140509"/>
                      <a:pt x="736259" y="148536"/>
                      <a:pt x="753246" y="142875"/>
                    </a:cubicBezTo>
                    <a:cubicBezTo>
                      <a:pt x="772292" y="130177"/>
                      <a:pt x="749278" y="146843"/>
                      <a:pt x="765152" y="130969"/>
                    </a:cubicBezTo>
                    <a:cubicBezTo>
                      <a:pt x="767176" y="128945"/>
                      <a:pt x="770123" y="128069"/>
                      <a:pt x="772296" y="126206"/>
                    </a:cubicBezTo>
                    <a:cubicBezTo>
                      <a:pt x="775705" y="123284"/>
                      <a:pt x="777805" y="118689"/>
                      <a:pt x="781821" y="116681"/>
                    </a:cubicBezTo>
                    <a:cubicBezTo>
                      <a:pt x="786139" y="114522"/>
                      <a:pt x="791346" y="115094"/>
                      <a:pt x="796108" y="114300"/>
                    </a:cubicBezTo>
                    <a:cubicBezTo>
                      <a:pt x="807921" y="102487"/>
                      <a:pt x="797777" y="109989"/>
                      <a:pt x="815158" y="104775"/>
                    </a:cubicBezTo>
                    <a:cubicBezTo>
                      <a:pt x="819252" y="103547"/>
                      <a:pt x="823062" y="101514"/>
                      <a:pt x="827064" y="100013"/>
                    </a:cubicBezTo>
                    <a:cubicBezTo>
                      <a:pt x="835438" y="96873"/>
                      <a:pt x="835954" y="97282"/>
                      <a:pt x="846114" y="95250"/>
                    </a:cubicBezTo>
                    <a:cubicBezTo>
                      <a:pt x="847702" y="92869"/>
                      <a:pt x="848642" y="89894"/>
                      <a:pt x="850877" y="88106"/>
                    </a:cubicBezTo>
                    <a:cubicBezTo>
                      <a:pt x="852837" y="86538"/>
                      <a:pt x="855599" y="86385"/>
                      <a:pt x="858021" y="85725"/>
                    </a:cubicBezTo>
                    <a:cubicBezTo>
                      <a:pt x="864336" y="84003"/>
                      <a:pt x="870862" y="83034"/>
                      <a:pt x="877071" y="80963"/>
                    </a:cubicBezTo>
                    <a:cubicBezTo>
                      <a:pt x="889696" y="76753"/>
                      <a:pt x="881801" y="79270"/>
                      <a:pt x="900883" y="73819"/>
                    </a:cubicBezTo>
                    <a:cubicBezTo>
                      <a:pt x="923505" y="51197"/>
                      <a:pt x="891968" y="80284"/>
                      <a:pt x="917552" y="64294"/>
                    </a:cubicBezTo>
                    <a:cubicBezTo>
                      <a:pt x="943379" y="48152"/>
                      <a:pt x="914696" y="58895"/>
                      <a:pt x="934221" y="52388"/>
                    </a:cubicBezTo>
                    <a:cubicBezTo>
                      <a:pt x="938190" y="49213"/>
                      <a:pt x="941817" y="45557"/>
                      <a:pt x="946127" y="42863"/>
                    </a:cubicBezTo>
                    <a:cubicBezTo>
                      <a:pt x="948256" y="41533"/>
                      <a:pt x="950849" y="41141"/>
                      <a:pt x="953271" y="40481"/>
                    </a:cubicBezTo>
                    <a:cubicBezTo>
                      <a:pt x="959586" y="38759"/>
                      <a:pt x="966111" y="37789"/>
                      <a:pt x="972321" y="35719"/>
                    </a:cubicBezTo>
                    <a:cubicBezTo>
                      <a:pt x="980504" y="32991"/>
                      <a:pt x="987278" y="30618"/>
                      <a:pt x="996133" y="28575"/>
                    </a:cubicBezTo>
                    <a:cubicBezTo>
                      <a:pt x="1000838" y="27489"/>
                      <a:pt x="1005686" y="27141"/>
                      <a:pt x="1010421" y="26194"/>
                    </a:cubicBezTo>
                    <a:cubicBezTo>
                      <a:pt x="1014206" y="25437"/>
                      <a:pt x="1023111" y="23136"/>
                      <a:pt x="1027089" y="21431"/>
                    </a:cubicBezTo>
                    <a:cubicBezTo>
                      <a:pt x="1030352" y="20033"/>
                      <a:pt x="1033201" y="17644"/>
                      <a:pt x="1036614" y="16669"/>
                    </a:cubicBezTo>
                    <a:cubicBezTo>
                      <a:pt x="1044614" y="14383"/>
                      <a:pt x="1064697" y="11194"/>
                      <a:pt x="1074714" y="9525"/>
                    </a:cubicBezTo>
                    <a:cubicBezTo>
                      <a:pt x="1077889" y="7938"/>
                      <a:pt x="1080976" y="6161"/>
                      <a:pt x="1084239" y="4763"/>
                    </a:cubicBezTo>
                    <a:cubicBezTo>
                      <a:pt x="1089028" y="2711"/>
                      <a:pt x="1096066" y="1210"/>
                      <a:pt x="1100908" y="0"/>
                    </a:cubicBezTo>
                    <a:cubicBezTo>
                      <a:pt x="1135039" y="794"/>
                      <a:pt x="1169307" y="-767"/>
                      <a:pt x="1203302" y="2381"/>
                    </a:cubicBezTo>
                    <a:cubicBezTo>
                      <a:pt x="1212553" y="3238"/>
                      <a:pt x="1220682" y="8968"/>
                      <a:pt x="1229496" y="11906"/>
                    </a:cubicBezTo>
                    <a:cubicBezTo>
                      <a:pt x="1232601" y="12941"/>
                      <a:pt x="1235874" y="13389"/>
                      <a:pt x="1239021" y="14288"/>
                    </a:cubicBezTo>
                    <a:cubicBezTo>
                      <a:pt x="1262894" y="21110"/>
                      <a:pt x="1225963" y="11619"/>
                      <a:pt x="1255689" y="19050"/>
                    </a:cubicBezTo>
                    <a:cubicBezTo>
                      <a:pt x="1279834" y="31124"/>
                      <a:pt x="1250063" y="17787"/>
                      <a:pt x="1303314" y="26194"/>
                    </a:cubicBezTo>
                    <a:cubicBezTo>
                      <a:pt x="1306141" y="26640"/>
                      <a:pt x="1307973" y="29536"/>
                      <a:pt x="1310458" y="30956"/>
                    </a:cubicBezTo>
                    <a:cubicBezTo>
                      <a:pt x="1313540" y="32717"/>
                      <a:pt x="1316720" y="34321"/>
                      <a:pt x="1319983" y="35719"/>
                    </a:cubicBezTo>
                    <a:cubicBezTo>
                      <a:pt x="1327442" y="38916"/>
                      <a:pt x="1332855" y="39055"/>
                      <a:pt x="1341414" y="40481"/>
                    </a:cubicBezTo>
                    <a:cubicBezTo>
                      <a:pt x="1343795" y="42069"/>
                      <a:pt x="1345878" y="44239"/>
                      <a:pt x="1348558" y="45244"/>
                    </a:cubicBezTo>
                    <a:cubicBezTo>
                      <a:pt x="1352348" y="46665"/>
                      <a:pt x="1356513" y="46747"/>
                      <a:pt x="1360464" y="47625"/>
                    </a:cubicBezTo>
                    <a:cubicBezTo>
                      <a:pt x="1369438" y="49619"/>
                      <a:pt x="1369175" y="49735"/>
                      <a:pt x="1377133" y="52388"/>
                    </a:cubicBezTo>
                    <a:cubicBezTo>
                      <a:pt x="1396670" y="67039"/>
                      <a:pt x="1375412" y="53664"/>
                      <a:pt x="1410471" y="61913"/>
                    </a:cubicBezTo>
                    <a:cubicBezTo>
                      <a:pt x="1416355" y="63297"/>
                      <a:pt x="1421527" y="66811"/>
                      <a:pt x="1427139" y="69056"/>
                    </a:cubicBezTo>
                    <a:cubicBezTo>
                      <a:pt x="1429470" y="69988"/>
                      <a:pt x="1431924" y="70580"/>
                      <a:pt x="1434283" y="71438"/>
                    </a:cubicBezTo>
                    <a:cubicBezTo>
                      <a:pt x="1463709" y="82138"/>
                      <a:pt x="1443929" y="75445"/>
                      <a:pt x="1460477" y="80963"/>
                    </a:cubicBezTo>
                    <a:cubicBezTo>
                      <a:pt x="1474121" y="101429"/>
                      <a:pt x="1455954" y="77346"/>
                      <a:pt x="1472383" y="90488"/>
                    </a:cubicBezTo>
                    <a:cubicBezTo>
                      <a:pt x="1487333" y="102448"/>
                      <a:pt x="1464796" y="94542"/>
                      <a:pt x="1486671" y="100013"/>
                    </a:cubicBezTo>
                    <a:cubicBezTo>
                      <a:pt x="1491433" y="107156"/>
                      <a:pt x="1490640" y="107950"/>
                      <a:pt x="1498577" y="111919"/>
                    </a:cubicBezTo>
                    <a:cubicBezTo>
                      <a:pt x="1506609" y="115935"/>
                      <a:pt x="1506983" y="112453"/>
                      <a:pt x="1515246" y="119063"/>
                    </a:cubicBezTo>
                    <a:cubicBezTo>
                      <a:pt x="1520505" y="123270"/>
                      <a:pt x="1523509" y="130338"/>
                      <a:pt x="1529533" y="133350"/>
                    </a:cubicBezTo>
                    <a:cubicBezTo>
                      <a:pt x="1557966" y="147568"/>
                      <a:pt x="1515723" y="125613"/>
                      <a:pt x="1550964" y="147638"/>
                    </a:cubicBezTo>
                    <a:cubicBezTo>
                      <a:pt x="1553093" y="148968"/>
                      <a:pt x="1555863" y="148897"/>
                      <a:pt x="1558108" y="150019"/>
                    </a:cubicBezTo>
                    <a:cubicBezTo>
                      <a:pt x="1560668" y="151299"/>
                      <a:pt x="1562692" y="153501"/>
                      <a:pt x="1565252" y="154781"/>
                    </a:cubicBezTo>
                    <a:cubicBezTo>
                      <a:pt x="1567497" y="155904"/>
                      <a:pt x="1570151" y="156040"/>
                      <a:pt x="1572396" y="157163"/>
                    </a:cubicBezTo>
                    <a:cubicBezTo>
                      <a:pt x="1590853" y="166392"/>
                      <a:pt x="1568732" y="158323"/>
                      <a:pt x="1586683" y="164306"/>
                    </a:cubicBezTo>
                    <a:cubicBezTo>
                      <a:pt x="1587477" y="167481"/>
                      <a:pt x="1586401" y="171929"/>
                      <a:pt x="1589064" y="173831"/>
                    </a:cubicBezTo>
                    <a:cubicBezTo>
                      <a:pt x="1592993" y="176638"/>
                      <a:pt x="1598601" y="175349"/>
                      <a:pt x="1603352" y="176213"/>
                    </a:cubicBezTo>
                    <a:cubicBezTo>
                      <a:pt x="1615998" y="178512"/>
                      <a:pt x="1612486" y="177670"/>
                      <a:pt x="1622402" y="180975"/>
                    </a:cubicBezTo>
                    <a:cubicBezTo>
                      <a:pt x="1627371" y="200853"/>
                      <a:pt x="1619814" y="182528"/>
                      <a:pt x="1634308" y="192881"/>
                    </a:cubicBezTo>
                    <a:cubicBezTo>
                      <a:pt x="1655562" y="208062"/>
                      <a:pt x="1627586" y="198938"/>
                      <a:pt x="1650977" y="204788"/>
                    </a:cubicBezTo>
                    <a:cubicBezTo>
                      <a:pt x="1659085" y="216950"/>
                      <a:pt x="1651626" y="208684"/>
                      <a:pt x="1667646" y="216694"/>
                    </a:cubicBezTo>
                    <a:cubicBezTo>
                      <a:pt x="1684092" y="224917"/>
                      <a:pt x="1664488" y="218880"/>
                      <a:pt x="1684314" y="223838"/>
                    </a:cubicBezTo>
                    <a:cubicBezTo>
                      <a:pt x="1689771" y="240201"/>
                      <a:pt x="1681602" y="222398"/>
                      <a:pt x="1696221" y="233363"/>
                    </a:cubicBezTo>
                    <a:cubicBezTo>
                      <a:pt x="1728265" y="257397"/>
                      <a:pt x="1702667" y="249262"/>
                      <a:pt x="1724796" y="254794"/>
                    </a:cubicBezTo>
                    <a:lnTo>
                      <a:pt x="1739083" y="264319"/>
                    </a:lnTo>
                    <a:cubicBezTo>
                      <a:pt x="1741464" y="265906"/>
                      <a:pt x="1743512" y="268176"/>
                      <a:pt x="1746227" y="269081"/>
                    </a:cubicBezTo>
                    <a:cubicBezTo>
                      <a:pt x="1754238" y="271752"/>
                      <a:pt x="1754662" y="271519"/>
                      <a:pt x="1762896" y="276225"/>
                    </a:cubicBezTo>
                    <a:cubicBezTo>
                      <a:pt x="1765381" y="277645"/>
                      <a:pt x="1767479" y="279708"/>
                      <a:pt x="1770039" y="280988"/>
                    </a:cubicBezTo>
                    <a:cubicBezTo>
                      <a:pt x="1789770" y="290854"/>
                      <a:pt x="1763839" y="274475"/>
                      <a:pt x="1784327" y="288131"/>
                    </a:cubicBezTo>
                    <a:cubicBezTo>
                      <a:pt x="1783533" y="296069"/>
                      <a:pt x="1783074" y="304047"/>
                      <a:pt x="1781946" y="311944"/>
                    </a:cubicBezTo>
                    <a:cubicBezTo>
                      <a:pt x="1780542" y="321774"/>
                      <a:pt x="1775171" y="332820"/>
                      <a:pt x="1770039" y="340519"/>
                    </a:cubicBezTo>
                    <a:cubicBezTo>
                      <a:pt x="1768452" y="342900"/>
                      <a:pt x="1767301" y="345639"/>
                      <a:pt x="1765277" y="347663"/>
                    </a:cubicBezTo>
                    <a:cubicBezTo>
                      <a:pt x="1763253" y="349687"/>
                      <a:pt x="1760514" y="350838"/>
                      <a:pt x="1758133" y="352425"/>
                    </a:cubicBezTo>
                    <a:cubicBezTo>
                      <a:pt x="1755652" y="359870"/>
                      <a:pt x="1753246" y="369176"/>
                      <a:pt x="1746227" y="373856"/>
                    </a:cubicBezTo>
                    <a:lnTo>
                      <a:pt x="1739083" y="378619"/>
                    </a:lnTo>
                    <a:cubicBezTo>
                      <a:pt x="1733721" y="394708"/>
                      <a:pt x="1741158" y="377268"/>
                      <a:pt x="1729558" y="390525"/>
                    </a:cubicBezTo>
                    <a:cubicBezTo>
                      <a:pt x="1725789" y="394833"/>
                      <a:pt x="1724081" y="400766"/>
                      <a:pt x="1720033" y="404813"/>
                    </a:cubicBezTo>
                    <a:lnTo>
                      <a:pt x="1712889" y="411956"/>
                    </a:lnTo>
                    <a:cubicBezTo>
                      <a:pt x="1711571" y="415910"/>
                      <a:pt x="1707328" y="429107"/>
                      <a:pt x="1705746" y="431006"/>
                    </a:cubicBezTo>
                    <a:cubicBezTo>
                      <a:pt x="1704139" y="432934"/>
                      <a:pt x="1700983" y="432594"/>
                      <a:pt x="1698602" y="433388"/>
                    </a:cubicBezTo>
                    <a:cubicBezTo>
                      <a:pt x="1697014" y="435769"/>
                      <a:pt x="1695119" y="437971"/>
                      <a:pt x="1693839" y="440531"/>
                    </a:cubicBezTo>
                    <a:cubicBezTo>
                      <a:pt x="1692716" y="442776"/>
                      <a:pt x="1693065" y="445747"/>
                      <a:pt x="1691458" y="447675"/>
                    </a:cubicBezTo>
                    <a:cubicBezTo>
                      <a:pt x="1688917" y="450724"/>
                      <a:pt x="1685108" y="452438"/>
                      <a:pt x="1681933" y="454819"/>
                    </a:cubicBezTo>
                    <a:cubicBezTo>
                      <a:pt x="1676349" y="471573"/>
                      <a:pt x="1684739" y="452013"/>
                      <a:pt x="1670027" y="466725"/>
                    </a:cubicBezTo>
                    <a:cubicBezTo>
                      <a:pt x="1668252" y="468500"/>
                      <a:pt x="1669253" y="471941"/>
                      <a:pt x="1667646" y="473869"/>
                    </a:cubicBezTo>
                    <a:cubicBezTo>
                      <a:pt x="1665105" y="476918"/>
                      <a:pt x="1661296" y="478632"/>
                      <a:pt x="1658121" y="481013"/>
                    </a:cubicBezTo>
                    <a:cubicBezTo>
                      <a:pt x="1657327" y="483394"/>
                      <a:pt x="1656958" y="485962"/>
                      <a:pt x="1655739" y="488156"/>
                    </a:cubicBezTo>
                    <a:cubicBezTo>
                      <a:pt x="1648617" y="500974"/>
                      <a:pt x="1647748" y="500909"/>
                      <a:pt x="1639071" y="509588"/>
                    </a:cubicBezTo>
                    <a:cubicBezTo>
                      <a:pt x="1638277" y="511969"/>
                      <a:pt x="1637908" y="514537"/>
                      <a:pt x="1636689" y="516731"/>
                    </a:cubicBezTo>
                    <a:cubicBezTo>
                      <a:pt x="1633909" y="521735"/>
                      <a:pt x="1627164" y="531019"/>
                      <a:pt x="1627164" y="531019"/>
                    </a:cubicBezTo>
                    <a:cubicBezTo>
                      <a:pt x="1626370" y="533400"/>
                      <a:pt x="1625905" y="535918"/>
                      <a:pt x="1624783" y="538163"/>
                    </a:cubicBezTo>
                    <a:cubicBezTo>
                      <a:pt x="1621468" y="544793"/>
                      <a:pt x="1618143" y="547184"/>
                      <a:pt x="1612877" y="552450"/>
                    </a:cubicBezTo>
                    <a:cubicBezTo>
                      <a:pt x="1609013" y="564043"/>
                      <a:pt x="1612362" y="556505"/>
                      <a:pt x="1603352" y="569119"/>
                    </a:cubicBezTo>
                    <a:cubicBezTo>
                      <a:pt x="1601688" y="571448"/>
                      <a:pt x="1600613" y="574239"/>
                      <a:pt x="1598589" y="576263"/>
                    </a:cubicBezTo>
                    <a:cubicBezTo>
                      <a:pt x="1596566" y="578286"/>
                      <a:pt x="1593827" y="579438"/>
                      <a:pt x="1591446" y="581025"/>
                    </a:cubicBezTo>
                    <a:cubicBezTo>
                      <a:pt x="1589858" y="584200"/>
                      <a:pt x="1588444" y="587468"/>
                      <a:pt x="1586683" y="590550"/>
                    </a:cubicBezTo>
                    <a:cubicBezTo>
                      <a:pt x="1585263" y="593035"/>
                      <a:pt x="1583201" y="595134"/>
                      <a:pt x="1581921" y="597694"/>
                    </a:cubicBezTo>
                    <a:cubicBezTo>
                      <a:pt x="1580798" y="599939"/>
                      <a:pt x="1581107" y="602878"/>
                      <a:pt x="1579539" y="604838"/>
                    </a:cubicBezTo>
                    <a:cubicBezTo>
                      <a:pt x="1575841" y="609461"/>
                      <a:pt x="1561188" y="624293"/>
                      <a:pt x="1553346" y="628650"/>
                    </a:cubicBezTo>
                    <a:cubicBezTo>
                      <a:pt x="1548374" y="631412"/>
                      <a:pt x="1531878" y="636600"/>
                      <a:pt x="1527152" y="638175"/>
                    </a:cubicBezTo>
                    <a:lnTo>
                      <a:pt x="1520008" y="640556"/>
                    </a:lnTo>
                    <a:cubicBezTo>
                      <a:pt x="1512864" y="645319"/>
                      <a:pt x="1505446" y="649692"/>
                      <a:pt x="1498577" y="654844"/>
                    </a:cubicBezTo>
                    <a:cubicBezTo>
                      <a:pt x="1495402" y="657225"/>
                      <a:pt x="1491858" y="659182"/>
                      <a:pt x="1489052" y="661988"/>
                    </a:cubicBezTo>
                    <a:cubicBezTo>
                      <a:pt x="1487028" y="664012"/>
                      <a:pt x="1485877" y="666750"/>
                      <a:pt x="1484289" y="669131"/>
                    </a:cubicBezTo>
                    <a:cubicBezTo>
                      <a:pt x="1479925" y="682226"/>
                      <a:pt x="1484530" y="670497"/>
                      <a:pt x="1477146" y="683419"/>
                    </a:cubicBezTo>
                    <a:cubicBezTo>
                      <a:pt x="1475385" y="686501"/>
                      <a:pt x="1474656" y="690217"/>
                      <a:pt x="1472383" y="692944"/>
                    </a:cubicBezTo>
                    <a:cubicBezTo>
                      <a:pt x="1470551" y="695142"/>
                      <a:pt x="1467438" y="695874"/>
                      <a:pt x="1465239" y="697706"/>
                    </a:cubicBezTo>
                    <a:cubicBezTo>
                      <a:pt x="1462652" y="699862"/>
                      <a:pt x="1460477" y="702469"/>
                      <a:pt x="1458096" y="704850"/>
                    </a:cubicBezTo>
                    <a:cubicBezTo>
                      <a:pt x="1456527" y="709554"/>
                      <a:pt x="1455147" y="715782"/>
                      <a:pt x="1450952" y="719138"/>
                    </a:cubicBezTo>
                    <a:cubicBezTo>
                      <a:pt x="1448992" y="720706"/>
                      <a:pt x="1446189" y="720725"/>
                      <a:pt x="1443808" y="721519"/>
                    </a:cubicBezTo>
                    <a:cubicBezTo>
                      <a:pt x="1443014" y="724694"/>
                      <a:pt x="1442716" y="728036"/>
                      <a:pt x="1441427" y="731044"/>
                    </a:cubicBezTo>
                    <a:cubicBezTo>
                      <a:pt x="1440300" y="733675"/>
                      <a:pt x="1437944" y="735628"/>
                      <a:pt x="1436664" y="738188"/>
                    </a:cubicBezTo>
                    <a:cubicBezTo>
                      <a:pt x="1434752" y="742011"/>
                      <a:pt x="1433254" y="746039"/>
                      <a:pt x="1431902" y="750094"/>
                    </a:cubicBezTo>
                    <a:cubicBezTo>
                      <a:pt x="1430867" y="753199"/>
                      <a:pt x="1431423" y="756956"/>
                      <a:pt x="1429521" y="759619"/>
                    </a:cubicBezTo>
                    <a:cubicBezTo>
                      <a:pt x="1427214" y="762849"/>
                      <a:pt x="1423171" y="764382"/>
                      <a:pt x="1419996" y="766763"/>
                    </a:cubicBezTo>
                    <a:cubicBezTo>
                      <a:pt x="1419202" y="769144"/>
                      <a:pt x="1418304" y="771493"/>
                      <a:pt x="1417614" y="773906"/>
                    </a:cubicBezTo>
                    <a:cubicBezTo>
                      <a:pt x="1416715" y="777053"/>
                      <a:pt x="1416857" y="780589"/>
                      <a:pt x="1415233" y="783431"/>
                    </a:cubicBezTo>
                    <a:cubicBezTo>
                      <a:pt x="1413562" y="786355"/>
                      <a:pt x="1410245" y="787988"/>
                      <a:pt x="1408089" y="790575"/>
                    </a:cubicBezTo>
                    <a:cubicBezTo>
                      <a:pt x="1406257" y="792774"/>
                      <a:pt x="1404914" y="795338"/>
                      <a:pt x="1403327" y="797719"/>
                    </a:cubicBezTo>
                    <a:cubicBezTo>
                      <a:pt x="1398292" y="817863"/>
                      <a:pt x="1405151" y="797365"/>
                      <a:pt x="1393802" y="814388"/>
                    </a:cubicBezTo>
                    <a:cubicBezTo>
                      <a:pt x="1392410" y="816476"/>
                      <a:pt x="1392543" y="819286"/>
                      <a:pt x="1391421" y="821531"/>
                    </a:cubicBezTo>
                    <a:cubicBezTo>
                      <a:pt x="1390141" y="824091"/>
                      <a:pt x="1388246" y="826294"/>
                      <a:pt x="1386658" y="828675"/>
                    </a:cubicBezTo>
                    <a:cubicBezTo>
                      <a:pt x="1380973" y="845732"/>
                      <a:pt x="1389101" y="826220"/>
                      <a:pt x="1377133" y="840581"/>
                    </a:cubicBezTo>
                    <a:cubicBezTo>
                      <a:pt x="1362025" y="858711"/>
                      <a:pt x="1382635" y="843263"/>
                      <a:pt x="1365227" y="854869"/>
                    </a:cubicBezTo>
                    <a:cubicBezTo>
                      <a:pt x="1363639" y="857250"/>
                      <a:pt x="1362128" y="859684"/>
                      <a:pt x="1360464" y="862013"/>
                    </a:cubicBezTo>
                    <a:cubicBezTo>
                      <a:pt x="1358157" y="865242"/>
                      <a:pt x="1355290" y="868092"/>
                      <a:pt x="1353321" y="871538"/>
                    </a:cubicBezTo>
                    <a:cubicBezTo>
                      <a:pt x="1352076" y="873717"/>
                      <a:pt x="1351928" y="876374"/>
                      <a:pt x="1350939" y="878681"/>
                    </a:cubicBezTo>
                    <a:cubicBezTo>
                      <a:pt x="1349541" y="881944"/>
                      <a:pt x="1347575" y="884943"/>
                      <a:pt x="1346177" y="888206"/>
                    </a:cubicBezTo>
                    <a:cubicBezTo>
                      <a:pt x="1345188" y="890513"/>
                      <a:pt x="1345571" y="893575"/>
                      <a:pt x="1343796" y="895350"/>
                    </a:cubicBezTo>
                    <a:cubicBezTo>
                      <a:pt x="1342021" y="897125"/>
                      <a:pt x="1339033" y="896937"/>
                      <a:pt x="1336652" y="897731"/>
                    </a:cubicBezTo>
                    <a:cubicBezTo>
                      <a:pt x="1335858" y="901700"/>
                      <a:pt x="1335253" y="905711"/>
                      <a:pt x="1334271" y="909638"/>
                    </a:cubicBezTo>
                    <a:cubicBezTo>
                      <a:pt x="1333662" y="912073"/>
                      <a:pt x="1333664" y="915006"/>
                      <a:pt x="1331889" y="916781"/>
                    </a:cubicBezTo>
                    <a:cubicBezTo>
                      <a:pt x="1329379" y="919291"/>
                      <a:pt x="1325539" y="919956"/>
                      <a:pt x="1322364" y="921544"/>
                    </a:cubicBezTo>
                    <a:cubicBezTo>
                      <a:pt x="1320777" y="923925"/>
                      <a:pt x="1318882" y="926128"/>
                      <a:pt x="1317602" y="928688"/>
                    </a:cubicBezTo>
                    <a:cubicBezTo>
                      <a:pt x="1316480" y="930933"/>
                      <a:pt x="1316789" y="933871"/>
                      <a:pt x="1315221" y="935831"/>
                    </a:cubicBezTo>
                    <a:cubicBezTo>
                      <a:pt x="1313433" y="938066"/>
                      <a:pt x="1310458" y="939006"/>
                      <a:pt x="1308077" y="940594"/>
                    </a:cubicBezTo>
                    <a:cubicBezTo>
                      <a:pt x="1307283" y="942975"/>
                      <a:pt x="1307088" y="945649"/>
                      <a:pt x="1305696" y="947738"/>
                    </a:cubicBezTo>
                    <a:cubicBezTo>
                      <a:pt x="1300850" y="955007"/>
                      <a:pt x="1290568" y="959678"/>
                      <a:pt x="1284264" y="964406"/>
                    </a:cubicBezTo>
                    <a:cubicBezTo>
                      <a:pt x="1272450" y="973267"/>
                      <a:pt x="1278041" y="969348"/>
                      <a:pt x="1267596" y="976313"/>
                    </a:cubicBezTo>
                    <a:cubicBezTo>
                      <a:pt x="1262399" y="991897"/>
                      <a:pt x="1269616" y="976602"/>
                      <a:pt x="1258071" y="985838"/>
                    </a:cubicBezTo>
                    <a:cubicBezTo>
                      <a:pt x="1255836" y="987626"/>
                      <a:pt x="1254896" y="990600"/>
                      <a:pt x="1253308" y="992981"/>
                    </a:cubicBezTo>
                    <a:cubicBezTo>
                      <a:pt x="1252514" y="995362"/>
                      <a:pt x="1252050" y="997880"/>
                      <a:pt x="1250927" y="1000125"/>
                    </a:cubicBezTo>
                    <a:cubicBezTo>
                      <a:pt x="1249188" y="1003603"/>
                      <a:pt x="1240635" y="1014641"/>
                      <a:pt x="1239021" y="1016794"/>
                    </a:cubicBezTo>
                    <a:lnTo>
                      <a:pt x="1205683" y="1012031"/>
                    </a:lnTo>
                    <a:cubicBezTo>
                      <a:pt x="1190443" y="1009745"/>
                      <a:pt x="1195185" y="1010913"/>
                      <a:pt x="1184252" y="1007269"/>
                    </a:cubicBezTo>
                    <a:cubicBezTo>
                      <a:pt x="1183458" y="1004888"/>
                      <a:pt x="1182994" y="1002370"/>
                      <a:pt x="1181871" y="1000125"/>
                    </a:cubicBezTo>
                    <a:cubicBezTo>
                      <a:pt x="1178984" y="994352"/>
                      <a:pt x="1176026" y="990817"/>
                      <a:pt x="1169964" y="988219"/>
                    </a:cubicBezTo>
                    <a:cubicBezTo>
                      <a:pt x="1166956" y="986930"/>
                      <a:pt x="1163614" y="986632"/>
                      <a:pt x="1160439" y="985838"/>
                    </a:cubicBezTo>
                    <a:cubicBezTo>
                      <a:pt x="1158852" y="983457"/>
                      <a:pt x="1157875" y="980526"/>
                      <a:pt x="1155677" y="978694"/>
                    </a:cubicBezTo>
                    <a:cubicBezTo>
                      <a:pt x="1151752" y="975423"/>
                      <a:pt x="1143972" y="973204"/>
                      <a:pt x="1139008" y="971550"/>
                    </a:cubicBezTo>
                    <a:cubicBezTo>
                      <a:pt x="1133954" y="956387"/>
                      <a:pt x="1141198" y="971422"/>
                      <a:pt x="1127102" y="962025"/>
                    </a:cubicBezTo>
                    <a:cubicBezTo>
                      <a:pt x="1124721" y="960437"/>
                      <a:pt x="1124171" y="957080"/>
                      <a:pt x="1122339" y="954881"/>
                    </a:cubicBezTo>
                    <a:cubicBezTo>
                      <a:pt x="1120183" y="952294"/>
                      <a:pt x="1117998" y="949606"/>
                      <a:pt x="1115196" y="947738"/>
                    </a:cubicBezTo>
                    <a:cubicBezTo>
                      <a:pt x="1113107" y="946346"/>
                      <a:pt x="1110359" y="946345"/>
                      <a:pt x="1108052" y="945356"/>
                    </a:cubicBezTo>
                    <a:cubicBezTo>
                      <a:pt x="1093650" y="939184"/>
                      <a:pt x="1103348" y="942668"/>
                      <a:pt x="1091383" y="935831"/>
                    </a:cubicBezTo>
                    <a:cubicBezTo>
                      <a:pt x="1088301" y="934070"/>
                      <a:pt x="1085033" y="932656"/>
                      <a:pt x="1081858" y="931069"/>
                    </a:cubicBezTo>
                    <a:cubicBezTo>
                      <a:pt x="1079477" y="928688"/>
                      <a:pt x="1077454" y="925882"/>
                      <a:pt x="1074714" y="923925"/>
                    </a:cubicBezTo>
                    <a:cubicBezTo>
                      <a:pt x="1071825" y="921862"/>
                      <a:pt x="1068271" y="920924"/>
                      <a:pt x="1065189" y="919163"/>
                    </a:cubicBezTo>
                    <a:cubicBezTo>
                      <a:pt x="1052262" y="911776"/>
                      <a:pt x="1064003" y="916385"/>
                      <a:pt x="1050902" y="912019"/>
                    </a:cubicBezTo>
                    <a:cubicBezTo>
                      <a:pt x="1037251" y="891543"/>
                      <a:pt x="1055428" y="915640"/>
                      <a:pt x="1038996" y="902494"/>
                    </a:cubicBezTo>
                    <a:cubicBezTo>
                      <a:pt x="1036761" y="900706"/>
                      <a:pt x="1036257" y="897374"/>
                      <a:pt x="1034233" y="895350"/>
                    </a:cubicBezTo>
                    <a:cubicBezTo>
                      <a:pt x="1030869" y="891986"/>
                      <a:pt x="1021296" y="887691"/>
                      <a:pt x="1017564" y="885825"/>
                    </a:cubicBezTo>
                    <a:cubicBezTo>
                      <a:pt x="1007437" y="870632"/>
                      <a:pt x="1020021" y="885863"/>
                      <a:pt x="1000896" y="876300"/>
                    </a:cubicBezTo>
                    <a:cubicBezTo>
                      <a:pt x="997884" y="874794"/>
                      <a:pt x="996492" y="871113"/>
                      <a:pt x="993752" y="869156"/>
                    </a:cubicBezTo>
                    <a:cubicBezTo>
                      <a:pt x="990863" y="867093"/>
                      <a:pt x="987309" y="866155"/>
                      <a:pt x="984227" y="864394"/>
                    </a:cubicBezTo>
                    <a:cubicBezTo>
                      <a:pt x="971300" y="857007"/>
                      <a:pt x="983038" y="861616"/>
                      <a:pt x="969939" y="857250"/>
                    </a:cubicBezTo>
                    <a:cubicBezTo>
                      <a:pt x="968352" y="854869"/>
                      <a:pt x="967331" y="851991"/>
                      <a:pt x="965177" y="850106"/>
                    </a:cubicBezTo>
                    <a:cubicBezTo>
                      <a:pt x="960869" y="846337"/>
                      <a:pt x="950889" y="840581"/>
                      <a:pt x="950889" y="840581"/>
                    </a:cubicBezTo>
                    <a:cubicBezTo>
                      <a:pt x="943864" y="830044"/>
                      <a:pt x="949415" y="834900"/>
                      <a:pt x="936602" y="831056"/>
                    </a:cubicBezTo>
                    <a:cubicBezTo>
                      <a:pt x="931794" y="829613"/>
                      <a:pt x="922314" y="826294"/>
                      <a:pt x="922314" y="826294"/>
                    </a:cubicBezTo>
                    <a:cubicBezTo>
                      <a:pt x="920727" y="823913"/>
                      <a:pt x="919933" y="820738"/>
                      <a:pt x="917552" y="819150"/>
                    </a:cubicBezTo>
                    <a:cubicBezTo>
                      <a:pt x="914829" y="817335"/>
                      <a:pt x="911174" y="817668"/>
                      <a:pt x="908027" y="816769"/>
                    </a:cubicBezTo>
                    <a:cubicBezTo>
                      <a:pt x="905613" y="816079"/>
                      <a:pt x="903297" y="815078"/>
                      <a:pt x="900883" y="814388"/>
                    </a:cubicBezTo>
                    <a:cubicBezTo>
                      <a:pt x="897736" y="813489"/>
                      <a:pt x="894505" y="812905"/>
                      <a:pt x="891358" y="812006"/>
                    </a:cubicBezTo>
                    <a:cubicBezTo>
                      <a:pt x="888944" y="811316"/>
                      <a:pt x="886521" y="810614"/>
                      <a:pt x="884214" y="809625"/>
                    </a:cubicBezTo>
                    <a:cubicBezTo>
                      <a:pt x="880951" y="808227"/>
                      <a:pt x="878089" y="805883"/>
                      <a:pt x="874689" y="804863"/>
                    </a:cubicBezTo>
                    <a:cubicBezTo>
                      <a:pt x="870065" y="803476"/>
                      <a:pt x="865152" y="803345"/>
                      <a:pt x="860402" y="802481"/>
                    </a:cubicBezTo>
                    <a:cubicBezTo>
                      <a:pt x="828204" y="796626"/>
                      <a:pt x="863394" y="803229"/>
                      <a:pt x="841352" y="797719"/>
                    </a:cubicBezTo>
                    <a:cubicBezTo>
                      <a:pt x="837426" y="796737"/>
                      <a:pt x="833372" y="796320"/>
                      <a:pt x="829446" y="795338"/>
                    </a:cubicBezTo>
                    <a:cubicBezTo>
                      <a:pt x="820515" y="793105"/>
                      <a:pt x="822312" y="792280"/>
                      <a:pt x="812777" y="788194"/>
                    </a:cubicBezTo>
                    <a:cubicBezTo>
                      <a:pt x="810470" y="787205"/>
                      <a:pt x="808014" y="786607"/>
                      <a:pt x="805633" y="785813"/>
                    </a:cubicBezTo>
                    <a:cubicBezTo>
                      <a:pt x="774562" y="762509"/>
                      <a:pt x="813297" y="791286"/>
                      <a:pt x="788964" y="773906"/>
                    </a:cubicBezTo>
                    <a:cubicBezTo>
                      <a:pt x="785735" y="771599"/>
                      <a:pt x="782908" y="768690"/>
                      <a:pt x="779439" y="766763"/>
                    </a:cubicBezTo>
                    <a:cubicBezTo>
                      <a:pt x="768965" y="760944"/>
                      <a:pt x="766811" y="762415"/>
                      <a:pt x="755627" y="759619"/>
                    </a:cubicBezTo>
                    <a:cubicBezTo>
                      <a:pt x="753192" y="759010"/>
                      <a:pt x="750897" y="757928"/>
                      <a:pt x="748483" y="757238"/>
                    </a:cubicBezTo>
                    <a:cubicBezTo>
                      <a:pt x="727552" y="751257"/>
                      <a:pt x="748943" y="758184"/>
                      <a:pt x="731814" y="752475"/>
                    </a:cubicBezTo>
                    <a:cubicBezTo>
                      <a:pt x="730227" y="750094"/>
                      <a:pt x="729433" y="746919"/>
                      <a:pt x="727052" y="745331"/>
                    </a:cubicBezTo>
                    <a:cubicBezTo>
                      <a:pt x="724329" y="743516"/>
                      <a:pt x="720674" y="743849"/>
                      <a:pt x="717527" y="742950"/>
                    </a:cubicBezTo>
                    <a:cubicBezTo>
                      <a:pt x="715113" y="742260"/>
                      <a:pt x="712797" y="741259"/>
                      <a:pt x="710383" y="740569"/>
                    </a:cubicBezTo>
                    <a:cubicBezTo>
                      <a:pt x="707236" y="739670"/>
                      <a:pt x="703993" y="739128"/>
                      <a:pt x="700858" y="738188"/>
                    </a:cubicBezTo>
                    <a:cubicBezTo>
                      <a:pt x="696050" y="736745"/>
                      <a:pt x="691494" y="734409"/>
                      <a:pt x="686571" y="733425"/>
                    </a:cubicBezTo>
                    <a:cubicBezTo>
                      <a:pt x="678633" y="731838"/>
                      <a:pt x="670780" y="729747"/>
                      <a:pt x="662758" y="728663"/>
                    </a:cubicBezTo>
                    <a:cubicBezTo>
                      <a:pt x="641389" y="725775"/>
                      <a:pt x="619811" y="724568"/>
                      <a:pt x="598464" y="721519"/>
                    </a:cubicBezTo>
                    <a:lnTo>
                      <a:pt x="581796" y="719138"/>
                    </a:lnTo>
                    <a:lnTo>
                      <a:pt x="488927" y="723900"/>
                    </a:lnTo>
                    <a:cubicBezTo>
                      <a:pt x="471100" y="724970"/>
                      <a:pt x="458719" y="726921"/>
                      <a:pt x="441302" y="728663"/>
                    </a:cubicBezTo>
                    <a:lnTo>
                      <a:pt x="415108" y="731044"/>
                    </a:lnTo>
                    <a:cubicBezTo>
                      <a:pt x="413392" y="731387"/>
                      <a:pt x="399196" y="733714"/>
                      <a:pt x="396058" y="735806"/>
                    </a:cubicBezTo>
                    <a:cubicBezTo>
                      <a:pt x="378219" y="747698"/>
                      <a:pt x="398756" y="739669"/>
                      <a:pt x="381771" y="745331"/>
                    </a:cubicBezTo>
                    <a:cubicBezTo>
                      <a:pt x="354448" y="767188"/>
                      <a:pt x="381330" y="747933"/>
                      <a:pt x="362721" y="757238"/>
                    </a:cubicBezTo>
                    <a:cubicBezTo>
                      <a:pt x="344267" y="766465"/>
                      <a:pt x="366380" y="758400"/>
                      <a:pt x="348433" y="764381"/>
                    </a:cubicBezTo>
                    <a:cubicBezTo>
                      <a:pt x="347639" y="767556"/>
                      <a:pt x="348537" y="771776"/>
                      <a:pt x="346052" y="773906"/>
                    </a:cubicBezTo>
                    <a:cubicBezTo>
                      <a:pt x="343664" y="775953"/>
                      <a:pt x="326853" y="779897"/>
                      <a:pt x="322239" y="781050"/>
                    </a:cubicBezTo>
                    <a:cubicBezTo>
                      <a:pt x="319064" y="782638"/>
                      <a:pt x="316010" y="784495"/>
                      <a:pt x="312714" y="785813"/>
                    </a:cubicBezTo>
                    <a:cubicBezTo>
                      <a:pt x="312701" y="785818"/>
                      <a:pt x="294861" y="791763"/>
                      <a:pt x="291283" y="792956"/>
                    </a:cubicBezTo>
                    <a:lnTo>
                      <a:pt x="284139" y="795338"/>
                    </a:lnTo>
                    <a:cubicBezTo>
                      <a:pt x="281758" y="796132"/>
                      <a:pt x="279241" y="796597"/>
                      <a:pt x="276996" y="797719"/>
                    </a:cubicBezTo>
                    <a:cubicBezTo>
                      <a:pt x="271177" y="800628"/>
                      <a:pt x="266630" y="803462"/>
                      <a:pt x="260327" y="804863"/>
                    </a:cubicBezTo>
                    <a:cubicBezTo>
                      <a:pt x="255614" y="805910"/>
                      <a:pt x="250802" y="806450"/>
                      <a:pt x="246039" y="807244"/>
                    </a:cubicBezTo>
                    <a:cubicBezTo>
                      <a:pt x="243658" y="808038"/>
                      <a:pt x="241309" y="808936"/>
                      <a:pt x="238896" y="809625"/>
                    </a:cubicBezTo>
                    <a:cubicBezTo>
                      <a:pt x="235749" y="810524"/>
                      <a:pt x="232213" y="810382"/>
                      <a:pt x="229371" y="812006"/>
                    </a:cubicBezTo>
                    <a:cubicBezTo>
                      <a:pt x="204400" y="826275"/>
                      <a:pt x="237386" y="814098"/>
                      <a:pt x="215083" y="821531"/>
                    </a:cubicBezTo>
                    <a:cubicBezTo>
                      <a:pt x="198772" y="837843"/>
                      <a:pt x="204532" y="830215"/>
                      <a:pt x="196033" y="842963"/>
                    </a:cubicBezTo>
                    <a:cubicBezTo>
                      <a:pt x="195239" y="845344"/>
                      <a:pt x="195259" y="848178"/>
                      <a:pt x="193652" y="850106"/>
                    </a:cubicBezTo>
                    <a:cubicBezTo>
                      <a:pt x="188106" y="856761"/>
                      <a:pt x="184105" y="857257"/>
                      <a:pt x="176983" y="859631"/>
                    </a:cubicBezTo>
                    <a:cubicBezTo>
                      <a:pt x="159742" y="871125"/>
                      <a:pt x="167815" y="866596"/>
                      <a:pt x="153171" y="873919"/>
                    </a:cubicBezTo>
                    <a:cubicBezTo>
                      <a:pt x="150790" y="877094"/>
                      <a:pt x="149257" y="881137"/>
                      <a:pt x="146027" y="883444"/>
                    </a:cubicBezTo>
                    <a:cubicBezTo>
                      <a:pt x="143364" y="885346"/>
                      <a:pt x="139649" y="884926"/>
                      <a:pt x="136502" y="885825"/>
                    </a:cubicBezTo>
                    <a:cubicBezTo>
                      <a:pt x="134088" y="886515"/>
                      <a:pt x="131739" y="887412"/>
                      <a:pt x="129358" y="888206"/>
                    </a:cubicBezTo>
                    <a:cubicBezTo>
                      <a:pt x="110303" y="900910"/>
                      <a:pt x="133331" y="884234"/>
                      <a:pt x="117452" y="900113"/>
                    </a:cubicBezTo>
                    <a:cubicBezTo>
                      <a:pt x="112837" y="904728"/>
                      <a:pt x="108973" y="905320"/>
                      <a:pt x="103164" y="907256"/>
                    </a:cubicBezTo>
                    <a:cubicBezTo>
                      <a:pt x="98402" y="910431"/>
                      <a:pt x="94307" y="914971"/>
                      <a:pt x="88877" y="916781"/>
                    </a:cubicBezTo>
                    <a:cubicBezTo>
                      <a:pt x="71768" y="922486"/>
                      <a:pt x="93113" y="915572"/>
                      <a:pt x="72208" y="921544"/>
                    </a:cubicBezTo>
                    <a:cubicBezTo>
                      <a:pt x="69794" y="922234"/>
                      <a:pt x="67540" y="923512"/>
                      <a:pt x="65064" y="923925"/>
                    </a:cubicBezTo>
                    <a:cubicBezTo>
                      <a:pt x="57974" y="925107"/>
                      <a:pt x="50777" y="925512"/>
                      <a:pt x="43633" y="926306"/>
                    </a:cubicBezTo>
                    <a:cubicBezTo>
                      <a:pt x="38673" y="927960"/>
                      <a:pt x="30885" y="930183"/>
                      <a:pt x="26964" y="933450"/>
                    </a:cubicBezTo>
                    <a:cubicBezTo>
                      <a:pt x="24765" y="935282"/>
                      <a:pt x="23789" y="938213"/>
                      <a:pt x="22202" y="940594"/>
                    </a:cubicBezTo>
                    <a:cubicBezTo>
                      <a:pt x="19051" y="953199"/>
                      <a:pt x="3549" y="978297"/>
                      <a:pt x="771" y="983456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 smtClean="0">
                    <a:solidFill>
                      <a:sysClr val="windowText" lastClr="000000"/>
                    </a:solidFill>
                  </a:rPr>
                  <a:t>A</a:t>
                </a:r>
                <a:endParaRPr kumimoji="1" lang="ja-JP" altLang="en-US" dirty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2" name="グループ化 71"/>
              <p:cNvGrpSpPr/>
              <p:nvPr/>
            </p:nvGrpSpPr>
            <p:grpSpPr>
              <a:xfrm>
                <a:off x="6664407" y="4178821"/>
                <a:ext cx="1904276" cy="1093812"/>
                <a:chOff x="6673932" y="4178832"/>
                <a:chExt cx="1904276" cy="1093812"/>
              </a:xfrm>
            </p:grpSpPr>
            <p:sp>
              <p:nvSpPr>
                <p:cNvPr id="73" name="フリーフォーム 72"/>
                <p:cNvSpPr/>
                <p:nvPr/>
              </p:nvSpPr>
              <p:spPr>
                <a:xfrm>
                  <a:off x="6673932" y="4928178"/>
                  <a:ext cx="1341912" cy="344466"/>
                </a:xfrm>
                <a:custGeom>
                  <a:avLst/>
                  <a:gdLst>
                    <a:gd name="connsiteX0" fmla="*/ 0 w 1341912"/>
                    <a:gd name="connsiteY0" fmla="*/ 344466 h 344466"/>
                    <a:gd name="connsiteX1" fmla="*/ 653143 w 1341912"/>
                    <a:gd name="connsiteY1" fmla="*/ 82 h 344466"/>
                    <a:gd name="connsiteX2" fmla="*/ 1341912 w 1341912"/>
                    <a:gd name="connsiteY2" fmla="*/ 308840 h 344466"/>
                    <a:gd name="connsiteX3" fmla="*/ 1341912 w 1341912"/>
                    <a:gd name="connsiteY3" fmla="*/ 308840 h 34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1912" h="344466">
                      <a:moveTo>
                        <a:pt x="0" y="344466"/>
                      </a:moveTo>
                      <a:cubicBezTo>
                        <a:pt x="214745" y="175243"/>
                        <a:pt x="429491" y="6020"/>
                        <a:pt x="653143" y="82"/>
                      </a:cubicBezTo>
                      <a:cubicBezTo>
                        <a:pt x="876795" y="-5856"/>
                        <a:pt x="1341912" y="308840"/>
                        <a:pt x="1341912" y="308840"/>
                      </a:cubicBezTo>
                      <a:lnTo>
                        <a:pt x="1341912" y="30884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74" name="フリーフォーム 73"/>
                <p:cNvSpPr/>
                <p:nvPr/>
              </p:nvSpPr>
              <p:spPr>
                <a:xfrm>
                  <a:off x="7236296" y="4178832"/>
                  <a:ext cx="1341912" cy="344466"/>
                </a:xfrm>
                <a:custGeom>
                  <a:avLst/>
                  <a:gdLst>
                    <a:gd name="connsiteX0" fmla="*/ 0 w 1341912"/>
                    <a:gd name="connsiteY0" fmla="*/ 344466 h 344466"/>
                    <a:gd name="connsiteX1" fmla="*/ 653143 w 1341912"/>
                    <a:gd name="connsiteY1" fmla="*/ 82 h 344466"/>
                    <a:gd name="connsiteX2" fmla="*/ 1341912 w 1341912"/>
                    <a:gd name="connsiteY2" fmla="*/ 308840 h 344466"/>
                    <a:gd name="connsiteX3" fmla="*/ 1341912 w 1341912"/>
                    <a:gd name="connsiteY3" fmla="*/ 308840 h 3444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341912" h="344466">
                      <a:moveTo>
                        <a:pt x="0" y="344466"/>
                      </a:moveTo>
                      <a:cubicBezTo>
                        <a:pt x="214745" y="175243"/>
                        <a:pt x="429491" y="6020"/>
                        <a:pt x="653143" y="82"/>
                      </a:cubicBezTo>
                      <a:cubicBezTo>
                        <a:pt x="876795" y="-5856"/>
                        <a:pt x="1341912" y="308840"/>
                        <a:pt x="1341912" y="308840"/>
                      </a:cubicBezTo>
                      <a:lnTo>
                        <a:pt x="1341912" y="308840"/>
                      </a:ln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cxnSp>
              <p:nvCxnSpPr>
                <p:cNvPr id="75" name="直線コネクタ 74"/>
                <p:cNvCxnSpPr>
                  <a:stCxn id="73" idx="0"/>
                  <a:endCxn id="74" idx="0"/>
                </p:cNvCxnSpPr>
                <p:nvPr/>
              </p:nvCxnSpPr>
              <p:spPr>
                <a:xfrm flipV="1">
                  <a:off x="6673932" y="4523298"/>
                  <a:ext cx="562364" cy="7493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線コネクタ 75"/>
                <p:cNvCxnSpPr>
                  <a:stCxn id="73" idx="2"/>
                  <a:endCxn id="74" idx="2"/>
                </p:cNvCxnSpPr>
                <p:nvPr/>
              </p:nvCxnSpPr>
              <p:spPr>
                <a:xfrm flipV="1">
                  <a:off x="8015844" y="4487672"/>
                  <a:ext cx="562364" cy="749346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7" name="平行四辺形 76"/>
            <p:cNvSpPr/>
            <p:nvPr/>
          </p:nvSpPr>
          <p:spPr>
            <a:xfrm rot="465222">
              <a:off x="896312" y="5556834"/>
              <a:ext cx="1590735" cy="670917"/>
            </a:xfrm>
            <a:prstGeom prst="parallelogram">
              <a:avLst>
                <a:gd name="adj" fmla="val 103694"/>
              </a:avLst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 smtClean="0">
                  <a:solidFill>
                    <a:sysClr val="windowText" lastClr="000000"/>
                  </a:solidFill>
                </a:rPr>
                <a:t>B</a:t>
              </a:r>
              <a:endParaRPr kumimoji="1" lang="ja-JP" altLang="en-US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81" name="直線コネクタ 80"/>
          <p:cNvCxnSpPr/>
          <p:nvPr/>
        </p:nvCxnSpPr>
        <p:spPr>
          <a:xfrm>
            <a:off x="5637300" y="5864953"/>
            <a:ext cx="1115106" cy="4989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6" name="グループ化 2055"/>
          <p:cNvGrpSpPr/>
          <p:nvPr/>
        </p:nvGrpSpPr>
        <p:grpSpPr>
          <a:xfrm>
            <a:off x="5639463" y="5013176"/>
            <a:ext cx="1385008" cy="1048028"/>
            <a:chOff x="4846892" y="5226577"/>
            <a:chExt cx="1385008" cy="1048028"/>
          </a:xfrm>
        </p:grpSpPr>
        <p:cxnSp>
          <p:nvCxnSpPr>
            <p:cNvPr id="61" name="直線矢印コネクタ 60"/>
            <p:cNvCxnSpPr>
              <a:stCxn id="62" idx="2"/>
            </p:cNvCxnSpPr>
            <p:nvPr/>
          </p:nvCxnSpPr>
          <p:spPr>
            <a:xfrm flipH="1">
              <a:off x="4846892" y="5595909"/>
              <a:ext cx="946427" cy="51972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テキスト ボックス 61"/>
            <p:cNvSpPr txBox="1"/>
            <p:nvPr/>
          </p:nvSpPr>
          <p:spPr>
            <a:xfrm>
              <a:off x="5354737" y="522657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不連続</a:t>
              </a:r>
              <a:endParaRPr kumimoji="1" lang="ja-JP" altLang="en-US" dirty="0"/>
            </a:p>
          </p:txBody>
        </p:sp>
        <p:cxnSp>
          <p:nvCxnSpPr>
            <p:cNvPr id="108" name="直線矢印コネクタ 107"/>
            <p:cNvCxnSpPr>
              <a:stCxn id="62" idx="2"/>
            </p:cNvCxnSpPr>
            <p:nvPr/>
          </p:nvCxnSpPr>
          <p:spPr>
            <a:xfrm flipH="1">
              <a:off x="5428810" y="5595909"/>
              <a:ext cx="364509" cy="67869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3" name="フリーフォーム 2052"/>
          <p:cNvSpPr/>
          <p:nvPr/>
        </p:nvSpPr>
        <p:spPr>
          <a:xfrm>
            <a:off x="5077481" y="3345067"/>
            <a:ext cx="1095154" cy="386961"/>
          </a:xfrm>
          <a:custGeom>
            <a:avLst/>
            <a:gdLst>
              <a:gd name="connsiteX0" fmla="*/ 0 w 1095154"/>
              <a:gd name="connsiteY0" fmla="*/ 216840 h 386961"/>
              <a:gd name="connsiteX1" fmla="*/ 786810 w 1095154"/>
              <a:gd name="connsiteY1" fmla="*/ 4189 h 386961"/>
              <a:gd name="connsiteX2" fmla="*/ 1095154 w 1095154"/>
              <a:gd name="connsiteY2" fmla="*/ 38696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154" h="386961">
                <a:moveTo>
                  <a:pt x="0" y="216840"/>
                </a:moveTo>
                <a:cubicBezTo>
                  <a:pt x="302142" y="96337"/>
                  <a:pt x="604284" y="-24165"/>
                  <a:pt x="786810" y="4189"/>
                </a:cubicBezTo>
                <a:cubicBezTo>
                  <a:pt x="969336" y="32542"/>
                  <a:pt x="1032245" y="209751"/>
                  <a:pt x="1095154" y="386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" name="フリーフォーム 111"/>
          <p:cNvSpPr/>
          <p:nvPr/>
        </p:nvSpPr>
        <p:spPr>
          <a:xfrm rot="20601370">
            <a:off x="5005974" y="5485595"/>
            <a:ext cx="1095154" cy="386961"/>
          </a:xfrm>
          <a:custGeom>
            <a:avLst/>
            <a:gdLst>
              <a:gd name="connsiteX0" fmla="*/ 0 w 1095154"/>
              <a:gd name="connsiteY0" fmla="*/ 216840 h 386961"/>
              <a:gd name="connsiteX1" fmla="*/ 786810 w 1095154"/>
              <a:gd name="connsiteY1" fmla="*/ 4189 h 386961"/>
              <a:gd name="connsiteX2" fmla="*/ 1095154 w 1095154"/>
              <a:gd name="connsiteY2" fmla="*/ 386961 h 38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5154" h="386961">
                <a:moveTo>
                  <a:pt x="0" y="216840"/>
                </a:moveTo>
                <a:cubicBezTo>
                  <a:pt x="302142" y="96337"/>
                  <a:pt x="604284" y="-24165"/>
                  <a:pt x="786810" y="4189"/>
                </a:cubicBezTo>
                <a:cubicBezTo>
                  <a:pt x="969336" y="32542"/>
                  <a:pt x="1032245" y="209751"/>
                  <a:pt x="1095154" y="3869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7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4.72222E-6 0.076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9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数学と力学モデルの等価性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890130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dirty="0" smtClean="0"/>
              <a:t>理論式を想定</a:t>
            </a:r>
            <a:endParaRPr kumimoji="1" lang="en-US" altLang="ja-JP" dirty="0" smtClean="0"/>
          </a:p>
          <a:p>
            <a:r>
              <a:rPr lang="ja-JP" altLang="en-US" dirty="0" smtClean="0"/>
              <a:t>その自由度をフィッティングパラメータとする</a:t>
            </a:r>
            <a:endParaRPr lang="en-US" altLang="ja-JP" dirty="0" smtClean="0"/>
          </a:p>
          <a:p>
            <a:r>
              <a:rPr lang="ja-JP" altLang="en-US" dirty="0"/>
              <a:t>最小二乗</a:t>
            </a:r>
            <a:r>
              <a:rPr lang="ja-JP" altLang="en-US" dirty="0" smtClean="0"/>
              <a:t>フィットは力学の</a:t>
            </a:r>
            <a:r>
              <a:rPr lang="ja-JP" altLang="en-US" dirty="0" smtClean="0">
                <a:solidFill>
                  <a:srgbClr val="FF0000"/>
                </a:solidFill>
              </a:rPr>
              <a:t>最小エネルギー問題</a:t>
            </a:r>
            <a:r>
              <a:rPr lang="ja-JP" altLang="en-US" dirty="0" smtClean="0"/>
              <a:t>と等価</a:t>
            </a:r>
            <a:endParaRPr lang="en-US" altLang="ja-JP" dirty="0" smtClean="0"/>
          </a:p>
          <a:p>
            <a:endParaRPr kumimoji="1" lang="en-US" altLang="ja-JP" dirty="0"/>
          </a:p>
          <a:p>
            <a:r>
              <a:rPr lang="ja-JP" altLang="en-US" dirty="0" smtClean="0"/>
              <a:t>双方ともデー点と理論式そのものが変化するわけではない。</a:t>
            </a:r>
            <a:endParaRPr lang="en-US" altLang="ja-JP" dirty="0" smtClean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5313687" y="2085803"/>
            <a:ext cx="2902017" cy="20819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/>
          <p:cNvCxnSpPr/>
          <p:nvPr/>
        </p:nvCxnSpPr>
        <p:spPr>
          <a:xfrm flipV="1">
            <a:off x="5029176" y="1891614"/>
            <a:ext cx="0" cy="261750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5029176" y="4509119"/>
            <a:ext cx="352131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/>
        </p:nvSpPr>
        <p:spPr>
          <a:xfrm>
            <a:off x="5316761" y="3712487"/>
            <a:ext cx="113805" cy="1138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7170477" y="3248117"/>
            <a:ext cx="113805" cy="1138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円/楕円 9"/>
          <p:cNvSpPr/>
          <p:nvPr/>
        </p:nvSpPr>
        <p:spPr>
          <a:xfrm>
            <a:off x="8059263" y="1723252"/>
            <a:ext cx="113805" cy="1138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" name="グループ化 10"/>
          <p:cNvGrpSpPr/>
          <p:nvPr/>
        </p:nvGrpSpPr>
        <p:grpSpPr>
          <a:xfrm rot="21063859">
            <a:off x="5333019" y="3814721"/>
            <a:ext cx="114193" cy="288967"/>
            <a:chOff x="7056726" y="3225945"/>
            <a:chExt cx="692010" cy="1751135"/>
          </a:xfrm>
        </p:grpSpPr>
        <p:cxnSp>
          <p:nvCxnSpPr>
            <p:cNvPr id="30" name="直線コネクタ 29"/>
            <p:cNvCxnSpPr/>
            <p:nvPr/>
          </p:nvCxnSpPr>
          <p:spPr>
            <a:xfrm>
              <a:off x="7316688" y="3225945"/>
              <a:ext cx="432048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7122624" y="4544380"/>
              <a:ext cx="432048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>
              <a:off x="7187166" y="4097124"/>
              <a:ext cx="432048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7250790" y="3665076"/>
              <a:ext cx="432048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 flipH="1">
              <a:off x="7250790" y="3449052"/>
              <a:ext cx="49794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/>
          </p:nvCxnSpPr>
          <p:spPr>
            <a:xfrm flipH="1">
              <a:off x="7187166" y="3881100"/>
              <a:ext cx="49794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H="1">
              <a:off x="7056726" y="4761056"/>
              <a:ext cx="49794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H="1">
              <a:off x="7121268" y="4319086"/>
              <a:ext cx="49794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/>
          <p:nvPr/>
        </p:nvGrpSpPr>
        <p:grpSpPr>
          <a:xfrm rot="21360000">
            <a:off x="7192629" y="2804770"/>
            <a:ext cx="95368" cy="498500"/>
            <a:chOff x="7056726" y="3225945"/>
            <a:chExt cx="692010" cy="1751135"/>
          </a:xfrm>
        </p:grpSpPr>
        <p:cxnSp>
          <p:nvCxnSpPr>
            <p:cNvPr id="22" name="直線コネクタ 21"/>
            <p:cNvCxnSpPr/>
            <p:nvPr/>
          </p:nvCxnSpPr>
          <p:spPr>
            <a:xfrm>
              <a:off x="7316688" y="3225945"/>
              <a:ext cx="432048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7122624" y="4544380"/>
              <a:ext cx="432048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>
              <a:off x="7187166" y="4097124"/>
              <a:ext cx="432048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7250790" y="3665076"/>
              <a:ext cx="432048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 flipH="1">
              <a:off x="7250790" y="3449052"/>
              <a:ext cx="49794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/>
          </p:nvCxnSpPr>
          <p:spPr>
            <a:xfrm flipH="1">
              <a:off x="7187166" y="3881100"/>
              <a:ext cx="49794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 flipH="1">
              <a:off x="7056726" y="4761056"/>
              <a:ext cx="49794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 flipH="1">
              <a:off x="7121268" y="4319086"/>
              <a:ext cx="49794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/>
          <p:cNvGrpSpPr/>
          <p:nvPr/>
        </p:nvGrpSpPr>
        <p:grpSpPr>
          <a:xfrm rot="21360000">
            <a:off x="8078829" y="1791599"/>
            <a:ext cx="123748" cy="380673"/>
            <a:chOff x="7056726" y="3225945"/>
            <a:chExt cx="692010" cy="1751135"/>
          </a:xfrm>
        </p:grpSpPr>
        <p:cxnSp>
          <p:nvCxnSpPr>
            <p:cNvPr id="14" name="直線コネクタ 13"/>
            <p:cNvCxnSpPr/>
            <p:nvPr/>
          </p:nvCxnSpPr>
          <p:spPr>
            <a:xfrm>
              <a:off x="7316688" y="3225945"/>
              <a:ext cx="432048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7122624" y="4544380"/>
              <a:ext cx="432048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7187166" y="4097124"/>
              <a:ext cx="432048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7250790" y="3665076"/>
              <a:ext cx="432048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flipH="1">
              <a:off x="7250790" y="3449052"/>
              <a:ext cx="49794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H="1">
              <a:off x="7187166" y="3881100"/>
              <a:ext cx="49794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 flipH="1">
              <a:off x="7056726" y="4761056"/>
              <a:ext cx="49794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 flipH="1">
              <a:off x="7121268" y="4319086"/>
              <a:ext cx="497946" cy="2160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直線コネクタ 38"/>
          <p:cNvCxnSpPr/>
          <p:nvPr/>
        </p:nvCxnSpPr>
        <p:spPr>
          <a:xfrm flipV="1">
            <a:off x="968079" y="2085804"/>
            <a:ext cx="2902017" cy="20819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 flipV="1">
            <a:off x="683568" y="1891615"/>
            <a:ext cx="0" cy="261750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683568" y="4509120"/>
            <a:ext cx="3521317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円/楕円 41"/>
          <p:cNvSpPr/>
          <p:nvPr/>
        </p:nvSpPr>
        <p:spPr>
          <a:xfrm>
            <a:off x="971153" y="3712488"/>
            <a:ext cx="113805" cy="1138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円/楕円 42"/>
          <p:cNvSpPr/>
          <p:nvPr/>
        </p:nvSpPr>
        <p:spPr>
          <a:xfrm>
            <a:off x="2824869" y="3248118"/>
            <a:ext cx="113805" cy="1138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/楕円 43"/>
          <p:cNvSpPr/>
          <p:nvPr/>
        </p:nvSpPr>
        <p:spPr>
          <a:xfrm>
            <a:off x="3713655" y="1723253"/>
            <a:ext cx="113805" cy="1138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78" name="グループ化 77"/>
          <p:cNvGrpSpPr/>
          <p:nvPr/>
        </p:nvGrpSpPr>
        <p:grpSpPr>
          <a:xfrm>
            <a:off x="888231" y="3459842"/>
            <a:ext cx="279648" cy="656044"/>
            <a:chOff x="1403648" y="2490748"/>
            <a:chExt cx="279648" cy="656044"/>
          </a:xfrm>
        </p:grpSpPr>
        <p:cxnSp>
          <p:nvCxnSpPr>
            <p:cNvPr id="73" name="直線コネクタ 72"/>
            <p:cNvCxnSpPr/>
            <p:nvPr/>
          </p:nvCxnSpPr>
          <p:spPr>
            <a:xfrm>
              <a:off x="1547664" y="2492896"/>
              <a:ext cx="0" cy="653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 flipH="1">
              <a:off x="1403648" y="2490748"/>
              <a:ext cx="2796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線コネクタ 76"/>
            <p:cNvCxnSpPr/>
            <p:nvPr/>
          </p:nvCxnSpPr>
          <p:spPr>
            <a:xfrm flipH="1">
              <a:off x="1403648" y="3140968"/>
              <a:ext cx="2796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グループ化 78"/>
          <p:cNvGrpSpPr/>
          <p:nvPr/>
        </p:nvGrpSpPr>
        <p:grpSpPr>
          <a:xfrm>
            <a:off x="2741947" y="3083441"/>
            <a:ext cx="279648" cy="489575"/>
            <a:chOff x="1403648" y="2490748"/>
            <a:chExt cx="279648" cy="656044"/>
          </a:xfrm>
        </p:grpSpPr>
        <p:cxnSp>
          <p:nvCxnSpPr>
            <p:cNvPr id="80" name="直線コネクタ 79"/>
            <p:cNvCxnSpPr/>
            <p:nvPr/>
          </p:nvCxnSpPr>
          <p:spPr>
            <a:xfrm>
              <a:off x="1547664" y="2492896"/>
              <a:ext cx="0" cy="653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/>
            <p:cNvCxnSpPr/>
            <p:nvPr/>
          </p:nvCxnSpPr>
          <p:spPr>
            <a:xfrm flipH="1">
              <a:off x="1403648" y="2490748"/>
              <a:ext cx="2796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/>
            <p:cNvCxnSpPr/>
            <p:nvPr/>
          </p:nvCxnSpPr>
          <p:spPr>
            <a:xfrm flipH="1">
              <a:off x="1403648" y="3140968"/>
              <a:ext cx="2796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グループ化 82"/>
          <p:cNvGrpSpPr/>
          <p:nvPr/>
        </p:nvGrpSpPr>
        <p:grpSpPr>
          <a:xfrm>
            <a:off x="3630733" y="1459724"/>
            <a:ext cx="279648" cy="656044"/>
            <a:chOff x="1403648" y="2490748"/>
            <a:chExt cx="279648" cy="656044"/>
          </a:xfrm>
        </p:grpSpPr>
        <p:cxnSp>
          <p:nvCxnSpPr>
            <p:cNvPr id="84" name="直線コネクタ 83"/>
            <p:cNvCxnSpPr/>
            <p:nvPr/>
          </p:nvCxnSpPr>
          <p:spPr>
            <a:xfrm>
              <a:off x="1547664" y="2492896"/>
              <a:ext cx="0" cy="65389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/>
            <p:cNvCxnSpPr/>
            <p:nvPr/>
          </p:nvCxnSpPr>
          <p:spPr>
            <a:xfrm flipH="1">
              <a:off x="1403648" y="2490748"/>
              <a:ext cx="2796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/>
            <p:cNvCxnSpPr/>
            <p:nvPr/>
          </p:nvCxnSpPr>
          <p:spPr>
            <a:xfrm flipH="1">
              <a:off x="1403648" y="3140968"/>
              <a:ext cx="27964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03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85185E-6 L -0.00105 -0.04491 L -0.00105 0.04328 L -0.00105 -0.03866 L 1.94444E-6 1.85185E-6 Z " pathEditMode="relative" ptsTypes="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不自然さ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ja-JP" altLang="en-US" dirty="0" smtClean="0"/>
              <a:t>接続境界の段差</a:t>
            </a:r>
            <a:endParaRPr lang="en-US" altLang="ja-JP" dirty="0" smtClean="0"/>
          </a:p>
          <a:p>
            <a:pPr marL="0" indent="0" algn="ctr">
              <a:buNone/>
            </a:pPr>
            <a:endParaRPr lang="en-US" altLang="ja-JP" dirty="0" smtClean="0"/>
          </a:p>
          <a:p>
            <a:pPr marL="0" indent="0" algn="ctr">
              <a:buNone/>
            </a:pPr>
            <a:r>
              <a:rPr lang="ja-JP" altLang="en-US" dirty="0" smtClean="0"/>
              <a:t>力学的には強い</a:t>
            </a:r>
            <a:r>
              <a:rPr lang="ja-JP" altLang="en-US" dirty="0"/>
              <a:t>ストレス</a:t>
            </a:r>
            <a:r>
              <a:rPr lang="ja-JP" altLang="en-US" dirty="0" smtClean="0"/>
              <a:t>が境界のみに存在する状況</a:t>
            </a:r>
            <a:endParaRPr lang="en-US" altLang="ja-JP" dirty="0" smtClean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lang="ja-JP" altLang="en-US" dirty="0" smtClean="0"/>
              <a:t>誤差をこの境界のみに押し付けている</a:t>
            </a:r>
            <a:endParaRPr lang="en-US" altLang="ja-JP" dirty="0" smtClean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dirty="0" smtClean="0"/>
              <a:t>本来偶然誤差は領域で均等に共有すべき</a:t>
            </a:r>
            <a:endParaRPr kumimoji="1" lang="en-US" altLang="ja-JP" dirty="0" smtClean="0"/>
          </a:p>
          <a:p>
            <a:pPr marL="0" indent="0" algn="ctr">
              <a:buNone/>
            </a:pPr>
            <a:endParaRPr lang="en-US" altLang="ja-JP" dirty="0"/>
          </a:p>
          <a:p>
            <a:pPr marL="0" indent="0" algn="ctr">
              <a:buNone/>
            </a:pPr>
            <a:r>
              <a:rPr kumimoji="1" lang="ja-JP" altLang="en-US" dirty="0" smtClean="0"/>
              <a:t>自然さ</a:t>
            </a:r>
            <a:endParaRPr kumimoji="1" lang="ja-JP" altLang="en-US" dirty="0"/>
          </a:p>
        </p:txBody>
      </p:sp>
      <p:pic>
        <p:nvPicPr>
          <p:cNvPr id="4" name="Picture 2" descr="http://geolog.egu.eu/wp-content/uploads/2013/08/Photo-mosaic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75"/>
          <a:stretch/>
        </p:blipFill>
        <p:spPr bwMode="auto">
          <a:xfrm>
            <a:off x="6600619" y="0"/>
            <a:ext cx="2579376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下矢印 4"/>
          <p:cNvSpPr/>
          <p:nvPr/>
        </p:nvSpPr>
        <p:spPr>
          <a:xfrm>
            <a:off x="4139952" y="2060848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5"/>
          <p:cNvSpPr/>
          <p:nvPr/>
        </p:nvSpPr>
        <p:spPr>
          <a:xfrm>
            <a:off x="4139952" y="3140968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4139952" y="4221088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4139952" y="5301208"/>
            <a:ext cx="93610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6600619" y="0"/>
            <a:ext cx="2579376" cy="263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99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本方式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5483967" cy="4525963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 smtClean="0"/>
              <a:t>データを弾性体とみなす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計測結果</a:t>
            </a:r>
            <a:r>
              <a:rPr lang="ja-JP" altLang="en-US" dirty="0"/>
              <a:t>→</a:t>
            </a:r>
            <a:r>
              <a:rPr lang="ja-JP" altLang="en-US" dirty="0" smtClean="0"/>
              <a:t>弾性体の形</a:t>
            </a:r>
            <a:endParaRPr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	</a:t>
            </a:r>
            <a:r>
              <a:rPr kumimoji="1" lang="ja-JP" altLang="en-US" dirty="0" smtClean="0"/>
              <a:t>計測精度→弾性体の固さ</a:t>
            </a:r>
            <a:endParaRPr kumimoji="1" lang="en-US" altLang="ja-JP" dirty="0" smtClean="0"/>
          </a:p>
          <a:p>
            <a:r>
              <a:rPr lang="ja-JP" altLang="en-US" dirty="0" smtClean="0"/>
              <a:t>交点において矛盾があっても、強制的に接着</a:t>
            </a:r>
            <a:endParaRPr lang="en-US" altLang="ja-JP" dirty="0" smtClean="0"/>
          </a:p>
          <a:p>
            <a:r>
              <a:rPr lang="ja-JP" altLang="en-US" dirty="0"/>
              <a:t>弾性体の最小エネルギーを解く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 smtClean="0"/>
              <a:t>	</a:t>
            </a:r>
            <a:r>
              <a:rPr lang="ja-JP" altLang="en-US" dirty="0" smtClean="0"/>
              <a:t>矛盾を全体で共有</a:t>
            </a:r>
            <a:endParaRPr lang="en-US" altLang="ja-JP" dirty="0"/>
          </a:p>
          <a:p>
            <a:endParaRPr lang="en-US" altLang="ja-JP" dirty="0" smtClean="0"/>
          </a:p>
          <a:p>
            <a:r>
              <a:rPr lang="ja-JP" altLang="en-US" dirty="0" smtClean="0"/>
              <a:t>ツールは汎用の有限要素法ソフト</a:t>
            </a:r>
            <a:endParaRPr lang="en-US" altLang="ja-JP" dirty="0" smtClean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Picture 2" descr="C:\Users\mikio\Desktop\yasumatuzaru001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1153"/>
            <a:ext cx="2882350" cy="201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21521" r="62642" b="25833"/>
          <a:stretch/>
        </p:blipFill>
        <p:spPr bwMode="auto">
          <a:xfrm>
            <a:off x="5941167" y="2348880"/>
            <a:ext cx="3168352" cy="313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285260" y="5484901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例：平面を計測したパス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084168" y="151153"/>
            <a:ext cx="2882350" cy="2010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11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lang="ja-JP" altLang="en-US" dirty="0"/>
              <a:t>平面計測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5572676"/>
            <a:ext cx="8229600" cy="952667"/>
          </a:xfrm>
        </p:spPr>
        <p:txBody>
          <a:bodyPr/>
          <a:lstStyle/>
          <a:p>
            <a:endParaRPr kumimoji="1" lang="ja-JP" altLang="en-US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37478" y="1484784"/>
            <a:ext cx="4326341" cy="2180128"/>
            <a:chOff x="237478" y="2410292"/>
            <a:chExt cx="4326341" cy="2180128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82" t="15744" r="22948" b="35384"/>
            <a:stretch/>
          </p:blipFill>
          <p:spPr bwMode="auto">
            <a:xfrm>
              <a:off x="237478" y="2410292"/>
              <a:ext cx="4326341" cy="1801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267744" y="4221088"/>
              <a:ext cx="10342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生データ</a:t>
              </a:r>
              <a:endParaRPr kumimoji="1" lang="ja-JP" altLang="en-US" dirty="0"/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4716016" y="1823889"/>
            <a:ext cx="4285397" cy="1831731"/>
            <a:chOff x="4716016" y="2708920"/>
            <a:chExt cx="4285397" cy="183173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2" t="24590" r="24599" b="37705"/>
            <a:stretch/>
          </p:blipFill>
          <p:spPr bwMode="auto">
            <a:xfrm>
              <a:off x="4716016" y="2708920"/>
              <a:ext cx="4285397" cy="1389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6858714" y="4171319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従来方式</a:t>
              </a:r>
              <a:endParaRPr kumimoji="1" lang="ja-JP" altLang="en-US" dirty="0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509831" y="3808928"/>
            <a:ext cx="4107976" cy="1763749"/>
            <a:chOff x="2509831" y="5085184"/>
            <a:chExt cx="4107976" cy="1763749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7" t="24343" r="25725" b="37829"/>
            <a:stretch/>
          </p:blipFill>
          <p:spPr bwMode="auto">
            <a:xfrm>
              <a:off x="2509831" y="5085184"/>
              <a:ext cx="4107976" cy="1394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テキスト ボックス 11"/>
            <p:cNvSpPr txBox="1"/>
            <p:nvPr/>
          </p:nvSpPr>
          <p:spPr>
            <a:xfrm>
              <a:off x="4702949" y="647960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本方式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356</Words>
  <Application>Microsoft Office PowerPoint</Application>
  <PresentationFormat>画面に合わせる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5" baseType="lpstr">
      <vt:lpstr>Office ​​テーマ</vt:lpstr>
      <vt:lpstr>弾性体モデルによるデータ接続（ステッチング）</vt:lpstr>
      <vt:lpstr>今日の話</vt:lpstr>
      <vt:lpstr>データ接続</vt:lpstr>
      <vt:lpstr>データ接続の問題</vt:lpstr>
      <vt:lpstr>フィッティングの自由度</vt:lpstr>
      <vt:lpstr>数学と力学モデルの等価性</vt:lpstr>
      <vt:lpstr>不自然さ</vt:lpstr>
      <vt:lpstr>本方式</vt:lpstr>
      <vt:lpstr>例 平面計測</vt:lpstr>
      <vt:lpstr>埋もれた情報の検出 平面に釣鐘形状</vt:lpstr>
      <vt:lpstr>例：2次元マップ</vt:lpstr>
      <vt:lpstr>まとめ</vt:lpstr>
      <vt:lpstr>Backup Slides</vt:lpstr>
      <vt:lpstr>偶然誤差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弾性体モデルによるデータ接続（ステッチング）</dc:title>
  <dc:creator>mikio２</dc:creator>
  <cp:lastModifiedBy>mikio２</cp:lastModifiedBy>
  <cp:revision>23</cp:revision>
  <dcterms:created xsi:type="dcterms:W3CDTF">2014-02-12T08:02:04Z</dcterms:created>
  <dcterms:modified xsi:type="dcterms:W3CDTF">2014-02-14T06:59:09Z</dcterms:modified>
</cp:coreProperties>
</file>