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2" r:id="rId3"/>
    <p:sldId id="257" r:id="rId4"/>
    <p:sldId id="270" r:id="rId5"/>
    <p:sldId id="273" r:id="rId6"/>
    <p:sldId id="283" r:id="rId7"/>
    <p:sldId id="284" r:id="rId8"/>
    <p:sldId id="275" r:id="rId9"/>
    <p:sldId id="274" r:id="rId10"/>
    <p:sldId id="259" r:id="rId11"/>
    <p:sldId id="260" r:id="rId12"/>
    <p:sldId id="287" r:id="rId13"/>
    <p:sldId id="285" r:id="rId14"/>
    <p:sldId id="262" r:id="rId15"/>
    <p:sldId id="288" r:id="rId16"/>
    <p:sldId id="280" r:id="rId17"/>
    <p:sldId id="290" r:id="rId18"/>
    <p:sldId id="294" r:id="rId19"/>
    <p:sldId id="293" r:id="rId20"/>
    <p:sldId id="289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A0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 snapToGrid="0" snapToObjects="1" showGuides="1">
      <p:cViewPr varScale="1">
        <p:scale>
          <a:sx n="71" d="100"/>
          <a:sy n="71" d="100"/>
        </p:scale>
        <p:origin x="-1216" y="-112"/>
      </p:cViewPr>
      <p:guideLst>
        <p:guide orient="horz" pos="3449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AC6D-C46A-ED48-998A-0339F894D443}" type="datetimeFigureOut">
              <a:rPr kumimoji="1" lang="ja-JP" altLang="en-US" smtClean="0"/>
              <a:t>2014/02/10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B37FF-8D89-3448-8CA2-0DFECF9C03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23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842B8-790A-6848-A62F-DC8D3AE27D33}" type="datetimeFigureOut">
              <a:rPr kumimoji="1" lang="ja-JP" altLang="en-US" smtClean="0"/>
              <a:t>2014/02/10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FCDB-D2F4-E041-89FE-B5757A3C17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99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12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e2eRduce</a:t>
            </a:r>
            <a:r>
              <a:rPr kumimoji="1" lang="ja-JP" altLang="en-US" dirty="0" smtClean="0"/>
              <a:t>という言葉は出さない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vtune</a:t>
            </a:r>
            <a:r>
              <a:rPr kumimoji="1" lang="en-US" altLang="ja-JP" dirty="0" smtClean="0"/>
              <a:t> amplifier</a:t>
            </a:r>
            <a:r>
              <a:rPr kumimoji="1" lang="ja-JP" altLang="en-US" dirty="0" smtClean="0"/>
              <a:t>の絵を出す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92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解析スレッド色がみにくい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パイプライン処理の四角の横幅を縮める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並列化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ベクトル化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ベクトル化やってます的な絵をはめこむ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「パイプライン処理」という言葉に気をつける</a:t>
            </a:r>
            <a:endParaRPr kumimoji="1" lang="ja-JP" altLang="en-US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-</a:t>
            </a:r>
            <a:r>
              <a:rPr kumimoji="1" lang="ja-JP" altLang="en-US" dirty="0"/>
              <a:t>---- 会議メモ (2014/02/10 16:25) -----</a:t>
            </a:r>
          </a:p>
          <a:p>
            <a:r>
              <a:rPr kumimoji="1" lang="ja-JP" altLang="en-US" dirty="0"/>
              <a:t>e2eReduceという言葉を表に出さない方がよい</a:t>
            </a:r>
          </a:p>
          <a:p>
            <a:r>
              <a:rPr kumimoji="1" lang="ja-JP" altLang="en-US" dirty="0"/>
              <a:t>----- 会議メモ (2014/02/13 16:26) -----</a:t>
            </a:r>
          </a:p>
          <a:p>
            <a:r>
              <a:rPr kumimoji="1" lang="ja-JP" altLang="en-US" dirty="0"/>
              <a:t>入力データ・出力データはディスク（円筒形アイコン）にする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考察の前に同じ内容のスライドにI/Oネックの説明を追加したものを加える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773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160ms </a:t>
            </a:r>
            <a:r>
              <a:rPr kumimoji="1" lang="ja-JP" altLang="en-US" dirty="0" smtClean="0"/>
              <a:t>だとすると観測時間</a:t>
            </a:r>
            <a:r>
              <a:rPr kumimoji="1" lang="en-US" altLang="ja-JP" dirty="0" smtClean="0"/>
              <a:t> 400</a:t>
            </a:r>
            <a:r>
              <a:rPr kumimoji="1" lang="ja-JP" altLang="en-US" dirty="0" smtClean="0"/>
              <a:t>秒（アンテナ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台</a:t>
            </a:r>
            <a:r>
              <a:rPr kumimoji="1" lang="en-US" altLang="ja-JP" dirty="0" smtClean="0"/>
              <a:t>×spw4</a:t>
            </a:r>
            <a:r>
              <a:rPr kumimoji="1" lang="ja-JP" altLang="en-US" dirty="0" smtClean="0"/>
              <a:t>つ）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922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vtune</a:t>
            </a:r>
            <a:r>
              <a:rPr kumimoji="1" lang="ja-JP" altLang="en-US" dirty="0" smtClean="0"/>
              <a:t>の絵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224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解析スレッド色がみにくい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パイプライン処理の四角の横幅を縮める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並列化</a:t>
            </a:r>
            <a:r>
              <a:rPr kumimoji="1" lang="en-US" altLang="ja-JP" dirty="0" smtClean="0"/>
              <a:t>×</a:t>
            </a:r>
            <a:r>
              <a:rPr kumimoji="1" lang="ja-JP" altLang="en-US" dirty="0" smtClean="0"/>
              <a:t>ベクトル化</a:t>
            </a:r>
            <a:endParaRPr kumimoji="1" lang="en-US" altLang="ja-JP" dirty="0" smtClean="0"/>
          </a:p>
          <a:p>
            <a:r>
              <a:rPr kumimoji="1" lang="ja-JP" altLang="en-US" dirty="0" smtClean="0"/>
              <a:t>ベクトル化やってます的な絵をはめこむ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「パイプライン処理」という言葉に気をつける</a:t>
            </a:r>
            <a:endParaRPr kumimoji="1" lang="ja-JP" altLang="en-US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-</a:t>
            </a:r>
            <a:r>
              <a:rPr kumimoji="1" lang="ja-JP" altLang="en-US" dirty="0"/>
              <a:t>---- 会議メモ (2014/02/10 16:25) -----</a:t>
            </a:r>
          </a:p>
          <a:p>
            <a:r>
              <a:rPr kumimoji="1" lang="ja-JP" altLang="en-US" dirty="0"/>
              <a:t>e2eReduceという言葉を表に出さない方がよい</a:t>
            </a:r>
          </a:p>
          <a:p>
            <a:r>
              <a:rPr kumimoji="1" lang="ja-JP" altLang="en-US" dirty="0"/>
              <a:t>----- 会議メモ (2014/02/13 16:26) -----</a:t>
            </a:r>
          </a:p>
          <a:p>
            <a:r>
              <a:rPr kumimoji="1" lang="ja-JP" altLang="en-US" dirty="0"/>
              <a:t>入力データ・出力データはディスク（円筒形アイコン）にする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考察の前に同じ内容のスライドにI/Oネックの説明を追加したものを加える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773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(2014/02/10 16:25) -----</a:t>
            </a:r>
          </a:p>
          <a:p>
            <a:r>
              <a:rPr kumimoji="1" lang="ja-JP" altLang="en-US" dirty="0"/>
              <a:t>クイックルックという言葉がわかりにくい</a:t>
            </a:r>
          </a:p>
          <a:p>
            <a:r>
              <a:rPr kumimoji="1" lang="ja-JP" altLang="en-US" dirty="0"/>
              <a:t>----- 会議メモ (2014/02/13 16:26) -----</a:t>
            </a:r>
          </a:p>
          <a:p>
            <a:r>
              <a:rPr kumimoji="1" lang="ja-JP" altLang="en-US" dirty="0"/>
              <a:t>クイックルックー＞リアルタイムプレビュー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参入はわかりにくい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単一望遠鏡ー＞単一鏡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10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(2014/02/13 16:26) -----</a:t>
            </a:r>
          </a:p>
          <a:p>
            <a:r>
              <a:rPr kumimoji="1" lang="ja-JP" altLang="en-US"/>
              <a:t>並列化ー＞マルチスレッド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79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聞く人の心をつかむような言葉が欲しい。タイトルの時点で問題意識を言う。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16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----- 会議メモ (2014/02/13 16:08) -----</a:t>
            </a:r>
          </a:p>
          <a:p>
            <a:r>
              <a:rPr kumimoji="1" lang="en-US" altLang="ja-JP" dirty="0" smtClean="0"/>
              <a:t>「TPアレイ」いらない</a:t>
            </a:r>
          </a:p>
          <a:p>
            <a:r>
              <a:rPr kumimoji="1" lang="en-US" altLang="ja-JP" dirty="0" smtClean="0"/>
              <a:t>「アレイ」いらない干渉計だけでよい</a:t>
            </a:r>
          </a:p>
          <a:p>
            <a:r>
              <a:rPr kumimoji="1" lang="en-US" altLang="ja-JP" dirty="0" smtClean="0"/>
              <a:t>電波望遠鏡であるということを書く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6000-16DF-45A2-83A5-BD6329C272D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55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(2014/02/13 16:08) -----</a:t>
            </a:r>
          </a:p>
          <a:p>
            <a:r>
              <a:rPr kumimoji="1" lang="ja-JP" altLang="en-US"/>
              <a:t>シグナル（ON）のスケールを1とする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9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(2014/02/13 16:26) -----</a:t>
            </a:r>
          </a:p>
          <a:p>
            <a:r>
              <a:rPr kumimoji="1" lang="ja-JP" altLang="en-US"/>
              <a:t>並列化ー＞マルチスレッド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799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52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52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FCDB-D2F4-E041-89FE-B5757A3C173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45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20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51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01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59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17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2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1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61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95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CFEF4-E662-1047-A6C2-3105B86F50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13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ascii.jp/elem/000/000/172/172886/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ALMA </a:t>
            </a:r>
            <a:r>
              <a:rPr lang="ja-JP" altLang="en-US" dirty="0"/>
              <a:t>用新高速データ</a:t>
            </a:r>
            <a:r>
              <a:rPr lang="ja-JP" altLang="en-US" dirty="0" smtClean="0"/>
              <a:t>解析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ライフ</a:t>
            </a:r>
            <a:r>
              <a:rPr lang="ja-JP" altLang="en-US" dirty="0"/>
              <a:t>゙ラリ </a:t>
            </a:r>
            <a:r>
              <a:rPr lang="en-US" altLang="ja-JP" dirty="0"/>
              <a:t>Sakura </a:t>
            </a:r>
            <a:r>
              <a:rPr lang="ja-JP" altLang="en-US" dirty="0"/>
              <a:t>の開発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中里　剛、杉本香菜子、川崎　渉、川上申之介、中村光志、小杉城治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（国立天文台）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5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Sakura</a:t>
            </a:r>
            <a:r>
              <a:rPr lang="ja-JP" altLang="en-US" dirty="0" smtClean="0"/>
              <a:t>ライブラリ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基礎的な</a:t>
            </a:r>
            <a:r>
              <a:rPr kumimoji="1" lang="ja-JP" altLang="en-US" dirty="0" smtClean="0"/>
              <a:t>解析</a:t>
            </a:r>
            <a:r>
              <a:rPr kumimoji="1" lang="ja-JP" altLang="en-US" dirty="0" smtClean="0"/>
              <a:t>機能</a:t>
            </a:r>
            <a:r>
              <a:rPr kumimoji="1" lang="ja-JP" altLang="en-US" dirty="0" smtClean="0"/>
              <a:t>を提供</a:t>
            </a:r>
            <a:r>
              <a:rPr kumimoji="1" lang="ja-JP" altLang="en-US" dirty="0" smtClean="0"/>
              <a:t>する</a:t>
            </a:r>
            <a:r>
              <a:rPr kumimoji="1" lang="ja-JP" altLang="en-US" dirty="0" smtClean="0"/>
              <a:t>汎用</a:t>
            </a:r>
            <a:r>
              <a:rPr kumimoji="1" lang="ja-JP" altLang="en-US" dirty="0" smtClean="0"/>
              <a:t>ライブラリ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現在は単一電波望遠鏡データの解析にターゲットを絞って開発</a:t>
            </a:r>
            <a:endParaRPr lang="en-US" altLang="ja-JP" dirty="0" smtClean="0"/>
          </a:p>
          <a:p>
            <a:r>
              <a:rPr lang="ja-JP" altLang="en-US" dirty="0" smtClean="0"/>
              <a:t>高速な処理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使えるリソースは最大限利用する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「マルチスレッド</a:t>
            </a:r>
            <a:r>
              <a:rPr lang="en-US" altLang="ja-JP" dirty="0" smtClean="0"/>
              <a:t> × </a:t>
            </a:r>
            <a:r>
              <a:rPr lang="ja-JP" altLang="en-US" dirty="0" smtClean="0"/>
              <a:t>ベクトル化」の相乗効果</a:t>
            </a:r>
            <a:endParaRPr lang="en-US" altLang="ja-JP" dirty="0" smtClean="0"/>
          </a:p>
          <a:p>
            <a:r>
              <a:rPr lang="ja-JP" altLang="en-US" dirty="0" smtClean="0"/>
              <a:t>実行環境を選ばない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ノート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からクラスタ計算機まで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 API</a:t>
            </a:r>
            <a:endParaRPr kumimoji="1" lang="en-US" altLang="ja-JP" dirty="0" smtClean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3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Sakura</a:t>
            </a:r>
            <a:r>
              <a:rPr lang="ja-JP" altLang="en-US" sz="3600" dirty="0" smtClean="0"/>
              <a:t>ライブラリ：</a:t>
            </a:r>
            <a:r>
              <a:rPr lang="ja-JP" altLang="en-US" sz="3600" dirty="0" smtClean="0"/>
              <a:t>特長</a:t>
            </a:r>
            <a:r>
              <a:rPr lang="en-US" altLang="ja-JP" sz="3600" dirty="0" smtClean="0"/>
              <a:t>①</a:t>
            </a:r>
            <a:br>
              <a:rPr lang="en-US" altLang="ja-JP" sz="3600" dirty="0" smtClean="0"/>
            </a:br>
            <a:r>
              <a:rPr lang="ja-JP" altLang="en-US" dirty="0" smtClean="0"/>
              <a:t>ベクトル化を徹底的に活用</a:t>
            </a:r>
            <a:endParaRPr kumimoji="1" lang="ja-JP" altLang="en-US" dirty="0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233088" y="2272275"/>
            <a:ext cx="4314114" cy="17050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dirty="0" smtClean="0"/>
              <a:t>コンパイラ</a:t>
            </a:r>
            <a:r>
              <a:rPr lang="ja-JP" altLang="en-US" sz="2400" dirty="0"/>
              <a:t>によるベクトル化</a:t>
            </a:r>
          </a:p>
          <a:p>
            <a:pPr lvl="1"/>
            <a:r>
              <a:rPr lang="ja-JP" altLang="en-US" sz="2000" dirty="0"/>
              <a:t>ベクトル化されやすいよう</a:t>
            </a:r>
            <a:r>
              <a:rPr lang="ja-JP" altLang="en-US" sz="2000" dirty="0" smtClean="0"/>
              <a:t>に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コーディング</a:t>
            </a:r>
            <a:endParaRPr lang="ja-JP" altLang="en-US" sz="2000" dirty="0"/>
          </a:p>
          <a:p>
            <a:r>
              <a:rPr lang="ja-JP" altLang="en-US" sz="2400" dirty="0"/>
              <a:t>必要に応じて</a:t>
            </a:r>
            <a:r>
              <a:rPr lang="en-US" altLang="ja-JP" sz="2400" dirty="0" err="1"/>
              <a:t>Intrinsics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使う</a:t>
            </a:r>
            <a:endParaRPr lang="ja-JP" altLang="en-US" sz="240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16" name="直線コネクタ 15"/>
          <p:cNvCxnSpPr>
            <a:stCxn id="17" idx="3"/>
            <a:endCxn id="20" idx="1"/>
          </p:cNvCxnSpPr>
          <p:nvPr/>
        </p:nvCxnSpPr>
        <p:spPr>
          <a:xfrm>
            <a:off x="2246385" y="5415451"/>
            <a:ext cx="4656858" cy="6017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158385" y="4687168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データ較正</a:t>
            </a:r>
          </a:p>
          <a:p>
            <a:pPr marL="187325" indent="-187325">
              <a:buFont typeface="Arial"/>
              <a:buChar char="•"/>
            </a:pP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7325" indent="-187325">
              <a:buFont typeface="Arial"/>
              <a:buChar char="•"/>
            </a:pP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7325" indent="-187325">
              <a:buFont typeface="Arial"/>
              <a:buChar char="•"/>
            </a:pP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416186" y="4711859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フラッギング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187325" indent="-187325">
              <a:buFont typeface="Arial"/>
              <a:buChar char="•"/>
            </a:pPr>
            <a:endParaRPr lang="en-US" altLang="ja-JP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87325" indent="-187325">
              <a:buFont typeface="Arial"/>
              <a:buChar char="•"/>
            </a:pPr>
            <a:endParaRPr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4659286" y="4711859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ベースライン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187325" indent="-187325">
              <a:buFont typeface="Arial"/>
              <a:buChar char="•"/>
            </a:pPr>
            <a:endParaRPr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7325" indent="-187325">
              <a:buFont typeface="Arial"/>
              <a:buChar char="•"/>
            </a:pPr>
            <a:endParaRPr lang="en-US" altLang="ja-JP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87325" indent="-187325">
              <a:buFont typeface="Arial"/>
              <a:buChar char="•"/>
            </a:pP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903243" y="4693185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スムージング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altLang="ja-JP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1" name="図 20" descr="enhance_8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14" y="1456568"/>
            <a:ext cx="4064000" cy="304800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5157810" y="4042595"/>
            <a:ext cx="40039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ja-JP" sz="1400" dirty="0">
                <a:hlinkClick r:id="rId4"/>
              </a:rPr>
              <a:t>http://ascii.jp/elem/000/000/172/172886</a:t>
            </a:r>
            <a:r>
              <a:rPr lang="ro-RO" altLang="ja-JP" sz="1400" dirty="0" smtClean="0">
                <a:hlinkClick r:id="rId4"/>
              </a:rPr>
              <a:t>/</a:t>
            </a:r>
            <a:r>
              <a:rPr lang="ro-RO" altLang="ja-JP" sz="1400" dirty="0" smtClean="0"/>
              <a:t> </a:t>
            </a:r>
            <a:r>
              <a:rPr lang="ja-JP" altLang="en-US" sz="1400" dirty="0" smtClean="0"/>
              <a:t>より引用</a:t>
            </a:r>
            <a:endParaRPr lang="ja-JP" altLang="en-US" sz="1400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03" y="5378103"/>
            <a:ext cx="850900" cy="69342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824" y="5378103"/>
            <a:ext cx="850900" cy="69342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555" y="5378103"/>
            <a:ext cx="850900" cy="69342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938" y="5381635"/>
            <a:ext cx="850900" cy="693420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6024307" y="1833459"/>
            <a:ext cx="3188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SIMD: </a:t>
            </a:r>
            <a:r>
              <a:rPr kumimoji="1" lang="en-US" altLang="ja-JP" sz="1400" dirty="0" smtClean="0"/>
              <a:t>Single Instruction Multiple Data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788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図形グループ 50"/>
          <p:cNvGrpSpPr/>
          <p:nvPr/>
        </p:nvGrpSpPr>
        <p:grpSpPr>
          <a:xfrm>
            <a:off x="11437" y="4822407"/>
            <a:ext cx="8832858" cy="1481257"/>
            <a:chOff x="158385" y="4687168"/>
            <a:chExt cx="8832858" cy="1481257"/>
          </a:xfrm>
        </p:grpSpPr>
        <p:cxnSp>
          <p:nvCxnSpPr>
            <p:cNvPr id="52" name="直線コネクタ 51"/>
            <p:cNvCxnSpPr>
              <a:stCxn id="53" idx="3"/>
              <a:endCxn id="56" idx="1"/>
            </p:cNvCxnSpPr>
            <p:nvPr/>
          </p:nvCxnSpPr>
          <p:spPr>
            <a:xfrm>
              <a:off x="2246385" y="5415451"/>
              <a:ext cx="4656858" cy="6017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角丸四角形 52"/>
            <p:cNvSpPr/>
            <p:nvPr/>
          </p:nvSpPr>
          <p:spPr>
            <a:xfrm>
              <a:off x="158385" y="4687168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データ較正</a:t>
              </a: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角丸四角形 53"/>
            <p:cNvSpPr/>
            <p:nvPr/>
          </p:nvSpPr>
          <p:spPr>
            <a:xfrm>
              <a:off x="24161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フラッギング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角丸四角形 54"/>
            <p:cNvSpPr/>
            <p:nvPr/>
          </p:nvSpPr>
          <p:spPr>
            <a:xfrm>
              <a:off x="46592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ベースライン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6903243" y="4693185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スムージング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03" y="5378103"/>
              <a:ext cx="850900" cy="693420"/>
            </a:xfrm>
            <a:prstGeom prst="rect">
              <a:avLst/>
            </a:prstGeom>
          </p:spPr>
        </p:pic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824" y="5378103"/>
              <a:ext cx="850900" cy="693420"/>
            </a:xfrm>
            <a:prstGeom prst="rect">
              <a:avLst/>
            </a:prstGeom>
          </p:spPr>
        </p:pic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555" y="5378103"/>
              <a:ext cx="850900" cy="693420"/>
            </a:xfrm>
            <a:prstGeom prst="rect">
              <a:avLst/>
            </a:prstGeom>
          </p:spPr>
        </p:pic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938" y="5381635"/>
              <a:ext cx="850900" cy="693420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prstClr val="black"/>
                </a:solidFill>
              </a:rPr>
              <a:t>Sakura</a:t>
            </a:r>
            <a:r>
              <a:rPr lang="ja-JP" altLang="en-US" sz="3600" dirty="0">
                <a:solidFill>
                  <a:prstClr val="black"/>
                </a:solidFill>
              </a:rPr>
              <a:t>ライブラリ：</a:t>
            </a:r>
            <a:r>
              <a:rPr lang="ja-JP" altLang="en-US" sz="3600" dirty="0" smtClean="0">
                <a:solidFill>
                  <a:prstClr val="black"/>
                </a:solidFill>
              </a:rPr>
              <a:t>特長</a:t>
            </a:r>
            <a:r>
              <a:rPr lang="en-US" altLang="ja-JP" sz="3600" dirty="0" smtClean="0">
                <a:solidFill>
                  <a:prstClr val="black"/>
                </a:solidFill>
              </a:rPr>
              <a:t>②</a:t>
            </a:r>
            <a:br>
              <a:rPr lang="en-US" altLang="ja-JP" sz="3600" dirty="0" smtClean="0">
                <a:solidFill>
                  <a:prstClr val="black"/>
                </a:solidFill>
              </a:rPr>
            </a:br>
            <a:r>
              <a:rPr lang="ja-JP" altLang="en-US" dirty="0" smtClean="0">
                <a:solidFill>
                  <a:prstClr val="black"/>
                </a:solidFill>
              </a:rPr>
              <a:t>スレッドセーフな実装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0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233088" y="1842963"/>
            <a:ext cx="8453712" cy="125690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ja-JP" altLang="en-US" sz="2400" dirty="0" smtClean="0"/>
              <a:t>アプリケーションレベルでのマルチスレッド処理をサポート</a:t>
            </a:r>
            <a:endParaRPr lang="en-US" altLang="ja-JP" sz="2400" dirty="0" smtClean="0"/>
          </a:p>
          <a:p>
            <a:pPr lvl="1"/>
            <a:r>
              <a:rPr lang="en-US" altLang="ja-JP" sz="2000" dirty="0"/>
              <a:t>S</a:t>
            </a:r>
            <a:r>
              <a:rPr lang="en-US" altLang="ja-JP" sz="2000" dirty="0" smtClean="0"/>
              <a:t>akura</a:t>
            </a:r>
            <a:r>
              <a:rPr lang="ja-JP" altLang="en-US" sz="2000" dirty="0" smtClean="0"/>
              <a:t>自身はマルチスレッドでは動作しない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Sakura</a:t>
            </a:r>
            <a:r>
              <a:rPr lang="ja-JP" altLang="en-US" sz="2000" dirty="0" smtClean="0"/>
              <a:t>を基盤とするアプリケーションのマルチスレッド処理を妨げない</a:t>
            </a:r>
            <a:endParaRPr lang="ja-JP" altLang="en-US" sz="2000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65005" y="4481236"/>
            <a:ext cx="8832858" cy="1481257"/>
            <a:chOff x="158385" y="4687168"/>
            <a:chExt cx="8832858" cy="1481257"/>
          </a:xfrm>
        </p:grpSpPr>
        <p:cxnSp>
          <p:nvCxnSpPr>
            <p:cNvPr id="11" name="直線コネクタ 10"/>
            <p:cNvCxnSpPr>
              <a:stCxn id="12" idx="3"/>
              <a:endCxn id="15" idx="1"/>
            </p:cNvCxnSpPr>
            <p:nvPr/>
          </p:nvCxnSpPr>
          <p:spPr>
            <a:xfrm>
              <a:off x="2246385" y="5415451"/>
              <a:ext cx="4656858" cy="6017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角丸四角形 11"/>
            <p:cNvSpPr/>
            <p:nvPr/>
          </p:nvSpPr>
          <p:spPr>
            <a:xfrm>
              <a:off x="158385" y="4687168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データ較正</a:t>
              </a: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24161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フラッギング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46592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ベースライン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6903243" y="4693185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スムージング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03" y="5378103"/>
              <a:ext cx="850900" cy="693420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824" y="5378103"/>
              <a:ext cx="850900" cy="693420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555" y="5378103"/>
              <a:ext cx="850900" cy="69342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938" y="5381635"/>
              <a:ext cx="850900" cy="693420"/>
            </a:xfrm>
            <a:prstGeom prst="rect">
              <a:avLst/>
            </a:prstGeom>
          </p:spPr>
        </p:pic>
      </p:grpSp>
      <p:grpSp>
        <p:nvGrpSpPr>
          <p:cNvPr id="21" name="図形グループ 20"/>
          <p:cNvGrpSpPr/>
          <p:nvPr/>
        </p:nvGrpSpPr>
        <p:grpSpPr>
          <a:xfrm>
            <a:off x="161377" y="4148112"/>
            <a:ext cx="8832858" cy="1481257"/>
            <a:chOff x="158385" y="4687168"/>
            <a:chExt cx="8832858" cy="1481257"/>
          </a:xfrm>
        </p:grpSpPr>
        <p:cxnSp>
          <p:nvCxnSpPr>
            <p:cNvPr id="22" name="直線コネクタ 21"/>
            <p:cNvCxnSpPr>
              <a:stCxn id="23" idx="3"/>
              <a:endCxn id="26" idx="1"/>
            </p:cNvCxnSpPr>
            <p:nvPr/>
          </p:nvCxnSpPr>
          <p:spPr>
            <a:xfrm>
              <a:off x="2246385" y="5415451"/>
              <a:ext cx="4656858" cy="6017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角丸四角形 22"/>
            <p:cNvSpPr/>
            <p:nvPr/>
          </p:nvSpPr>
          <p:spPr>
            <a:xfrm>
              <a:off x="158385" y="4687168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データ較正</a:t>
              </a: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24161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フラッギング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46592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ベースライン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6903243" y="4693185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スムージング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03" y="5378103"/>
              <a:ext cx="850900" cy="693420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824" y="5378103"/>
              <a:ext cx="850900" cy="693420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555" y="5378103"/>
              <a:ext cx="850900" cy="693420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938" y="5381635"/>
              <a:ext cx="850900" cy="693420"/>
            </a:xfrm>
            <a:prstGeom prst="rect">
              <a:avLst/>
            </a:prstGeom>
          </p:spPr>
        </p:pic>
      </p:grpSp>
      <p:grpSp>
        <p:nvGrpSpPr>
          <p:cNvPr id="31" name="図形グループ 30"/>
          <p:cNvGrpSpPr/>
          <p:nvPr/>
        </p:nvGrpSpPr>
        <p:grpSpPr>
          <a:xfrm>
            <a:off x="254757" y="3774632"/>
            <a:ext cx="8832858" cy="1481257"/>
            <a:chOff x="158385" y="4687168"/>
            <a:chExt cx="8832858" cy="1481257"/>
          </a:xfrm>
        </p:grpSpPr>
        <p:cxnSp>
          <p:nvCxnSpPr>
            <p:cNvPr id="32" name="直線コネクタ 31"/>
            <p:cNvCxnSpPr>
              <a:stCxn id="33" idx="3"/>
              <a:endCxn id="36" idx="1"/>
            </p:cNvCxnSpPr>
            <p:nvPr/>
          </p:nvCxnSpPr>
          <p:spPr>
            <a:xfrm>
              <a:off x="2246385" y="5415451"/>
              <a:ext cx="4656858" cy="6017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角丸四角形 32"/>
            <p:cNvSpPr/>
            <p:nvPr/>
          </p:nvSpPr>
          <p:spPr>
            <a:xfrm>
              <a:off x="158385" y="4687168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データ較正</a:t>
              </a: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24161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フラッギング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角丸四角形 34"/>
            <p:cNvSpPr/>
            <p:nvPr/>
          </p:nvSpPr>
          <p:spPr>
            <a:xfrm>
              <a:off x="46592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ベースライン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角丸四角形 35"/>
            <p:cNvSpPr/>
            <p:nvPr/>
          </p:nvSpPr>
          <p:spPr>
            <a:xfrm>
              <a:off x="6903243" y="4693185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スムージング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03" y="5378103"/>
              <a:ext cx="850900" cy="693420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824" y="5378103"/>
              <a:ext cx="850900" cy="693420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555" y="5378103"/>
              <a:ext cx="850900" cy="693420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938" y="5381635"/>
              <a:ext cx="850900" cy="693420"/>
            </a:xfrm>
            <a:prstGeom prst="rect">
              <a:avLst/>
            </a:prstGeom>
          </p:spPr>
        </p:pic>
      </p:grpSp>
      <p:grpSp>
        <p:nvGrpSpPr>
          <p:cNvPr id="41" name="図形グループ 40"/>
          <p:cNvGrpSpPr/>
          <p:nvPr/>
        </p:nvGrpSpPr>
        <p:grpSpPr>
          <a:xfrm>
            <a:off x="326469" y="3454166"/>
            <a:ext cx="8832858" cy="1481257"/>
            <a:chOff x="158385" y="4687168"/>
            <a:chExt cx="8832858" cy="1481257"/>
          </a:xfrm>
        </p:grpSpPr>
        <p:cxnSp>
          <p:nvCxnSpPr>
            <p:cNvPr id="42" name="直線コネクタ 41"/>
            <p:cNvCxnSpPr>
              <a:stCxn id="43" idx="3"/>
              <a:endCxn id="46" idx="1"/>
            </p:cNvCxnSpPr>
            <p:nvPr/>
          </p:nvCxnSpPr>
          <p:spPr>
            <a:xfrm>
              <a:off x="2246385" y="5415451"/>
              <a:ext cx="4656858" cy="6017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角丸四角形 42"/>
            <p:cNvSpPr/>
            <p:nvPr/>
          </p:nvSpPr>
          <p:spPr>
            <a:xfrm>
              <a:off x="158385" y="4687168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データ較正</a:t>
              </a: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角丸四角形 43"/>
            <p:cNvSpPr/>
            <p:nvPr/>
          </p:nvSpPr>
          <p:spPr>
            <a:xfrm>
              <a:off x="24161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フラッギング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4659286" y="4711859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</a:rPr>
                <a:t>ベースライン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187325" indent="-187325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角丸四角形 45"/>
            <p:cNvSpPr/>
            <p:nvPr/>
          </p:nvSpPr>
          <p:spPr>
            <a:xfrm>
              <a:off x="6903243" y="4693185"/>
              <a:ext cx="2088000" cy="145656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dirty="0" smtClean="0">
                  <a:solidFill>
                    <a:schemeClr val="tx1"/>
                  </a:solidFill>
                </a:rPr>
                <a:t>スムージング</a:t>
              </a:r>
              <a:endParaRPr kumimoji="1" lang="en-US" altLang="ja-JP" sz="20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lang="en-US" altLang="ja-JP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85750" indent="-285750">
                <a:buFont typeface="Arial"/>
                <a:buChar char="•"/>
              </a:pPr>
              <a:endParaRPr kumimoji="1" lang="en-US" altLang="ja-JP" sz="16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03" y="5378103"/>
              <a:ext cx="850900" cy="693420"/>
            </a:xfrm>
            <a:prstGeom prst="rect">
              <a:avLst/>
            </a:prstGeom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824" y="5378103"/>
              <a:ext cx="850900" cy="693420"/>
            </a:xfrm>
            <a:prstGeom prst="rect">
              <a:avLst/>
            </a:prstGeom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3555" y="5378103"/>
              <a:ext cx="850900" cy="693420"/>
            </a:xfrm>
            <a:prstGeom prst="rect">
              <a:avLst/>
            </a:prstGeom>
          </p:spPr>
        </p:pic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8938" y="5381635"/>
              <a:ext cx="850900" cy="6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90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>
                <a:solidFill>
                  <a:prstClr val="black"/>
                </a:solidFill>
              </a:rPr>
              <a:t>Sakura</a:t>
            </a:r>
            <a:r>
              <a:rPr lang="ja-JP" altLang="en-US" sz="3600" dirty="0">
                <a:solidFill>
                  <a:prstClr val="black"/>
                </a:solidFill>
              </a:rPr>
              <a:t>ライブラリ：</a:t>
            </a:r>
            <a:r>
              <a:rPr lang="ja-JP" altLang="en-US" sz="3600" dirty="0" smtClean="0">
                <a:solidFill>
                  <a:prstClr val="black"/>
                </a:solidFill>
              </a:rPr>
              <a:t>特長</a:t>
            </a:r>
            <a:r>
              <a:rPr lang="en-US" altLang="ja-JP" sz="3600" dirty="0" smtClean="0">
                <a:solidFill>
                  <a:prstClr val="black"/>
                </a:solidFill>
              </a:rPr>
              <a:t>③</a:t>
            </a:r>
            <a:r>
              <a:rPr lang="en-US" altLang="ja-JP" sz="3600" dirty="0">
                <a:solidFill>
                  <a:prstClr val="black"/>
                </a:solidFill>
              </a:rPr>
              <a:t/>
            </a:r>
            <a:br>
              <a:rPr lang="en-US" altLang="ja-JP" sz="3600" dirty="0">
                <a:solidFill>
                  <a:prstClr val="black"/>
                </a:solidFill>
              </a:rPr>
            </a:br>
            <a:r>
              <a:rPr lang="en-US" altLang="ja-JP" dirty="0" smtClean="0">
                <a:solidFill>
                  <a:prstClr val="black"/>
                </a:solidFill>
              </a:rPr>
              <a:t>CPU</a:t>
            </a:r>
            <a:r>
              <a:rPr lang="ja-JP" altLang="en-US" dirty="0" smtClean="0">
                <a:solidFill>
                  <a:prstClr val="black"/>
                </a:solidFill>
              </a:rPr>
              <a:t>世代に応じた最適化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0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233088" y="1842962"/>
            <a:ext cx="8453712" cy="166773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dirty="0"/>
              <a:t>CPU</a:t>
            </a:r>
            <a:r>
              <a:rPr lang="ja-JP" altLang="en-US" sz="2400" dirty="0"/>
              <a:t>世代毎に最適化されたオブジェクトコードを持ち、実行</a:t>
            </a:r>
            <a:r>
              <a:rPr lang="ja-JP" altLang="en-US" sz="2400" dirty="0" smtClean="0"/>
              <a:t>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（</a:t>
            </a:r>
            <a:r>
              <a:rPr lang="en-US" altLang="ja-JP" sz="2400" dirty="0" smtClean="0"/>
              <a:t>SAKURA</a:t>
            </a:r>
            <a:r>
              <a:rPr lang="ja-JP" altLang="en-US" sz="2400" dirty="0" smtClean="0"/>
              <a:t>の初期化時）</a:t>
            </a:r>
            <a:r>
              <a:rPr lang="ja-JP" altLang="en-US" sz="2400" dirty="0" smtClean="0"/>
              <a:t>に</a:t>
            </a:r>
            <a:r>
              <a:rPr lang="ja-JP" altLang="en-US" sz="2400" dirty="0"/>
              <a:t>適切なコードが選択される</a:t>
            </a:r>
            <a:endParaRPr lang="en-US" altLang="ja-JP" sz="2400" dirty="0"/>
          </a:p>
          <a:p>
            <a:r>
              <a:rPr lang="ja-JP" altLang="en-US" sz="2400" dirty="0"/>
              <a:t>現在は</a:t>
            </a:r>
            <a:r>
              <a:rPr lang="en-US" altLang="ja-JP" sz="2400" dirty="0"/>
              <a:t>MMX/SSE (128</a:t>
            </a:r>
            <a:r>
              <a:rPr lang="ja-JP" altLang="en-US" sz="2400" dirty="0"/>
              <a:t>ビット幅）と</a:t>
            </a:r>
            <a:r>
              <a:rPr lang="en-US" altLang="ja-JP" sz="2400" dirty="0"/>
              <a:t>Intel AVX</a:t>
            </a:r>
            <a:r>
              <a:rPr lang="ja-JP" altLang="en-US" sz="2400" dirty="0"/>
              <a:t>（</a:t>
            </a:r>
            <a:r>
              <a:rPr lang="en-US" altLang="ja-JP" sz="2400" dirty="0"/>
              <a:t>256</a:t>
            </a:r>
            <a:r>
              <a:rPr lang="ja-JP" altLang="en-US" sz="2400" dirty="0"/>
              <a:t>ビット幅）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サポート</a:t>
            </a:r>
            <a:endParaRPr lang="en-US" altLang="ja-JP" sz="2400" dirty="0"/>
          </a:p>
        </p:txBody>
      </p:sp>
      <p:sp>
        <p:nvSpPr>
          <p:cNvPr id="4" name="正方形/長方形 3"/>
          <p:cNvSpPr/>
          <p:nvPr/>
        </p:nvSpPr>
        <p:spPr>
          <a:xfrm>
            <a:off x="2627731" y="3578492"/>
            <a:ext cx="3884507" cy="69093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err="1" smtClean="0"/>
              <a:t>OptimizedImplementationFactory</a:t>
            </a:r>
            <a:endParaRPr kumimoji="1" lang="ja-JP" altLang="en-US" sz="20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233088" y="4914252"/>
            <a:ext cx="3884507" cy="144209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err="1" smtClean="0"/>
              <a:t>OptimizedImplementationFactory</a:t>
            </a:r>
            <a:r>
              <a:rPr kumimoji="1" lang="en-US" altLang="ja-JP" sz="2000" b="1" dirty="0" smtClean="0"/>
              <a:t/>
            </a:r>
            <a:br>
              <a:rPr kumimoji="1" lang="en-US" altLang="ja-JP" sz="2000" b="1" dirty="0" smtClean="0"/>
            </a:br>
            <a:r>
              <a:rPr kumimoji="1" lang="en-US" altLang="ja-JP" sz="2000" b="1" dirty="0" smtClean="0"/>
              <a:t>Default</a:t>
            </a:r>
          </a:p>
          <a:p>
            <a:r>
              <a:rPr kumimoji="1" lang="en-US" altLang="ja-JP" sz="2000" dirty="0" err="1" smtClean="0">
                <a:solidFill>
                  <a:srgbClr val="FFFF00"/>
                </a:solidFill>
              </a:rPr>
              <a:t>GetXXXImpl</a:t>
            </a:r>
            <a:r>
              <a:rPr kumimoji="1" lang="en-US" altLang="ja-JP" sz="2000" dirty="0" smtClean="0">
                <a:solidFill>
                  <a:srgbClr val="FFFF00"/>
                </a:solidFill>
              </a:rPr>
              <a:t>()</a:t>
            </a:r>
          </a:p>
          <a:p>
            <a:r>
              <a:rPr lang="en-US" altLang="ja-JP" sz="2000" dirty="0" err="1" smtClean="0"/>
              <a:t>GetYYYImpl</a:t>
            </a:r>
            <a:r>
              <a:rPr lang="en-US" altLang="ja-JP" sz="2000" dirty="0" smtClean="0"/>
              <a:t>()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035692" y="4914252"/>
            <a:ext cx="3884507" cy="144209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err="1" smtClean="0"/>
              <a:t>OptimizedImplementationFactory</a:t>
            </a:r>
            <a:r>
              <a:rPr kumimoji="1" lang="en-US" altLang="ja-JP" sz="2000" b="1" dirty="0" smtClean="0"/>
              <a:t/>
            </a:r>
            <a:br>
              <a:rPr kumimoji="1" lang="en-US" altLang="ja-JP" sz="2000" b="1" dirty="0" smtClean="0"/>
            </a:br>
            <a:r>
              <a:rPr kumimoji="1" lang="en-US" altLang="ja-JP" sz="2000" b="1" dirty="0" err="1" smtClean="0"/>
              <a:t>AfterSandyBridge</a:t>
            </a:r>
            <a:endParaRPr kumimoji="1" lang="en-US" altLang="ja-JP" sz="2000" b="1" dirty="0" smtClean="0"/>
          </a:p>
          <a:p>
            <a:r>
              <a:rPr lang="en-US" altLang="ja-JP" sz="2000" dirty="0" err="1" smtClean="0">
                <a:solidFill>
                  <a:srgbClr val="FFFF00"/>
                </a:solidFill>
              </a:rPr>
              <a:t>GetXXXImpl</a:t>
            </a:r>
            <a:r>
              <a:rPr lang="en-US" altLang="ja-JP" sz="2000" dirty="0" smtClean="0">
                <a:solidFill>
                  <a:srgbClr val="FFFF00"/>
                </a:solidFill>
              </a:rPr>
              <a:t>()</a:t>
            </a:r>
          </a:p>
          <a:p>
            <a:r>
              <a:rPr kumimoji="1" lang="en-US" altLang="ja-JP" sz="2000" dirty="0" err="1" smtClean="0"/>
              <a:t>GetYYYImpl</a:t>
            </a:r>
            <a:r>
              <a:rPr kumimoji="1" lang="en-US" altLang="ja-JP" sz="2000" dirty="0" smtClean="0"/>
              <a:t>()</a:t>
            </a:r>
            <a:endParaRPr kumimoji="1" lang="ja-JP" altLang="en-US" sz="2000" dirty="0"/>
          </a:p>
        </p:txBody>
      </p:sp>
      <p:cxnSp>
        <p:nvCxnSpPr>
          <p:cNvPr id="6" name="直線コネクタ 5"/>
          <p:cNvCxnSpPr>
            <a:stCxn id="11" idx="1"/>
            <a:endCxn id="11" idx="3"/>
          </p:cNvCxnSpPr>
          <p:nvPr/>
        </p:nvCxnSpPr>
        <p:spPr>
          <a:xfrm>
            <a:off x="233088" y="5635301"/>
            <a:ext cx="388450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12" idx="1"/>
            <a:endCxn id="12" idx="3"/>
          </p:cNvCxnSpPr>
          <p:nvPr/>
        </p:nvCxnSpPr>
        <p:spPr>
          <a:xfrm>
            <a:off x="5035692" y="5635301"/>
            <a:ext cx="388450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カギ線コネクタ 17"/>
          <p:cNvCxnSpPr>
            <a:stCxn id="4" idx="2"/>
            <a:endCxn id="11" idx="0"/>
          </p:cNvCxnSpPr>
          <p:nvPr/>
        </p:nvCxnSpPr>
        <p:spPr>
          <a:xfrm rot="5400000">
            <a:off x="3050252" y="3394518"/>
            <a:ext cx="644825" cy="2394643"/>
          </a:xfrm>
          <a:prstGeom prst="bentConnector3">
            <a:avLst>
              <a:gd name="adj1" fmla="val 24084"/>
            </a:avLst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>
            <a:stCxn id="4" idx="2"/>
            <a:endCxn id="12" idx="0"/>
          </p:cNvCxnSpPr>
          <p:nvPr/>
        </p:nvCxnSpPr>
        <p:spPr>
          <a:xfrm rot="16200000" flipH="1">
            <a:off x="5451553" y="3387858"/>
            <a:ext cx="644825" cy="2407961"/>
          </a:xfrm>
          <a:prstGeom prst="bentConnector3">
            <a:avLst>
              <a:gd name="adj1" fmla="val 24084"/>
            </a:avLst>
          </a:prstGeom>
          <a:ln w="3810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094030" y="4115703"/>
            <a:ext cx="697627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AVX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272" y="4115703"/>
            <a:ext cx="1312679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AVX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以外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789381" y="4443672"/>
            <a:ext cx="355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実行時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（初期化時）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に選択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5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性能評価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SAKURA</a:t>
            </a:r>
            <a:r>
              <a:rPr lang="ja-JP" altLang="en-US" dirty="0" smtClean="0"/>
              <a:t>ベースの</a:t>
            </a:r>
            <a:r>
              <a:rPr lang="ja-JP" altLang="en-US" dirty="0" smtClean="0"/>
              <a:t>性能</a:t>
            </a:r>
            <a:r>
              <a:rPr lang="ja-JP" altLang="en-US" dirty="0"/>
              <a:t>評価用</a:t>
            </a:r>
            <a:r>
              <a:rPr lang="ja-JP" altLang="en-US" dirty="0" smtClean="0"/>
              <a:t>アプリケーション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を</a:t>
            </a:r>
            <a:r>
              <a:rPr lang="ja-JP" altLang="en-US" dirty="0"/>
              <a:t>作成</a:t>
            </a:r>
            <a:endParaRPr lang="en-US" altLang="ja-JP" dirty="0"/>
          </a:p>
          <a:p>
            <a:r>
              <a:rPr lang="en-US" altLang="ja-JP" dirty="0" smtClean="0"/>
              <a:t>CASA</a:t>
            </a:r>
            <a:r>
              <a:rPr lang="ja-JP" altLang="en-US" dirty="0" smtClean="0"/>
              <a:t>で</a:t>
            </a:r>
            <a:r>
              <a:rPr lang="ja-JP" altLang="en-US" dirty="0" smtClean="0"/>
              <a:t>同内容</a:t>
            </a:r>
            <a:r>
              <a:rPr lang="ja-JP" altLang="en-US" dirty="0" smtClean="0"/>
              <a:t>の解析スクリプトを作成して</a:t>
            </a:r>
            <a:r>
              <a:rPr lang="ja-JP" altLang="en-US" dirty="0" smtClean="0"/>
              <a:t>比較</a:t>
            </a:r>
            <a:endParaRPr lang="en-US" altLang="ja-JP" dirty="0" smtClean="0"/>
          </a:p>
          <a:p>
            <a:pPr lvl="1"/>
            <a:r>
              <a:rPr lang="en-US" altLang="ja-JP" u="sng" dirty="0" smtClean="0"/>
              <a:t>C</a:t>
            </a:r>
            <a:r>
              <a:rPr lang="en-US" altLang="ja-JP" dirty="0" smtClean="0"/>
              <a:t>ommon </a:t>
            </a:r>
            <a:r>
              <a:rPr lang="en-US" altLang="ja-JP" u="sng" dirty="0" smtClean="0"/>
              <a:t>A</a:t>
            </a:r>
            <a:r>
              <a:rPr lang="en-US" altLang="ja-JP" dirty="0" smtClean="0"/>
              <a:t>stronomy </a:t>
            </a:r>
            <a:r>
              <a:rPr lang="en-US" altLang="ja-JP" u="sng" dirty="0" smtClean="0"/>
              <a:t>S</a:t>
            </a:r>
            <a:r>
              <a:rPr lang="en-US" altLang="ja-JP" dirty="0" smtClean="0"/>
              <a:t>oftware </a:t>
            </a:r>
            <a:r>
              <a:rPr lang="en-US" altLang="ja-JP" u="sng" dirty="0" smtClean="0"/>
              <a:t>A</a:t>
            </a:r>
            <a:r>
              <a:rPr lang="en-US" altLang="ja-JP" dirty="0" smtClean="0"/>
              <a:t>pplications</a:t>
            </a:r>
          </a:p>
          <a:p>
            <a:pPr lvl="1"/>
            <a:r>
              <a:rPr lang="en-US" altLang="ja-JP" dirty="0" smtClean="0"/>
              <a:t>ALMA</a:t>
            </a:r>
            <a:r>
              <a:rPr lang="ja-JP" altLang="en-US" dirty="0" smtClean="0"/>
              <a:t>のデータ解析ソフトウエア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シリアル処理主流の典型的アプリケーションとして</a:t>
            </a:r>
            <a:endParaRPr lang="ja-JP" altLang="en-US" dirty="0"/>
          </a:p>
          <a:p>
            <a:r>
              <a:rPr kumimoji="1" lang="ja-JP" altLang="en-US" dirty="0" smtClean="0"/>
              <a:t>測定環境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CPU: </a:t>
            </a:r>
            <a:r>
              <a:rPr lang="en-US" altLang="ja-JP" dirty="0"/>
              <a:t>Intel® Xeon® CPU E5-</a:t>
            </a:r>
            <a:r>
              <a:rPr lang="en-US" altLang="ja-JP" dirty="0" smtClean="0"/>
              <a:t>1650 </a:t>
            </a:r>
            <a:r>
              <a:rPr lang="en-US" altLang="ja-JP" dirty="0"/>
              <a:t>@ 3.20GHz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6 </a:t>
            </a:r>
            <a:r>
              <a:rPr lang="en-US" altLang="ja-JP" dirty="0"/>
              <a:t>cores x 1CPU (12 Threads) 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Memory: 64GB</a:t>
            </a:r>
          </a:p>
          <a:p>
            <a:pPr lvl="1"/>
            <a:r>
              <a:rPr lang="en-US" altLang="ja-JP" dirty="0" smtClean="0"/>
              <a:t>Disk: 3TB (512GB SSD × 6, RAID0)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円柱 89"/>
          <p:cNvSpPr/>
          <p:nvPr/>
        </p:nvSpPr>
        <p:spPr>
          <a:xfrm>
            <a:off x="73217" y="5700264"/>
            <a:ext cx="2426162" cy="703818"/>
          </a:xfrm>
          <a:prstGeom prst="ca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入力データ</a:t>
            </a:r>
            <a:endParaRPr kumimoji="1" lang="ja-JP" altLang="en-US" dirty="0"/>
          </a:p>
        </p:txBody>
      </p:sp>
      <p:sp>
        <p:nvSpPr>
          <p:cNvPr id="91" name="円柱 90"/>
          <p:cNvSpPr/>
          <p:nvPr/>
        </p:nvSpPr>
        <p:spPr>
          <a:xfrm>
            <a:off x="6717839" y="5700264"/>
            <a:ext cx="2426162" cy="703818"/>
          </a:xfrm>
          <a:prstGeom prst="ca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出力</a:t>
            </a:r>
            <a:r>
              <a:rPr kumimoji="1" lang="ja-JP" altLang="en-US" dirty="0" smtClean="0"/>
              <a:t>データ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性能評価用</a:t>
            </a:r>
            <a:r>
              <a:rPr kumimoji="1" lang="ja-JP" altLang="en-US" dirty="0" smtClean="0"/>
              <a:t>アプリケーション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74"/>
            <a:ext cx="8229600" cy="1658928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解析スレッドで解析処理</a:t>
            </a:r>
            <a:r>
              <a:rPr lang="ja-JP" altLang="en-US" sz="2400" dirty="0" smtClean="0"/>
              <a:t>を並列に行う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処理単位はスペクトル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本に対する一連の解析処理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処理結果の書込みを</a:t>
            </a:r>
            <a:r>
              <a:rPr lang="en-US" altLang="ja-JP" sz="2000" dirty="0" smtClean="0"/>
              <a:t>I/O</a:t>
            </a:r>
            <a:r>
              <a:rPr lang="ja-JP" altLang="en-US" sz="2000" dirty="0" smtClean="0"/>
              <a:t>スレッドに依頼したら次の解析処理に移る</a:t>
            </a:r>
            <a:endParaRPr lang="en-US" altLang="ja-JP" sz="2000" dirty="0" smtClean="0"/>
          </a:p>
          <a:p>
            <a:r>
              <a:rPr lang="ja-JP" altLang="en-US" sz="2400" dirty="0" smtClean="0"/>
              <a:t>入出力</a:t>
            </a:r>
            <a:r>
              <a:rPr lang="en-US" altLang="en-US" sz="2400" dirty="0" err="1" smtClean="0"/>
              <a:t>はI</a:t>
            </a:r>
            <a:r>
              <a:rPr lang="en-US" altLang="en-US" sz="2400" dirty="0" smtClean="0"/>
              <a:t>/O</a:t>
            </a:r>
            <a:r>
              <a:rPr lang="ja-JP" altLang="en-US" sz="2400" dirty="0" smtClean="0"/>
              <a:t>スレッドで</a:t>
            </a:r>
            <a:r>
              <a:rPr lang="ja-JP" altLang="en-US" sz="2400" dirty="0" smtClean="0"/>
              <a:t>シリアル</a:t>
            </a:r>
            <a:r>
              <a:rPr lang="ja-JP" altLang="en-US" sz="2400" dirty="0" smtClean="0"/>
              <a:t>に行う</a:t>
            </a:r>
            <a:endParaRPr lang="en-US" altLang="en-US" sz="2400" dirty="0" smtClean="0"/>
          </a:p>
        </p:txBody>
      </p:sp>
      <p:sp>
        <p:nvSpPr>
          <p:cNvPr id="7" name="ホームベース 6"/>
          <p:cNvSpPr/>
          <p:nvPr/>
        </p:nvSpPr>
        <p:spPr>
          <a:xfrm>
            <a:off x="1" y="4999109"/>
            <a:ext cx="9144000" cy="29878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I/O</a:t>
            </a:r>
            <a:r>
              <a:rPr lang="ja-JP" altLang="en-US" dirty="0" smtClean="0"/>
              <a:t>スレッド</a:t>
            </a:r>
            <a:endParaRPr kumimoji="1" lang="ja-JP" altLang="en-US" dirty="0"/>
          </a:p>
        </p:txBody>
      </p:sp>
      <p:sp>
        <p:nvSpPr>
          <p:cNvPr id="8" name="ホームベース 7"/>
          <p:cNvSpPr/>
          <p:nvPr/>
        </p:nvSpPr>
        <p:spPr>
          <a:xfrm>
            <a:off x="112033" y="3228764"/>
            <a:ext cx="8011797" cy="35781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解析スレッド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574304" y="4831046"/>
            <a:ext cx="390056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9" name="角丸四角形 18"/>
          <p:cNvSpPr/>
          <p:nvPr/>
        </p:nvSpPr>
        <p:spPr>
          <a:xfrm>
            <a:off x="7087359" y="4831046"/>
            <a:ext cx="42019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0" name="角丸四角形 19"/>
          <p:cNvSpPr/>
          <p:nvPr/>
        </p:nvSpPr>
        <p:spPr>
          <a:xfrm>
            <a:off x="988168" y="4831046"/>
            <a:ext cx="390056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1" name="角丸四角形 20"/>
          <p:cNvSpPr/>
          <p:nvPr/>
        </p:nvSpPr>
        <p:spPr>
          <a:xfrm>
            <a:off x="1413445" y="4831046"/>
            <a:ext cx="390056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2" name="角丸四角形 21"/>
          <p:cNvSpPr/>
          <p:nvPr/>
        </p:nvSpPr>
        <p:spPr>
          <a:xfrm>
            <a:off x="1840853" y="4831046"/>
            <a:ext cx="390056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3" name="角丸四角形 22"/>
          <p:cNvSpPr/>
          <p:nvPr/>
        </p:nvSpPr>
        <p:spPr>
          <a:xfrm>
            <a:off x="7529219" y="4831046"/>
            <a:ext cx="42019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4" name="角丸四角形 23"/>
          <p:cNvSpPr/>
          <p:nvPr/>
        </p:nvSpPr>
        <p:spPr>
          <a:xfrm>
            <a:off x="7968087" y="4831046"/>
            <a:ext cx="42019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5" name="角丸四角形 24"/>
          <p:cNvSpPr/>
          <p:nvPr/>
        </p:nvSpPr>
        <p:spPr>
          <a:xfrm>
            <a:off x="8406962" y="4831046"/>
            <a:ext cx="42019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824226" y="49659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読み込み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395420" y="49659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書き</a:t>
            </a:r>
            <a:r>
              <a:rPr kumimoji="1" lang="ja-JP" altLang="en-US" dirty="0" smtClean="0">
                <a:solidFill>
                  <a:schemeClr val="bg1"/>
                </a:solidFill>
              </a:rPr>
              <a:t>込み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8" name="直線矢印コネクタ 27"/>
          <p:cNvCxnSpPr>
            <a:stCxn id="22" idx="2"/>
          </p:cNvCxnSpPr>
          <p:nvPr/>
        </p:nvCxnSpPr>
        <p:spPr>
          <a:xfrm flipH="1">
            <a:off x="2035880" y="5428612"/>
            <a:ext cx="1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21" idx="2"/>
          </p:cNvCxnSpPr>
          <p:nvPr/>
        </p:nvCxnSpPr>
        <p:spPr>
          <a:xfrm flipH="1">
            <a:off x="1608472" y="5428612"/>
            <a:ext cx="1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stCxn id="20" idx="2"/>
          </p:cNvCxnSpPr>
          <p:nvPr/>
        </p:nvCxnSpPr>
        <p:spPr>
          <a:xfrm>
            <a:off x="1183196" y="5428612"/>
            <a:ext cx="0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18" idx="2"/>
          </p:cNvCxnSpPr>
          <p:nvPr/>
        </p:nvCxnSpPr>
        <p:spPr>
          <a:xfrm>
            <a:off x="769332" y="5428612"/>
            <a:ext cx="0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stCxn id="19" idx="2"/>
          </p:cNvCxnSpPr>
          <p:nvPr/>
        </p:nvCxnSpPr>
        <p:spPr>
          <a:xfrm>
            <a:off x="7297459" y="5428612"/>
            <a:ext cx="0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stCxn id="23" idx="2"/>
          </p:cNvCxnSpPr>
          <p:nvPr/>
        </p:nvCxnSpPr>
        <p:spPr>
          <a:xfrm>
            <a:off x="7739319" y="5428612"/>
            <a:ext cx="0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24" idx="2"/>
          </p:cNvCxnSpPr>
          <p:nvPr/>
        </p:nvCxnSpPr>
        <p:spPr>
          <a:xfrm>
            <a:off x="8178187" y="5428612"/>
            <a:ext cx="0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25" idx="2"/>
          </p:cNvCxnSpPr>
          <p:nvPr/>
        </p:nvCxnSpPr>
        <p:spPr>
          <a:xfrm>
            <a:off x="8617062" y="5428612"/>
            <a:ext cx="0" cy="3789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日付プレースホルダー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6" name="フッター プレースホルダー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87" name="スライド番号プレースホルダー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27" name="図形グループ 26"/>
          <p:cNvGrpSpPr/>
          <p:nvPr/>
        </p:nvGrpSpPr>
        <p:grpSpPr>
          <a:xfrm>
            <a:off x="1692808" y="2947730"/>
            <a:ext cx="4067011" cy="844320"/>
            <a:chOff x="1641316" y="2482642"/>
            <a:chExt cx="4067011" cy="844320"/>
          </a:xfrm>
        </p:grpSpPr>
        <p:sp>
          <p:nvSpPr>
            <p:cNvPr id="13" name="角丸四角形 12"/>
            <p:cNvSpPr/>
            <p:nvPr/>
          </p:nvSpPr>
          <p:spPr>
            <a:xfrm>
              <a:off x="1641316" y="2482642"/>
              <a:ext cx="4067011" cy="844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パイプライン処理</a:t>
              </a:r>
              <a:endParaRPr kumimoji="1" lang="ja-JP" altLang="en-US" dirty="0"/>
            </a:p>
          </p:txBody>
        </p:sp>
        <p:pic>
          <p:nvPicPr>
            <p:cNvPr id="53" name="図 52" descr="workfl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021" y="2605717"/>
              <a:ext cx="3368040" cy="598170"/>
            </a:xfrm>
            <a:prstGeom prst="rect">
              <a:avLst/>
            </a:prstGeom>
          </p:spPr>
        </p:pic>
      </p:grpSp>
      <p:sp>
        <p:nvSpPr>
          <p:cNvPr id="9" name="ホームベース 8"/>
          <p:cNvSpPr/>
          <p:nvPr/>
        </p:nvSpPr>
        <p:spPr>
          <a:xfrm>
            <a:off x="395165" y="3549230"/>
            <a:ext cx="7993121" cy="3361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解析スレッド</a:t>
            </a:r>
            <a:endParaRPr kumimoji="1" lang="ja-JP" altLang="en-US" dirty="0"/>
          </a:p>
        </p:txBody>
      </p:sp>
      <p:grpSp>
        <p:nvGrpSpPr>
          <p:cNvPr id="29" name="図形グループ 28"/>
          <p:cNvGrpSpPr/>
          <p:nvPr/>
        </p:nvGrpSpPr>
        <p:grpSpPr>
          <a:xfrm>
            <a:off x="2070864" y="3266760"/>
            <a:ext cx="4067011" cy="844320"/>
            <a:chOff x="2070864" y="2837448"/>
            <a:chExt cx="4067011" cy="844320"/>
          </a:xfrm>
        </p:grpSpPr>
        <p:sp>
          <p:nvSpPr>
            <p:cNvPr id="14" name="角丸四角形 13"/>
            <p:cNvSpPr/>
            <p:nvPr/>
          </p:nvSpPr>
          <p:spPr>
            <a:xfrm>
              <a:off x="2070864" y="2837448"/>
              <a:ext cx="4067011" cy="844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パイプライン処理</a:t>
              </a:r>
              <a:endParaRPr kumimoji="1" lang="ja-JP" altLang="en-US" dirty="0"/>
            </a:p>
          </p:txBody>
        </p:sp>
        <p:pic>
          <p:nvPicPr>
            <p:cNvPr id="50" name="図 49" descr="workfl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0287" y="2974213"/>
              <a:ext cx="3368040" cy="598170"/>
            </a:xfrm>
            <a:prstGeom prst="rect">
              <a:avLst/>
            </a:prstGeom>
          </p:spPr>
        </p:pic>
      </p:grpSp>
      <p:sp>
        <p:nvSpPr>
          <p:cNvPr id="10" name="ホームベース 9"/>
          <p:cNvSpPr/>
          <p:nvPr/>
        </p:nvSpPr>
        <p:spPr>
          <a:xfrm>
            <a:off x="731333" y="3885362"/>
            <a:ext cx="8095828" cy="33613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解析スレッド</a:t>
            </a:r>
            <a:endParaRPr kumimoji="1" lang="ja-JP" altLang="en-US" dirty="0"/>
          </a:p>
        </p:txBody>
      </p:sp>
      <p:cxnSp>
        <p:nvCxnSpPr>
          <p:cNvPr id="42" name="カギ線コネクタ 41"/>
          <p:cNvCxnSpPr>
            <a:stCxn id="18" idx="0"/>
            <a:endCxn id="13" idx="1"/>
          </p:cNvCxnSpPr>
          <p:nvPr/>
        </p:nvCxnSpPr>
        <p:spPr>
          <a:xfrm rot="5400000" flipH="1" flipV="1">
            <a:off x="500492" y="3638730"/>
            <a:ext cx="1461156" cy="923476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図形グループ 5"/>
          <p:cNvGrpSpPr/>
          <p:nvPr/>
        </p:nvGrpSpPr>
        <p:grpSpPr>
          <a:xfrm>
            <a:off x="2589256" y="3622352"/>
            <a:ext cx="4067011" cy="844320"/>
            <a:chOff x="2537764" y="3210928"/>
            <a:chExt cx="4067011" cy="844320"/>
          </a:xfrm>
        </p:grpSpPr>
        <p:sp>
          <p:nvSpPr>
            <p:cNvPr id="15" name="角丸四角形 14"/>
            <p:cNvSpPr/>
            <p:nvPr/>
          </p:nvSpPr>
          <p:spPr>
            <a:xfrm>
              <a:off x="2537764" y="3210928"/>
              <a:ext cx="4067011" cy="844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パイプライン処理</a:t>
              </a:r>
              <a:endParaRPr kumimoji="1" lang="ja-JP" altLang="en-US" dirty="0"/>
            </a:p>
          </p:txBody>
        </p:sp>
        <p:pic>
          <p:nvPicPr>
            <p:cNvPr id="47" name="図 46" descr="workfl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835" y="3334003"/>
              <a:ext cx="3368040" cy="598170"/>
            </a:xfrm>
            <a:prstGeom prst="rect">
              <a:avLst/>
            </a:prstGeom>
          </p:spPr>
        </p:pic>
      </p:grpSp>
      <p:sp>
        <p:nvSpPr>
          <p:cNvPr id="11" name="ホームベース 10"/>
          <p:cNvSpPr/>
          <p:nvPr/>
        </p:nvSpPr>
        <p:spPr>
          <a:xfrm>
            <a:off x="1086177" y="4221494"/>
            <a:ext cx="8057824" cy="39313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解析スレッド</a:t>
            </a:r>
            <a:endParaRPr kumimoji="1" lang="ja-JP" altLang="en-US" dirty="0"/>
          </a:p>
        </p:txBody>
      </p:sp>
      <p:cxnSp>
        <p:nvCxnSpPr>
          <p:cNvPr id="67" name="カギ線コネクタ 66"/>
          <p:cNvCxnSpPr>
            <a:stCxn id="12" idx="3"/>
            <a:endCxn id="25" idx="0"/>
          </p:cNvCxnSpPr>
          <p:nvPr/>
        </p:nvCxnSpPr>
        <p:spPr>
          <a:xfrm>
            <a:off x="7138851" y="4379208"/>
            <a:ext cx="1478211" cy="451838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カギ線コネクタ 60"/>
          <p:cNvCxnSpPr>
            <a:endCxn id="23" idx="0"/>
          </p:cNvCxnSpPr>
          <p:nvPr/>
        </p:nvCxnSpPr>
        <p:spPr>
          <a:xfrm rot="16200000" flipH="1">
            <a:off x="6654984" y="3746710"/>
            <a:ext cx="1085619" cy="1083052"/>
          </a:xfrm>
          <a:prstGeom prst="bentConnector3">
            <a:avLst>
              <a:gd name="adj1" fmla="val -2729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カギ線コネクタ 53"/>
          <p:cNvCxnSpPr>
            <a:endCxn id="19" idx="0"/>
          </p:cNvCxnSpPr>
          <p:nvPr/>
        </p:nvCxnSpPr>
        <p:spPr>
          <a:xfrm rot="16200000" flipH="1">
            <a:off x="5987089" y="3520676"/>
            <a:ext cx="1461156" cy="1159584"/>
          </a:xfrm>
          <a:prstGeom prst="bentConnector3">
            <a:avLst>
              <a:gd name="adj1" fmla="val 1029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カギ線コネクタ 63"/>
          <p:cNvCxnSpPr>
            <a:stCxn id="15" idx="3"/>
            <a:endCxn id="24" idx="0"/>
          </p:cNvCxnSpPr>
          <p:nvPr/>
        </p:nvCxnSpPr>
        <p:spPr>
          <a:xfrm>
            <a:off x="6656267" y="4044512"/>
            <a:ext cx="1521920" cy="786534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カギ線コネクタ 47"/>
          <p:cNvCxnSpPr>
            <a:stCxn id="21" idx="0"/>
            <a:endCxn id="15" idx="1"/>
          </p:cNvCxnSpPr>
          <p:nvPr/>
        </p:nvCxnSpPr>
        <p:spPr>
          <a:xfrm rot="5400000" flipH="1" flipV="1">
            <a:off x="1705597" y="3947388"/>
            <a:ext cx="786534" cy="980783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カギ線コネクタ 50"/>
          <p:cNvCxnSpPr>
            <a:stCxn id="22" idx="0"/>
            <a:endCxn id="12" idx="1"/>
          </p:cNvCxnSpPr>
          <p:nvPr/>
        </p:nvCxnSpPr>
        <p:spPr>
          <a:xfrm rot="5400000" flipH="1" flipV="1">
            <a:off x="2327941" y="4087148"/>
            <a:ext cx="451838" cy="1035959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カギ線コネクタ 44"/>
          <p:cNvCxnSpPr>
            <a:stCxn id="20" idx="0"/>
            <a:endCxn id="14" idx="1"/>
          </p:cNvCxnSpPr>
          <p:nvPr/>
        </p:nvCxnSpPr>
        <p:spPr>
          <a:xfrm rot="5400000" flipH="1" flipV="1">
            <a:off x="1055967" y="3816149"/>
            <a:ext cx="1142126" cy="887668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4"/>
          <p:cNvGrpSpPr/>
          <p:nvPr/>
        </p:nvGrpSpPr>
        <p:grpSpPr>
          <a:xfrm>
            <a:off x="3071840" y="3957048"/>
            <a:ext cx="4067011" cy="844320"/>
            <a:chOff x="3020348" y="3581400"/>
            <a:chExt cx="4067011" cy="844320"/>
          </a:xfrm>
        </p:grpSpPr>
        <p:sp>
          <p:nvSpPr>
            <p:cNvPr id="12" name="角丸四角形 11"/>
            <p:cNvSpPr/>
            <p:nvPr/>
          </p:nvSpPr>
          <p:spPr>
            <a:xfrm>
              <a:off x="3020348" y="3581400"/>
              <a:ext cx="4067011" cy="844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パイプライン処理</a:t>
              </a:r>
              <a:endParaRPr kumimoji="1" lang="ja-JP" altLang="en-US" dirty="0"/>
            </a:p>
          </p:txBody>
        </p:sp>
        <p:pic>
          <p:nvPicPr>
            <p:cNvPr id="4" name="図 3" descr="workfl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132" y="3756163"/>
              <a:ext cx="3368040" cy="598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38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測定結果</a:t>
            </a:r>
            <a:endParaRPr kumimoji="1" lang="ja-JP" altLang="en-US" dirty="0"/>
          </a:p>
        </p:txBody>
      </p:sp>
      <p:graphicFrame>
        <p:nvGraphicFramePr>
          <p:cNvPr id="12" name="コンテンツ プレースホルダー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0984951"/>
              </p:ext>
            </p:extLst>
          </p:nvPr>
        </p:nvGraphicFramePr>
        <p:xfrm>
          <a:off x="154472" y="3100477"/>
          <a:ext cx="4341328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332"/>
                <a:gridCol w="1085332"/>
                <a:gridCol w="1085332"/>
                <a:gridCol w="1085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アプリケーション</a:t>
                      </a:r>
                      <a:endParaRPr kumimoji="1" lang="ja-JP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最大</a:t>
                      </a:r>
                      <a:r>
                        <a:rPr kumimoji="1" lang="en-US" altLang="ja-JP" sz="1600" dirty="0" smtClean="0"/>
                        <a:t/>
                      </a:r>
                      <a:br>
                        <a:rPr kumimoji="1" lang="en-US" altLang="ja-JP" sz="1600" dirty="0" smtClean="0"/>
                      </a:br>
                      <a:r>
                        <a:rPr kumimoji="1" lang="ja-JP" altLang="en-US" sz="1600" dirty="0" smtClean="0"/>
                        <a:t>スレッド数</a:t>
                      </a:r>
                      <a:endParaRPr kumimoji="1" lang="ja-JP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処理時間</a:t>
                      </a:r>
                      <a:r>
                        <a:rPr kumimoji="1" lang="en-US" altLang="ja-JP" sz="1600" dirty="0" smtClean="0"/>
                        <a:t/>
                      </a:r>
                      <a:br>
                        <a:rPr kumimoji="1" lang="en-US" altLang="ja-JP" sz="1600" dirty="0" smtClean="0"/>
                      </a:br>
                      <a:r>
                        <a:rPr kumimoji="1" lang="ja-JP" altLang="en-US" sz="1600" dirty="0" smtClean="0"/>
                        <a:t>（秒）</a:t>
                      </a:r>
                      <a:endParaRPr kumimoji="1" lang="ja-JP" alt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処理速度</a:t>
                      </a:r>
                      <a:endParaRPr kumimoji="1" lang="ja-JP" altLang="en-US" sz="1600" dirty="0"/>
                    </a:p>
                  </a:txBody>
                  <a:tcPr anchor="ctr" anchorCtr="1"/>
                </a:tc>
              </a:tr>
              <a:tr h="370840">
                <a:tc rowSpan="6">
                  <a:txBody>
                    <a:bodyPr/>
                    <a:lstStyle/>
                    <a:p>
                      <a:r>
                        <a:rPr kumimoji="1" lang="en-US" altLang="ja-JP" dirty="0" smtClean="0"/>
                        <a:t>SAKURA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シリアル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14.3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2826.7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16.8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2395.2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13.6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2970.8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9.5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4258.7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7.6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5326.4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7.4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5415.3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CASA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シリアル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139.7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288.7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23" name="コンテンツ プレースホルダー 2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1630" b="-21630"/>
          <a:stretch>
            <a:fillRect/>
          </a:stretch>
        </p:blipFill>
        <p:spPr>
          <a:xfrm>
            <a:off x="5225983" y="1341628"/>
            <a:ext cx="3854302" cy="4319425"/>
          </a:xfrm>
        </p:spPr>
      </p:pic>
      <p:sp>
        <p:nvSpPr>
          <p:cNvPr id="13" name="コンテンツ プレースホルダー 14"/>
          <p:cNvSpPr txBox="1">
            <a:spLocks/>
          </p:cNvSpPr>
          <p:nvPr/>
        </p:nvSpPr>
        <p:spPr>
          <a:xfrm>
            <a:off x="233088" y="1396777"/>
            <a:ext cx="4130992" cy="15727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 smtClean="0"/>
              <a:t>スペクトル数</a:t>
            </a:r>
            <a:r>
              <a:rPr lang="en-US" altLang="ja-JP" sz="2400" dirty="0" smtClean="0"/>
              <a:t>4</a:t>
            </a:r>
            <a:r>
              <a:rPr lang="ja-JP" altLang="en-US" sz="2400" dirty="0" smtClean="0"/>
              <a:t>万本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1</a:t>
            </a:r>
            <a:r>
              <a:rPr lang="ja-JP" altLang="en-US" sz="2000" dirty="0" smtClean="0"/>
              <a:t>本は長さ</a:t>
            </a:r>
            <a:r>
              <a:rPr lang="en-US" altLang="ja-JP" sz="2000" dirty="0" smtClean="0"/>
              <a:t>3840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float</a:t>
            </a:r>
            <a:r>
              <a:rPr lang="ja-JP" altLang="en-US" sz="2000" dirty="0" smtClean="0"/>
              <a:t>配列</a:t>
            </a:r>
            <a:r>
              <a:rPr lang="en-US" altLang="ja-JP" sz="2000" dirty="0" smtClean="0"/>
              <a:t> </a:t>
            </a:r>
            <a:endParaRPr lang="en-US" altLang="ja-JP" sz="2000" dirty="0"/>
          </a:p>
          <a:p>
            <a:pPr>
              <a:lnSpc>
                <a:spcPct val="130000"/>
              </a:lnSpc>
            </a:pPr>
            <a:r>
              <a:rPr lang="ja-JP" altLang="en-US" sz="2400" dirty="0" smtClean="0"/>
              <a:t>処理速度</a:t>
            </a:r>
            <a:r>
              <a:rPr lang="en-US" altLang="ja-JP" sz="2400" dirty="0" smtClean="0"/>
              <a:t> ≡ 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endParaRPr lang="ja-JP" altLang="en-US" sz="2400" dirty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2180081" y="2123778"/>
            <a:ext cx="2031325" cy="837158"/>
            <a:chOff x="-2113221" y="1581354"/>
            <a:chExt cx="2031325" cy="83715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-2042489" y="1581354"/>
              <a:ext cx="18161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スペクトル数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-2113221" y="1956847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/>
                <a:t>処理時間（秒）</a:t>
              </a:r>
              <a:endParaRPr kumimoji="1" lang="ja-JP" altLang="en-US" sz="2400" dirty="0"/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2215041" y="2552935"/>
            <a:ext cx="196059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600353" y="4276085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1000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03108" y="2300401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5000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45757" y="164934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 smtClean="0"/>
              <a:t>処理速度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256219" y="5197676"/>
            <a:ext cx="1773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最大スレッド数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47597" y="494067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81158" y="494067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4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30046" y="494067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6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282074" y="4940670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8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767409" y="494067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10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336369" y="494067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</a:t>
            </a:r>
            <a:endParaRPr kumimoji="1" lang="ja-JP" altLang="en-US" sz="2000" dirty="0"/>
          </a:p>
        </p:txBody>
      </p:sp>
      <p:grpSp>
        <p:nvGrpSpPr>
          <p:cNvPr id="49" name="図形グループ 48"/>
          <p:cNvGrpSpPr/>
          <p:nvPr/>
        </p:nvGrpSpPr>
        <p:grpSpPr>
          <a:xfrm>
            <a:off x="7538089" y="4228699"/>
            <a:ext cx="473465" cy="182880"/>
            <a:chOff x="7538089" y="4711675"/>
            <a:chExt cx="473465" cy="182880"/>
          </a:xfrm>
        </p:grpSpPr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7684153" y="4711675"/>
              <a:ext cx="182880" cy="18288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39" name="直線コネクタ 38"/>
            <p:cNvCxnSpPr/>
            <p:nvPr/>
          </p:nvCxnSpPr>
          <p:spPr>
            <a:xfrm>
              <a:off x="7538089" y="4801060"/>
              <a:ext cx="473465" cy="0"/>
            </a:xfrm>
            <a:prstGeom prst="line">
              <a:avLst/>
            </a:prstGeom>
            <a:solidFill>
              <a:srgbClr val="008000"/>
            </a:solidFill>
            <a:ln w="50800" cap="rnd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図形グループ 47"/>
          <p:cNvGrpSpPr/>
          <p:nvPr/>
        </p:nvGrpSpPr>
        <p:grpSpPr>
          <a:xfrm>
            <a:off x="7548049" y="4618459"/>
            <a:ext cx="473465" cy="182880"/>
            <a:chOff x="7548049" y="5101435"/>
            <a:chExt cx="473465" cy="182880"/>
          </a:xfrm>
        </p:grpSpPr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7694113" y="5101435"/>
              <a:ext cx="182880" cy="1828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45" name="直線コネクタ 44"/>
            <p:cNvCxnSpPr/>
            <p:nvPr/>
          </p:nvCxnSpPr>
          <p:spPr>
            <a:xfrm>
              <a:off x="7548049" y="5190820"/>
              <a:ext cx="473465" cy="0"/>
            </a:xfrm>
            <a:prstGeom prst="line">
              <a:avLst/>
            </a:prstGeom>
            <a:ln w="50800" cap="rnd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図形グループ 49"/>
          <p:cNvGrpSpPr/>
          <p:nvPr/>
        </p:nvGrpSpPr>
        <p:grpSpPr>
          <a:xfrm>
            <a:off x="7460934" y="4108909"/>
            <a:ext cx="1498948" cy="761747"/>
            <a:chOff x="7460934" y="4591885"/>
            <a:chExt cx="1498948" cy="761747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8008668" y="4591885"/>
              <a:ext cx="951214" cy="761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SAKURA</a:t>
              </a:r>
            </a:p>
            <a:p>
              <a:pPr>
                <a:lnSpc>
                  <a:spcPct val="150000"/>
                </a:lnSpc>
              </a:pPr>
              <a:r>
                <a:rPr kumimoji="1" lang="en-US" altLang="ja-JP" dirty="0" smtClean="0"/>
                <a:t>CASA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7460934" y="4591885"/>
              <a:ext cx="1498948" cy="761747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52" name="直線矢印コネクタ 51"/>
          <p:cNvCxnSpPr/>
          <p:nvPr/>
        </p:nvCxnSpPr>
        <p:spPr>
          <a:xfrm flipV="1">
            <a:off x="5540281" y="3917593"/>
            <a:ext cx="0" cy="75853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5647597" y="2438622"/>
            <a:ext cx="2564465" cy="22692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5639023" y="3745723"/>
            <a:ext cx="71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× 10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213753" y="2378527"/>
            <a:ext cx="71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× 20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728318" y="5655267"/>
            <a:ext cx="417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処理時間には</a:t>
            </a:r>
            <a:r>
              <a:rPr kumimoji="1" lang="en-US" altLang="ja-JP" dirty="0" smtClean="0"/>
              <a:t>I/O</a:t>
            </a:r>
            <a:r>
              <a:rPr kumimoji="1" lang="ja-JP" altLang="en-US" dirty="0" smtClean="0"/>
              <a:t>も含む</a:t>
            </a:r>
            <a:endParaRPr kumimoji="1" lang="en-US" altLang="ja-JP" dirty="0" smtClean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最大スレッド数は</a:t>
            </a:r>
            <a:r>
              <a:rPr lang="en-US" altLang="ja-JP" dirty="0" smtClean="0"/>
              <a:t>I/O</a:t>
            </a:r>
            <a:r>
              <a:rPr lang="ja-JP" altLang="en-US" dirty="0" smtClean="0"/>
              <a:t>スレッドを含まない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47124" y="1627851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処理速度の比較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0348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1"/>
          </p:nvPr>
        </p:nvSpPr>
        <p:spPr>
          <a:xfrm>
            <a:off x="0" y="1600199"/>
            <a:ext cx="4560822" cy="4756151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SAKURA</a:t>
            </a:r>
            <a:r>
              <a:rPr lang="ja-JP" altLang="en-US" b="1" dirty="0" smtClean="0">
                <a:solidFill>
                  <a:srgbClr val="0000FF"/>
                </a:solidFill>
              </a:rPr>
              <a:t>は</a:t>
            </a:r>
            <a:r>
              <a:rPr lang="en-US" altLang="ja-JP" b="1" dirty="0" smtClean="0">
                <a:solidFill>
                  <a:srgbClr val="0000FF"/>
                </a:solidFill>
              </a:rPr>
              <a:t>CASA</a:t>
            </a:r>
            <a:r>
              <a:rPr lang="ja-JP" altLang="en-US" b="1" dirty="0" smtClean="0">
                <a:solidFill>
                  <a:srgbClr val="0000FF"/>
                </a:solidFill>
              </a:rPr>
              <a:t>より</a:t>
            </a:r>
            <a:r>
              <a:rPr lang="en-US" altLang="ja-JP" b="1" dirty="0" smtClean="0">
                <a:solidFill>
                  <a:srgbClr val="0000FF"/>
                </a:solidFill>
              </a:rPr>
              <a:t>10〜20</a:t>
            </a:r>
            <a:r>
              <a:rPr lang="ja-JP" altLang="en-US" b="1" dirty="0" smtClean="0">
                <a:solidFill>
                  <a:srgbClr val="0000FF"/>
                </a:solidFill>
              </a:rPr>
              <a:t>倍速い</a:t>
            </a:r>
            <a:endParaRPr lang="en-US" altLang="ja-JP" b="1" dirty="0" smtClean="0">
              <a:solidFill>
                <a:srgbClr val="0000FF"/>
              </a:solidFill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</a:rPr>
              <a:t>SAKURA</a:t>
            </a:r>
            <a:r>
              <a:rPr lang="ja-JP" altLang="en-US" b="1" dirty="0" smtClean="0">
                <a:solidFill>
                  <a:srgbClr val="0000FF"/>
                </a:solidFill>
              </a:rPr>
              <a:t>（シリアル）は</a:t>
            </a:r>
            <a:r>
              <a:rPr lang="en-US" altLang="ja-JP" b="1" dirty="0" smtClean="0">
                <a:solidFill>
                  <a:srgbClr val="0000FF"/>
                </a:solidFill>
              </a:rPr>
              <a:t>CASA</a:t>
            </a:r>
            <a:r>
              <a:rPr lang="ja-JP" altLang="en-US" b="1" dirty="0" smtClean="0">
                <a:solidFill>
                  <a:srgbClr val="0000FF"/>
                </a:solidFill>
              </a:rPr>
              <a:t>のおよそ</a:t>
            </a:r>
            <a:r>
              <a:rPr lang="en-US" altLang="ja-JP" b="1" dirty="0" smtClean="0">
                <a:solidFill>
                  <a:srgbClr val="0000FF"/>
                </a:solidFill>
              </a:rPr>
              <a:t>10</a:t>
            </a:r>
            <a:r>
              <a:rPr lang="ja-JP" altLang="en-US" b="1" dirty="0" smtClean="0">
                <a:solidFill>
                  <a:srgbClr val="0000FF"/>
                </a:solidFill>
              </a:rPr>
              <a:t>倍速い</a:t>
            </a:r>
            <a:endParaRPr lang="en-US" altLang="ja-JP" b="1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/>
              <a:t>ベクトル化の効果は最大</a:t>
            </a:r>
            <a:r>
              <a:rPr lang="en-US" altLang="ja-JP" dirty="0" smtClean="0"/>
              <a:t>4</a:t>
            </a:r>
            <a:r>
              <a:rPr lang="ja-JP" altLang="en-US" dirty="0" smtClean="0"/>
              <a:t>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256</a:t>
            </a:r>
            <a:r>
              <a:rPr lang="ja-JP" altLang="en-US" dirty="0" smtClean="0"/>
              <a:t>ビット</a:t>
            </a:r>
            <a:r>
              <a:rPr lang="en-US" altLang="ja-JP" dirty="0" smtClean="0"/>
              <a:t> = double × 4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余計なデータコピーの低減も効いている</a:t>
            </a:r>
            <a:endParaRPr lang="en-US" altLang="ja-JP" dirty="0" smtClean="0"/>
          </a:p>
          <a:p>
            <a:r>
              <a:rPr lang="ja-JP" altLang="en-US" b="1" dirty="0" smtClean="0">
                <a:solidFill>
                  <a:srgbClr val="0000FF"/>
                </a:solidFill>
              </a:rPr>
              <a:t>マルチスレッド化がそれほど効いていないようにみえる</a:t>
            </a:r>
            <a:endParaRPr lang="en-US" altLang="ja-JP" b="1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/>
              <a:t>スレッド数を増やして</a:t>
            </a:r>
            <a:r>
              <a:rPr lang="ja-JP" altLang="en-US" dirty="0" smtClean="0"/>
              <a:t>も実質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6</a:t>
            </a:r>
            <a:r>
              <a:rPr lang="ja-JP" altLang="en-US" dirty="0"/>
              <a:t>並列程度</a:t>
            </a:r>
            <a:endParaRPr lang="en-US" altLang="ja-JP" dirty="0"/>
          </a:p>
          <a:p>
            <a:pPr lvl="1"/>
            <a:r>
              <a:rPr lang="en-US" altLang="ja-JP" dirty="0" smtClean="0"/>
              <a:t>I/O</a:t>
            </a:r>
            <a:r>
              <a:rPr lang="ja-JP" altLang="en-US" dirty="0" smtClean="0"/>
              <a:t>ネックである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「一括処理」モードでは速度が向上する（右図）</a:t>
            </a:r>
            <a:endParaRPr lang="en-US" altLang="ja-JP" dirty="0" smtClean="0"/>
          </a:p>
          <a:p>
            <a:pPr lvl="2"/>
            <a:r>
              <a:rPr lang="ja-JP" altLang="en-US" sz="1600" dirty="0" smtClean="0"/>
              <a:t>処理開始時にデータを全て読み込み、処理終了後にまとめて書き出す</a:t>
            </a:r>
            <a:endParaRPr lang="en-US" altLang="ja-JP" sz="1600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4" name="コンテンツ プレースホルダー 1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1568" b="-21568"/>
          <a:stretch>
            <a:fillRect/>
          </a:stretch>
        </p:blipFill>
        <p:spPr>
          <a:xfrm>
            <a:off x="5080414" y="1777346"/>
            <a:ext cx="4063585" cy="4525963"/>
          </a:xfrm>
        </p:spPr>
      </p:pic>
      <p:sp>
        <p:nvSpPr>
          <p:cNvPr id="15" name="テキスト ボックス 14"/>
          <p:cNvSpPr txBox="1"/>
          <p:nvPr/>
        </p:nvSpPr>
        <p:spPr>
          <a:xfrm>
            <a:off x="4765755" y="533091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0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375774" y="3308058"/>
            <a:ext cx="83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20000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4783" y="18282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処理速度</a:t>
            </a:r>
          </a:p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I/O</a:t>
            </a:r>
            <a:r>
              <a:rPr lang="ja-JP" altLang="en-US" dirty="0" smtClean="0"/>
              <a:t>除く）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09877" y="575220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最大スレッド数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40281" y="553097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09614" y="553097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4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94274" y="553097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6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246302" y="553097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8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67409" y="5530974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10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36369" y="5530974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12</a:t>
            </a:r>
            <a:endParaRPr kumimoji="1" lang="ja-JP" altLang="en-US" sz="2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47088" y="4345906"/>
            <a:ext cx="83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10000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70590" y="2282513"/>
            <a:ext cx="834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30000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60101" y="4343080"/>
            <a:ext cx="2775119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一括処理ではスレッドが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有効活用されて速度が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向上する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17169" y="2092939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/>
              <a:t>処理速度の推移（一括処理）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7160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カギ線コネクタ 87"/>
          <p:cNvCxnSpPr>
            <a:stCxn id="82" idx="0"/>
          </p:cNvCxnSpPr>
          <p:nvPr/>
        </p:nvCxnSpPr>
        <p:spPr>
          <a:xfrm rot="5400000" flipH="1" flipV="1">
            <a:off x="1001299" y="3999581"/>
            <a:ext cx="1702415" cy="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カギ線コネクタ 95"/>
          <p:cNvCxnSpPr>
            <a:stCxn id="95" idx="0"/>
          </p:cNvCxnSpPr>
          <p:nvPr/>
        </p:nvCxnSpPr>
        <p:spPr>
          <a:xfrm rot="5400000" flipH="1" flipV="1">
            <a:off x="4337407" y="4008877"/>
            <a:ext cx="1702415" cy="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カギ線コネクタ 110"/>
          <p:cNvCxnSpPr>
            <a:stCxn id="110" idx="0"/>
          </p:cNvCxnSpPr>
          <p:nvPr/>
        </p:nvCxnSpPr>
        <p:spPr>
          <a:xfrm rot="5400000" flipH="1" flipV="1">
            <a:off x="3283912" y="4001571"/>
            <a:ext cx="1702415" cy="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カギ線コネクタ 111"/>
          <p:cNvCxnSpPr>
            <a:endCxn id="113" idx="0"/>
          </p:cNvCxnSpPr>
          <p:nvPr/>
        </p:nvCxnSpPr>
        <p:spPr>
          <a:xfrm rot="16200000" flipH="1">
            <a:off x="6120811" y="3999197"/>
            <a:ext cx="1704402" cy="635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カギ線コネクタ 114"/>
          <p:cNvCxnSpPr>
            <a:stCxn id="114" idx="0"/>
          </p:cNvCxnSpPr>
          <p:nvPr/>
        </p:nvCxnSpPr>
        <p:spPr>
          <a:xfrm rot="5400000" flipH="1" flipV="1">
            <a:off x="6727336" y="3999583"/>
            <a:ext cx="1702415" cy="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カギ線コネクタ 104"/>
          <p:cNvCxnSpPr>
            <a:endCxn id="104" idx="0"/>
          </p:cNvCxnSpPr>
          <p:nvPr/>
        </p:nvCxnSpPr>
        <p:spPr>
          <a:xfrm rot="16200000" flipH="1">
            <a:off x="5646472" y="4015291"/>
            <a:ext cx="1704402" cy="635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/>
          <p:cNvCxnSpPr>
            <a:stCxn id="92" idx="0"/>
          </p:cNvCxnSpPr>
          <p:nvPr/>
        </p:nvCxnSpPr>
        <p:spPr>
          <a:xfrm rot="5400000" flipH="1" flipV="1">
            <a:off x="2730663" y="4022762"/>
            <a:ext cx="1677218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処理は</a:t>
            </a:r>
            <a:r>
              <a:rPr lang="en-US" altLang="ja-JP" dirty="0" smtClean="0"/>
              <a:t>I/O</a:t>
            </a:r>
            <a:r>
              <a:rPr lang="ja-JP" altLang="en-US" dirty="0" smtClean="0"/>
              <a:t>ネックである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62310"/>
            <a:ext cx="8229600" cy="1658928"/>
          </a:xfrm>
        </p:spPr>
        <p:txBody>
          <a:bodyPr>
            <a:noAutofit/>
          </a:bodyPr>
          <a:lstStyle/>
          <a:p>
            <a:r>
              <a:rPr lang="ja-JP" altLang="en-US" sz="2400" dirty="0" smtClean="0"/>
              <a:t>解析スレッドの処理に</a:t>
            </a:r>
            <a:r>
              <a:rPr lang="en-US" altLang="ja-JP" sz="2400" dirty="0" smtClean="0"/>
              <a:t>I/O</a:t>
            </a:r>
            <a:r>
              <a:rPr lang="ja-JP" altLang="en-US" sz="2400" dirty="0" smtClean="0"/>
              <a:t>の速度が追いついていない</a:t>
            </a:r>
            <a:endParaRPr lang="en-US" altLang="ja-JP" sz="2400" dirty="0" smtClean="0"/>
          </a:p>
          <a:p>
            <a:r>
              <a:rPr lang="ja-JP" altLang="en-US" sz="2400" dirty="0" smtClean="0"/>
              <a:t>解析スレッドは次のデータを受け取るまで遊んでいる</a:t>
            </a:r>
            <a:endParaRPr lang="en-US" altLang="ja-JP" sz="2400" dirty="0" smtClean="0"/>
          </a:p>
        </p:txBody>
      </p:sp>
      <p:sp>
        <p:nvSpPr>
          <p:cNvPr id="7" name="ホームベース 6"/>
          <p:cNvSpPr/>
          <p:nvPr/>
        </p:nvSpPr>
        <p:spPr>
          <a:xfrm>
            <a:off x="1" y="4999109"/>
            <a:ext cx="9144000" cy="298785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/>
              <a:t>I/O</a:t>
            </a:r>
            <a:r>
              <a:rPr lang="ja-JP" altLang="en-US" dirty="0" smtClean="0"/>
              <a:t>スレッド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2790149" y="4848934"/>
            <a:ext cx="623297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5" name="角丸四角形 24"/>
          <p:cNvSpPr/>
          <p:nvPr/>
        </p:nvSpPr>
        <p:spPr>
          <a:xfrm>
            <a:off x="4471422" y="4843483"/>
            <a:ext cx="32193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83" name="日付プレースホルダー 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2014/02/14</a:t>
            </a:r>
            <a:endParaRPr kumimoji="1" lang="ja-JP" altLang="en-US" dirty="0"/>
          </a:p>
        </p:txBody>
      </p:sp>
      <p:sp>
        <p:nvSpPr>
          <p:cNvPr id="86" name="フッター プレースホルダー 8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87" name="スライド番号プレースホルダー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1" name="ホームベース 10"/>
          <p:cNvSpPr/>
          <p:nvPr/>
        </p:nvSpPr>
        <p:spPr>
          <a:xfrm>
            <a:off x="1" y="3539254"/>
            <a:ext cx="9144000" cy="44929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解析スレッド</a:t>
            </a:r>
            <a:endParaRPr kumimoji="1" lang="ja-JP" altLang="en-US" dirty="0"/>
          </a:p>
        </p:txBody>
      </p:sp>
      <p:cxnSp>
        <p:nvCxnSpPr>
          <p:cNvPr id="67" name="カギ線コネクタ 66"/>
          <p:cNvCxnSpPr>
            <a:stCxn id="12" idx="3"/>
            <a:endCxn id="25" idx="0"/>
          </p:cNvCxnSpPr>
          <p:nvPr/>
        </p:nvCxnSpPr>
        <p:spPr>
          <a:xfrm>
            <a:off x="4525030" y="3777355"/>
            <a:ext cx="107362" cy="1066128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カギ線コネクタ 50"/>
          <p:cNvCxnSpPr>
            <a:stCxn id="22" idx="0"/>
          </p:cNvCxnSpPr>
          <p:nvPr/>
        </p:nvCxnSpPr>
        <p:spPr>
          <a:xfrm rot="5400000" flipH="1" flipV="1">
            <a:off x="2271664" y="3996396"/>
            <a:ext cx="1682672" cy="2240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図形グループ 43"/>
          <p:cNvGrpSpPr/>
          <p:nvPr/>
        </p:nvGrpSpPr>
        <p:grpSpPr>
          <a:xfrm>
            <a:off x="2616798" y="3355195"/>
            <a:ext cx="1908232" cy="844320"/>
            <a:chOff x="3475326" y="3355195"/>
            <a:chExt cx="924552" cy="844320"/>
          </a:xfrm>
        </p:grpSpPr>
        <p:sp>
          <p:nvSpPr>
            <p:cNvPr id="12" name="角丸四角形 11"/>
            <p:cNvSpPr/>
            <p:nvPr/>
          </p:nvSpPr>
          <p:spPr>
            <a:xfrm>
              <a:off x="3475326" y="3355195"/>
              <a:ext cx="924552" cy="844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" name="図 3" descr="workfl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388" y="3529958"/>
              <a:ext cx="765655" cy="598170"/>
            </a:xfrm>
            <a:prstGeom prst="rect">
              <a:avLst/>
            </a:prstGeom>
          </p:spPr>
        </p:pic>
      </p:grpSp>
      <p:sp>
        <p:nvSpPr>
          <p:cNvPr id="81" name="角丸四角形 80"/>
          <p:cNvSpPr/>
          <p:nvPr/>
        </p:nvSpPr>
        <p:spPr>
          <a:xfrm>
            <a:off x="2164153" y="4840342"/>
            <a:ext cx="623297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82" name="角丸四角形 81"/>
          <p:cNvSpPr/>
          <p:nvPr/>
        </p:nvSpPr>
        <p:spPr>
          <a:xfrm>
            <a:off x="1540856" y="4850789"/>
            <a:ext cx="623297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cxnSp>
        <p:nvCxnSpPr>
          <p:cNvPr id="89" name="カギ線コネクタ 88"/>
          <p:cNvCxnSpPr>
            <a:stCxn id="81" idx="0"/>
            <a:endCxn id="12" idx="1"/>
          </p:cNvCxnSpPr>
          <p:nvPr/>
        </p:nvCxnSpPr>
        <p:spPr>
          <a:xfrm rot="5400000" flipH="1" flipV="1">
            <a:off x="2014807" y="4238351"/>
            <a:ext cx="1062987" cy="140996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角丸四角形 91"/>
          <p:cNvSpPr/>
          <p:nvPr/>
        </p:nvSpPr>
        <p:spPr>
          <a:xfrm>
            <a:off x="3413446" y="4861371"/>
            <a:ext cx="311651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95" name="角丸四角形 94"/>
          <p:cNvSpPr/>
          <p:nvPr/>
        </p:nvSpPr>
        <p:spPr>
          <a:xfrm>
            <a:off x="4876964" y="4860085"/>
            <a:ext cx="623297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97" name="角丸四角形 96"/>
          <p:cNvSpPr/>
          <p:nvPr/>
        </p:nvSpPr>
        <p:spPr>
          <a:xfrm>
            <a:off x="8004276" y="4852779"/>
            <a:ext cx="32193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cxnSp>
        <p:nvCxnSpPr>
          <p:cNvPr id="98" name="カギ線コネクタ 97"/>
          <p:cNvCxnSpPr>
            <a:stCxn id="100" idx="3"/>
            <a:endCxn id="97" idx="0"/>
          </p:cNvCxnSpPr>
          <p:nvPr/>
        </p:nvCxnSpPr>
        <p:spPr>
          <a:xfrm>
            <a:off x="7968454" y="3768763"/>
            <a:ext cx="196792" cy="1084016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図形グループ 98"/>
          <p:cNvGrpSpPr/>
          <p:nvPr/>
        </p:nvGrpSpPr>
        <p:grpSpPr>
          <a:xfrm>
            <a:off x="6060222" y="3346603"/>
            <a:ext cx="1908232" cy="844320"/>
            <a:chOff x="3475326" y="3355195"/>
            <a:chExt cx="924552" cy="844320"/>
          </a:xfrm>
        </p:grpSpPr>
        <p:sp>
          <p:nvSpPr>
            <p:cNvPr id="100" name="角丸四角形 99"/>
            <p:cNvSpPr/>
            <p:nvPr/>
          </p:nvSpPr>
          <p:spPr>
            <a:xfrm>
              <a:off x="3475326" y="3355195"/>
              <a:ext cx="924552" cy="8443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1" name="図 100" descr="workflo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388" y="3529958"/>
              <a:ext cx="765655" cy="598170"/>
            </a:xfrm>
            <a:prstGeom prst="rect">
              <a:avLst/>
            </a:prstGeom>
          </p:spPr>
        </p:pic>
      </p:grpSp>
      <p:sp>
        <p:nvSpPr>
          <p:cNvPr id="102" name="角丸四角形 101"/>
          <p:cNvSpPr/>
          <p:nvPr/>
        </p:nvSpPr>
        <p:spPr>
          <a:xfrm>
            <a:off x="5607577" y="4867526"/>
            <a:ext cx="623297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cxnSp>
        <p:nvCxnSpPr>
          <p:cNvPr id="103" name="カギ線コネクタ 102"/>
          <p:cNvCxnSpPr>
            <a:stCxn id="102" idx="0"/>
            <a:endCxn id="100" idx="1"/>
          </p:cNvCxnSpPr>
          <p:nvPr/>
        </p:nvCxnSpPr>
        <p:spPr>
          <a:xfrm rot="5400000" flipH="1" flipV="1">
            <a:off x="5440343" y="4247647"/>
            <a:ext cx="1098763" cy="140996"/>
          </a:xfrm>
          <a:prstGeom prst="bentConnector2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角丸四角形 103"/>
          <p:cNvSpPr/>
          <p:nvPr/>
        </p:nvSpPr>
        <p:spPr>
          <a:xfrm>
            <a:off x="6340878" y="4870667"/>
            <a:ext cx="32193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10" name="角丸四角形 109"/>
          <p:cNvSpPr/>
          <p:nvPr/>
        </p:nvSpPr>
        <p:spPr>
          <a:xfrm>
            <a:off x="3823469" y="4852779"/>
            <a:ext cx="623297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13" name="角丸四角形 112"/>
          <p:cNvSpPr/>
          <p:nvPr/>
        </p:nvSpPr>
        <p:spPr>
          <a:xfrm>
            <a:off x="6815217" y="4854573"/>
            <a:ext cx="321939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14" name="角丸四角形 113"/>
          <p:cNvSpPr/>
          <p:nvPr/>
        </p:nvSpPr>
        <p:spPr>
          <a:xfrm>
            <a:off x="7266893" y="4850791"/>
            <a:ext cx="623297" cy="5975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117" name="円柱 116"/>
          <p:cNvSpPr/>
          <p:nvPr/>
        </p:nvSpPr>
        <p:spPr>
          <a:xfrm>
            <a:off x="1343122" y="5700264"/>
            <a:ext cx="7470888" cy="703818"/>
          </a:xfrm>
          <a:prstGeom prst="can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ディスク</a:t>
            </a:r>
            <a:endParaRPr kumimoji="1" lang="ja-JP" altLang="en-US" dirty="0"/>
          </a:p>
        </p:txBody>
      </p:sp>
      <p:cxnSp>
        <p:nvCxnSpPr>
          <p:cNvPr id="118" name="カギ線コネクタ 117"/>
          <p:cNvCxnSpPr>
            <a:endCxn id="82" idx="2"/>
          </p:cNvCxnSpPr>
          <p:nvPr/>
        </p:nvCxnSpPr>
        <p:spPr>
          <a:xfrm rot="16200000" flipV="1">
            <a:off x="1693715" y="5607145"/>
            <a:ext cx="317584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カギ線コネクタ 123"/>
          <p:cNvCxnSpPr>
            <a:endCxn id="81" idx="2"/>
          </p:cNvCxnSpPr>
          <p:nvPr/>
        </p:nvCxnSpPr>
        <p:spPr>
          <a:xfrm rot="5400000" flipH="1" flipV="1">
            <a:off x="2305435" y="5608274"/>
            <a:ext cx="340732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カギ線コネクタ 130"/>
          <p:cNvCxnSpPr>
            <a:endCxn id="22" idx="2"/>
          </p:cNvCxnSpPr>
          <p:nvPr/>
        </p:nvCxnSpPr>
        <p:spPr>
          <a:xfrm rot="16200000" flipV="1">
            <a:off x="2935730" y="5612569"/>
            <a:ext cx="332141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カギ線コネクタ 133"/>
          <p:cNvCxnSpPr>
            <a:endCxn id="92" idx="2"/>
          </p:cNvCxnSpPr>
          <p:nvPr/>
        </p:nvCxnSpPr>
        <p:spPr>
          <a:xfrm rot="16200000" flipV="1">
            <a:off x="3409421" y="5618788"/>
            <a:ext cx="319704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カギ線コネクタ 137"/>
          <p:cNvCxnSpPr>
            <a:endCxn id="110" idx="2"/>
          </p:cNvCxnSpPr>
          <p:nvPr/>
        </p:nvCxnSpPr>
        <p:spPr>
          <a:xfrm rot="16200000" flipV="1">
            <a:off x="3970972" y="5614491"/>
            <a:ext cx="32829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カギ線コネクタ 148"/>
          <p:cNvCxnSpPr/>
          <p:nvPr/>
        </p:nvCxnSpPr>
        <p:spPr>
          <a:xfrm rot="16200000" flipV="1">
            <a:off x="4465876" y="5614667"/>
            <a:ext cx="32829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カギ線コネクタ 150"/>
          <p:cNvCxnSpPr>
            <a:endCxn id="95" idx="2"/>
          </p:cNvCxnSpPr>
          <p:nvPr/>
        </p:nvCxnSpPr>
        <p:spPr>
          <a:xfrm rot="16200000" flipV="1">
            <a:off x="5028032" y="5618232"/>
            <a:ext cx="32116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カギ線コネクタ 159"/>
          <p:cNvCxnSpPr/>
          <p:nvPr/>
        </p:nvCxnSpPr>
        <p:spPr>
          <a:xfrm rot="16200000" flipV="1">
            <a:off x="5758644" y="5628814"/>
            <a:ext cx="32116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カギ線コネクタ 160"/>
          <p:cNvCxnSpPr/>
          <p:nvPr/>
        </p:nvCxnSpPr>
        <p:spPr>
          <a:xfrm rot="16200000" flipV="1">
            <a:off x="6334913" y="5635869"/>
            <a:ext cx="32116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カギ線コネクタ 161"/>
          <p:cNvCxnSpPr/>
          <p:nvPr/>
        </p:nvCxnSpPr>
        <p:spPr>
          <a:xfrm rot="16200000" flipV="1">
            <a:off x="6809252" y="5628745"/>
            <a:ext cx="321166" cy="3"/>
          </a:xfrm>
          <a:prstGeom prst="bentConnector3">
            <a:avLst>
              <a:gd name="adj1" fmla="val 100356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カギ線コネクタ 163"/>
          <p:cNvCxnSpPr/>
          <p:nvPr/>
        </p:nvCxnSpPr>
        <p:spPr>
          <a:xfrm rot="16200000" flipV="1">
            <a:off x="7417957" y="5612815"/>
            <a:ext cx="32116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カギ線コネクタ 164"/>
          <p:cNvCxnSpPr/>
          <p:nvPr/>
        </p:nvCxnSpPr>
        <p:spPr>
          <a:xfrm rot="16200000" flipV="1">
            <a:off x="8004661" y="5598490"/>
            <a:ext cx="321166" cy="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3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2" y="1947468"/>
            <a:ext cx="9144000" cy="126375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" y="4804968"/>
            <a:ext cx="9144000" cy="119899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CPU</a:t>
            </a:r>
            <a:r>
              <a:rPr kumimoji="1" lang="ja-JP" altLang="en-US" dirty="0" smtClean="0"/>
              <a:t>使用率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2570474" y="1379529"/>
            <a:ext cx="4040188" cy="639762"/>
          </a:xfrm>
        </p:spPr>
        <p:txBody>
          <a:bodyPr/>
          <a:lstStyle/>
          <a:p>
            <a:pPr algn="ctr"/>
            <a:r>
              <a:rPr lang="ja-JP" altLang="en-US" dirty="0" smtClean="0"/>
              <a:t>通常処理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3"/>
          </p:nvPr>
        </p:nvSpPr>
        <p:spPr>
          <a:xfrm>
            <a:off x="2553520" y="4071852"/>
            <a:ext cx="4041775" cy="639762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一括処理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89436" y="1920382"/>
            <a:ext cx="817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1200%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6740" y="2919483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0%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98010" y="4773870"/>
            <a:ext cx="817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1200%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478" y="5731230"/>
            <a:ext cx="4667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0%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791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Sakura</a:t>
            </a:r>
            <a:r>
              <a:rPr lang="ja-JP" altLang="en-US" dirty="0" smtClean="0"/>
              <a:t>ライブラリ：概要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14627" y="1600200"/>
            <a:ext cx="4281173" cy="4571329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データ解析のための基礎的な機能を提供する</a:t>
            </a:r>
            <a:endParaRPr lang="en-US" altLang="ja-JP" dirty="0" smtClean="0"/>
          </a:p>
          <a:p>
            <a:r>
              <a:rPr lang="ja-JP" altLang="en-US" dirty="0" smtClean="0"/>
              <a:t>マルチコア</a:t>
            </a:r>
            <a:r>
              <a:rPr lang="en-US" altLang="ja-JP" dirty="0" smtClean="0"/>
              <a:t>CPU</a:t>
            </a:r>
            <a:r>
              <a:rPr lang="ja-JP" altLang="en-US" dirty="0" smtClean="0"/>
              <a:t>の性能を最大限に引き出す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0000FF"/>
                </a:solidFill>
              </a:rPr>
              <a:t>ベクトル化の徹底活用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ja-JP" altLang="en-US" dirty="0" smtClean="0">
                <a:solidFill>
                  <a:srgbClr val="0000FF"/>
                </a:solidFill>
              </a:rPr>
              <a:t>スレッドセーフな実装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CPU</a:t>
            </a:r>
            <a:r>
              <a:rPr lang="ja-JP" altLang="en-US" dirty="0" smtClean="0">
                <a:solidFill>
                  <a:srgbClr val="0000FF"/>
                </a:solidFill>
              </a:rPr>
              <a:t>世代に応じた最適化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dirty="0" smtClean="0"/>
              <a:t>既存の電波望遠鏡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データ解析ソフトウエアに対して</a:t>
            </a:r>
            <a:r>
              <a:rPr lang="en-US" altLang="ja-JP" dirty="0" smtClean="0">
                <a:solidFill>
                  <a:srgbClr val="FF0000"/>
                </a:solidFill>
              </a:rPr>
              <a:t>10〜20</a:t>
            </a:r>
            <a:r>
              <a:rPr lang="ja-JP" altLang="en-US" dirty="0" smtClean="0">
                <a:solidFill>
                  <a:srgbClr val="FF0000"/>
                </a:solidFill>
              </a:rPr>
              <a:t>倍処理を高速化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5" name="コンテンツ プレースホルダー 4" descr="CPUクロック数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27" b="-30227"/>
          <a:stretch>
            <a:fillRect/>
          </a:stretch>
        </p:blipFill>
        <p:spPr>
          <a:xfrm>
            <a:off x="4648200" y="1403432"/>
            <a:ext cx="4495800" cy="5038336"/>
          </a:xfr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768746" y="5592306"/>
            <a:ext cx="43707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http://</a:t>
            </a:r>
            <a:r>
              <a:rPr lang="en-US" altLang="ja-JP" sz="1400" dirty="0" err="1"/>
              <a:t>gigazine.net</a:t>
            </a:r>
            <a:r>
              <a:rPr lang="en-US" altLang="ja-JP" sz="1400" dirty="0"/>
              <a:t>/news/20130725-40-year-cpu-history/</a:t>
            </a:r>
            <a:endParaRPr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36922" y="5189320"/>
            <a:ext cx="88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2010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>
            <a:stCxn id="10" idx="0"/>
          </p:cNvCxnSpPr>
          <p:nvPr/>
        </p:nvCxnSpPr>
        <p:spPr>
          <a:xfrm flipH="1" flipV="1">
            <a:off x="7968970" y="2741048"/>
            <a:ext cx="9690" cy="2448272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04305" y="32349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3GHz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5289108" y="3450924"/>
            <a:ext cx="345638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180734" y="1592100"/>
            <a:ext cx="3457797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CPU</a:t>
            </a:r>
            <a:r>
              <a:rPr kumimoji="1" lang="ja-JP" altLang="en-US" sz="2000" dirty="0" smtClean="0"/>
              <a:t>のクロック周波数は頭打ち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マルチコア</a:t>
            </a:r>
            <a:r>
              <a:rPr lang="en-US" altLang="ja-JP" sz="2000" dirty="0" smtClean="0"/>
              <a:t>CPU</a:t>
            </a:r>
            <a:r>
              <a:rPr lang="ja-JP" altLang="en-US" sz="2000" dirty="0" smtClean="0"/>
              <a:t>の時代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4260059" y="4121929"/>
            <a:ext cx="145825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クロック周波数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92262" y="5336088"/>
            <a:ext cx="5950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西暦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9990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まとめと今後の展望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まとめ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高速データ解析</a:t>
            </a:r>
            <a:r>
              <a:rPr lang="ja-JP" altLang="en-US" dirty="0" smtClean="0"/>
              <a:t>ライブラリ</a:t>
            </a:r>
            <a:r>
              <a:rPr lang="en-US" altLang="ja-JP" dirty="0"/>
              <a:t>S</a:t>
            </a:r>
            <a:r>
              <a:rPr lang="en-US" altLang="ja-JP" dirty="0" smtClean="0"/>
              <a:t>akura</a:t>
            </a:r>
            <a:r>
              <a:rPr lang="ja-JP" altLang="en-US" dirty="0" smtClean="0"/>
              <a:t>を開発</a:t>
            </a:r>
            <a:r>
              <a:rPr lang="ja-JP" altLang="en-US" dirty="0" smtClean="0"/>
              <a:t>した</a:t>
            </a:r>
            <a:endParaRPr lang="en-US" altLang="ja-JP" dirty="0" smtClean="0"/>
          </a:p>
          <a:p>
            <a:pPr lvl="2"/>
            <a:r>
              <a:rPr lang="ja-JP" altLang="en-US" dirty="0" smtClean="0">
                <a:solidFill>
                  <a:srgbClr val="0000FF"/>
                </a:solidFill>
              </a:rPr>
              <a:t>ベクトル化の徹底活用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2"/>
            <a:r>
              <a:rPr lang="ja-JP" altLang="en-US" dirty="0" smtClean="0">
                <a:solidFill>
                  <a:srgbClr val="0000FF"/>
                </a:solidFill>
              </a:rPr>
              <a:t>スレッドセーフな実装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2"/>
            <a:r>
              <a:rPr lang="en-US" altLang="ja-JP" dirty="0" smtClean="0">
                <a:solidFill>
                  <a:srgbClr val="0000FF"/>
                </a:solidFill>
              </a:rPr>
              <a:t>CPU</a:t>
            </a:r>
            <a:r>
              <a:rPr lang="ja-JP" altLang="en-US" dirty="0" smtClean="0">
                <a:solidFill>
                  <a:srgbClr val="0000FF"/>
                </a:solidFill>
              </a:rPr>
              <a:t>世代に応じた最適化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kumimoji="1" lang="en-US" altLang="ja-JP" dirty="0" smtClean="0"/>
              <a:t>ALMA</a:t>
            </a:r>
            <a:r>
              <a:rPr lang="ja-JP" altLang="en-US" dirty="0" smtClean="0"/>
              <a:t>単一鏡</a:t>
            </a:r>
            <a:r>
              <a:rPr lang="ja-JP" altLang="en-US" dirty="0" smtClean="0"/>
              <a:t>データの解析は</a:t>
            </a:r>
            <a:r>
              <a:rPr lang="ja-JP" altLang="en-US" dirty="0" smtClean="0"/>
              <a:t>、</a:t>
            </a:r>
            <a:r>
              <a:rPr lang="en-US" altLang="ja-JP" dirty="0"/>
              <a:t>S</a:t>
            </a:r>
            <a:r>
              <a:rPr kumimoji="1" lang="en-US" altLang="ja-JP" dirty="0" smtClean="0"/>
              <a:t>akura</a:t>
            </a:r>
            <a:r>
              <a:rPr kumimoji="1" lang="ja-JP" altLang="en-US" dirty="0" smtClean="0"/>
              <a:t>を使えば</a:t>
            </a:r>
            <a:r>
              <a:rPr kumimoji="1" lang="en-US" altLang="ja-JP" dirty="0" smtClean="0">
                <a:solidFill>
                  <a:srgbClr val="FF0000"/>
                </a:solidFill>
              </a:rPr>
              <a:t>10〜20</a:t>
            </a:r>
            <a:r>
              <a:rPr kumimoji="1" lang="ja-JP" altLang="en-US" dirty="0" smtClean="0">
                <a:solidFill>
                  <a:srgbClr val="FF0000"/>
                </a:solidFill>
              </a:rPr>
              <a:t>倍の高速化</a:t>
            </a:r>
            <a:r>
              <a:rPr kumimoji="1" lang="ja-JP" altLang="en-US" dirty="0" smtClean="0"/>
              <a:t>が見込める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今後の展望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ALMA</a:t>
            </a:r>
            <a:r>
              <a:rPr kumimoji="1" lang="ja-JP" altLang="en-US" dirty="0" smtClean="0"/>
              <a:t>のデータ解析を高速化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観測データの</a:t>
            </a:r>
            <a:r>
              <a:rPr kumimoji="1" lang="ja-JP" altLang="en-US" dirty="0" smtClean="0"/>
              <a:t>クイックルック</a:t>
            </a:r>
            <a:r>
              <a:rPr kumimoji="1" lang="ja-JP" altLang="en-US" dirty="0" smtClean="0"/>
              <a:t>への</a:t>
            </a:r>
            <a:r>
              <a:rPr kumimoji="1" lang="ja-JP" altLang="en-US" dirty="0" smtClean="0"/>
              <a:t>応用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おおざっぱに処理したデータを準リアルタイムで表示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機能のさらなる充実による汎用化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29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ALMA</a:t>
            </a:r>
            <a:r>
              <a:rPr kumimoji="1" lang="ja-JP" altLang="en-US" dirty="0" smtClean="0"/>
              <a:t>望遠鏡</a:t>
            </a:r>
            <a:r>
              <a:rPr lang="ja-JP" altLang="en-US" dirty="0" smtClean="0"/>
              <a:t>とは</a:t>
            </a:r>
            <a:endParaRPr kumimoji="1" lang="en-US" altLang="ja-JP" dirty="0" smtClean="0"/>
          </a:p>
          <a:p>
            <a:r>
              <a:rPr lang="ja-JP" altLang="en-US" dirty="0" smtClean="0"/>
              <a:t>単一電波望遠鏡の観測について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観測データと観測手法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解析手法</a:t>
            </a:r>
            <a:endParaRPr lang="en-US" altLang="ja-JP" dirty="0" smtClean="0"/>
          </a:p>
          <a:p>
            <a:r>
              <a:rPr kumimoji="1" lang="en-US" altLang="ja-JP" dirty="0" smtClean="0"/>
              <a:t>Sakura</a:t>
            </a:r>
            <a:r>
              <a:rPr kumimoji="1" lang="ja-JP" altLang="en-US" smtClean="0"/>
              <a:t>ライブラリ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つの特長</a:t>
            </a:r>
            <a:endParaRPr kumimoji="1" lang="en-US" altLang="ja-JP" dirty="0" smtClean="0"/>
          </a:p>
          <a:p>
            <a:r>
              <a:rPr kumimoji="1" lang="ja-JP" altLang="en-US" dirty="0" smtClean="0"/>
              <a:t>性能評価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性能評価用アプリケーション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性能測定結果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考察</a:t>
            </a:r>
            <a:endParaRPr kumimoji="1" lang="en-US" altLang="ja-JP" dirty="0" smtClean="0"/>
          </a:p>
          <a:p>
            <a:r>
              <a:rPr lang="ja-JP" altLang="en-US" dirty="0" smtClean="0"/>
              <a:t>まとめと今後の展望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60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コンテンツ プレースホルダー 24"/>
          <p:cNvPicPr>
            <a:picLocks noGrp="1" noChangeAspect="1"/>
          </p:cNvPicPr>
          <p:nvPr>
            <p:ph idx="1"/>
          </p:nvPr>
        </p:nvPicPr>
        <p:blipFill>
          <a:blip r:embed="rId3"/>
          <a:srcRect t="861" b="861"/>
          <a:stretch>
            <a:fillRect/>
          </a:stretch>
        </p:blipFill>
        <p:spPr/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ALMA</a:t>
            </a:r>
            <a:r>
              <a:rPr lang="ja-JP" altLang="en-US" dirty="0" smtClean="0"/>
              <a:t>望遠鏡</a:t>
            </a:r>
            <a:r>
              <a:rPr lang="ja-JP" altLang="en-US" dirty="0" smtClean="0"/>
              <a:t>とは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dirty="0" smtClean="0"/>
              <a:t>（</a:t>
            </a:r>
            <a:r>
              <a:rPr lang="en-US" altLang="ja-JP" sz="3100" dirty="0" smtClean="0"/>
              <a:t>Atacama Large Millimeter/</a:t>
            </a:r>
            <a:r>
              <a:rPr lang="en-US" altLang="ja-JP" sz="3100" dirty="0" err="1" smtClean="0"/>
              <a:t>Submillimeter</a:t>
            </a:r>
            <a:r>
              <a:rPr lang="en-US" altLang="ja-JP" sz="3100" dirty="0" smtClean="0"/>
              <a:t> Array</a:t>
            </a:r>
            <a:r>
              <a:rPr lang="ja-JP" altLang="en-US" sz="3100" dirty="0" smtClean="0"/>
              <a:t>）</a:t>
            </a:r>
            <a:endParaRPr kumimoji="1" lang="ja-JP" altLang="en-US" sz="3100" dirty="0"/>
          </a:p>
        </p:txBody>
      </p:sp>
      <p:sp>
        <p:nvSpPr>
          <p:cNvPr id="9" name="円/楕円 8"/>
          <p:cNvSpPr/>
          <p:nvPr/>
        </p:nvSpPr>
        <p:spPr>
          <a:xfrm rot="20624453">
            <a:off x="1266421" y="4490979"/>
            <a:ext cx="1820362" cy="7792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755576" y="3573016"/>
            <a:ext cx="3096344" cy="2232248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796136" y="6093296"/>
            <a:ext cx="2505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ALMA(ESO/NAOJ/NRAO)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1995" y="5517232"/>
            <a:ext cx="791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ACA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059832" y="4625242"/>
            <a:ext cx="792088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円/楕円 15"/>
          <p:cNvSpPr/>
          <p:nvPr/>
        </p:nvSpPr>
        <p:spPr>
          <a:xfrm>
            <a:off x="1928348" y="3768396"/>
            <a:ext cx="792088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1358428" y="5292852"/>
            <a:ext cx="792088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円/楕円 17"/>
          <p:cNvSpPr/>
          <p:nvPr/>
        </p:nvSpPr>
        <p:spPr>
          <a:xfrm>
            <a:off x="906842" y="4154118"/>
            <a:ext cx="792088" cy="72008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8024" y="1556792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12m</a:t>
            </a:r>
            <a:r>
              <a:rPr lang="ja-JP" altLang="en-US" sz="2400" dirty="0" smtClean="0">
                <a:solidFill>
                  <a:srgbClr val="FF0000"/>
                </a:solidFill>
              </a:rPr>
              <a:t>電波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干渉計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67744" y="5341387"/>
            <a:ext cx="212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7m</a:t>
            </a:r>
            <a:r>
              <a:rPr lang="ja-JP" altLang="en-US" sz="2400" dirty="0" smtClean="0">
                <a:solidFill>
                  <a:srgbClr val="FF0000"/>
                </a:solidFill>
              </a:rPr>
              <a:t>電波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干渉計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90934" y="353062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単一鏡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 rot="21256475">
            <a:off x="3034989" y="2121670"/>
            <a:ext cx="5671904" cy="2578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日付プレースホルダー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27" name="フッター プレースホルダー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99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 descr="signal_on_sk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0" r="-18660"/>
          <a:stretch>
            <a:fillRect/>
          </a:stretch>
        </p:blipFill>
        <p:spPr>
          <a:xfrm>
            <a:off x="2293772" y="1795580"/>
            <a:ext cx="8229600" cy="4525963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単一電波望遠鏡の観測データ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99" y="2036686"/>
            <a:ext cx="3600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ja-JP" altLang="en-US" sz="2000" dirty="0"/>
              <a:t>天球面上の電波強度の分布</a:t>
            </a:r>
            <a:endParaRPr lang="en-US" altLang="ja-JP" sz="2000" dirty="0"/>
          </a:p>
          <a:p>
            <a:pPr marL="342900" indent="-342900">
              <a:buFont typeface="Arial"/>
              <a:buChar char="•"/>
            </a:pPr>
            <a:r>
              <a:rPr lang="ja-JP" altLang="en-US" sz="2000" dirty="0" smtClean="0"/>
              <a:t>スペクトル</a:t>
            </a:r>
            <a:r>
              <a:rPr lang="ja-JP" altLang="en-US" sz="2000" dirty="0" smtClean="0"/>
              <a:t>（分光）</a:t>
            </a:r>
            <a:r>
              <a:rPr lang="ja-JP" altLang="en-US" sz="2000" dirty="0" smtClean="0"/>
              <a:t>観測</a:t>
            </a:r>
            <a:endParaRPr lang="en-US" altLang="ja-JP" sz="20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181188" y="3458284"/>
            <a:ext cx="158261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4157739" y="2246900"/>
            <a:ext cx="0" cy="1207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466448" y="34192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周波数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3226748" y="262255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電波強度</a:t>
            </a:r>
            <a:endParaRPr kumimoji="1" lang="ja-JP" altLang="en-US" sz="2400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734579" y="5983051"/>
            <a:ext cx="5128063" cy="1153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3734579" y="2246900"/>
            <a:ext cx="0" cy="373615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010050" y="59945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8000"/>
                </a:solidFill>
              </a:rPr>
              <a:t>赤経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084099" y="37924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8000"/>
                </a:solidFill>
              </a:rPr>
              <a:t>赤緯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299158" y="5119409"/>
            <a:ext cx="1082480" cy="1202134"/>
            <a:chOff x="2502519" y="3429000"/>
            <a:chExt cx="1082480" cy="1202134"/>
          </a:xfrm>
        </p:grpSpPr>
        <p:sp>
          <p:nvSpPr>
            <p:cNvPr id="29" name="弦 28"/>
            <p:cNvSpPr/>
            <p:nvPr/>
          </p:nvSpPr>
          <p:spPr>
            <a:xfrm>
              <a:off x="2670599" y="3429000"/>
              <a:ext cx="914400" cy="914400"/>
            </a:xfrm>
            <a:prstGeom prst="cho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二等辺三角形 29"/>
            <p:cNvSpPr/>
            <p:nvPr/>
          </p:nvSpPr>
          <p:spPr>
            <a:xfrm>
              <a:off x="2502519" y="3886200"/>
              <a:ext cx="709670" cy="7449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矢印コネクタ 30"/>
          <p:cNvCxnSpPr>
            <a:stCxn id="29" idx="2"/>
          </p:cNvCxnSpPr>
          <p:nvPr/>
        </p:nvCxnSpPr>
        <p:spPr>
          <a:xfrm flipV="1">
            <a:off x="1086083" y="3419218"/>
            <a:ext cx="1207689" cy="20904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9" idx="2"/>
          </p:cNvCxnSpPr>
          <p:nvPr/>
        </p:nvCxnSpPr>
        <p:spPr>
          <a:xfrm flipV="1">
            <a:off x="1086083" y="4200769"/>
            <a:ext cx="2038117" cy="1308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9" idx="2"/>
          </p:cNvCxnSpPr>
          <p:nvPr/>
        </p:nvCxnSpPr>
        <p:spPr>
          <a:xfrm flipV="1">
            <a:off x="1086083" y="3803650"/>
            <a:ext cx="1727455" cy="1706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フリーフォーム 41"/>
          <p:cNvSpPr/>
          <p:nvPr/>
        </p:nvSpPr>
        <p:spPr>
          <a:xfrm>
            <a:off x="410308" y="4943231"/>
            <a:ext cx="390769" cy="234461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フリーフォーム 42"/>
          <p:cNvSpPr/>
          <p:nvPr/>
        </p:nvSpPr>
        <p:spPr>
          <a:xfrm>
            <a:off x="328252" y="4861175"/>
            <a:ext cx="390769" cy="234461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flipH="1" flipV="1">
            <a:off x="1008828" y="5910550"/>
            <a:ext cx="428161" cy="246517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フリーフォーム 46"/>
          <p:cNvSpPr/>
          <p:nvPr/>
        </p:nvSpPr>
        <p:spPr>
          <a:xfrm flipH="1" flipV="1">
            <a:off x="1102614" y="5984798"/>
            <a:ext cx="428161" cy="246517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雲 48"/>
          <p:cNvSpPr/>
          <p:nvPr/>
        </p:nvSpPr>
        <p:spPr>
          <a:xfrm>
            <a:off x="879229" y="4187850"/>
            <a:ext cx="2012461" cy="97063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地球大気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0" name="日付プレースホルダー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1" name="フッター プレースホルダー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52" name="スライド番号プレースホルダー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75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単一電波望遠鏡の観測データ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99" y="2036686"/>
            <a:ext cx="360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ja-JP" altLang="en-US" sz="2000" dirty="0"/>
              <a:t>空間サンプリングは十分密でなければ</a:t>
            </a:r>
            <a:r>
              <a:rPr lang="ja-JP" altLang="en-US" sz="2000" dirty="0" smtClean="0"/>
              <a:t>ならない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（</a:t>
            </a:r>
            <a:r>
              <a:rPr lang="en-US" altLang="ja-JP" sz="2000" dirty="0" smtClean="0"/>
              <a:t>cf. </a:t>
            </a:r>
            <a:r>
              <a:rPr lang="ja-JP" altLang="en-US" sz="2000" dirty="0" smtClean="0"/>
              <a:t>サンプリング定理</a:t>
            </a:r>
            <a:r>
              <a:rPr lang="ja-JP" altLang="en-US" sz="2000" dirty="0" smtClean="0"/>
              <a:t>）</a:t>
            </a:r>
            <a:endParaRPr lang="ja-JP" altLang="en-US" sz="2000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734579" y="5983051"/>
            <a:ext cx="5128063" cy="1153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3734579" y="2246900"/>
            <a:ext cx="0" cy="373615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010050" y="59945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8000"/>
                </a:solidFill>
              </a:rPr>
              <a:t>赤経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084099" y="37924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8000"/>
                </a:solidFill>
              </a:rPr>
              <a:t>赤緯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299158" y="5119409"/>
            <a:ext cx="1082480" cy="1202134"/>
            <a:chOff x="2502519" y="3429000"/>
            <a:chExt cx="1082480" cy="1202134"/>
          </a:xfrm>
        </p:grpSpPr>
        <p:sp>
          <p:nvSpPr>
            <p:cNvPr id="29" name="弦 28"/>
            <p:cNvSpPr/>
            <p:nvPr/>
          </p:nvSpPr>
          <p:spPr>
            <a:xfrm>
              <a:off x="2670599" y="3429000"/>
              <a:ext cx="914400" cy="914400"/>
            </a:xfrm>
            <a:prstGeom prst="cho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二等辺三角形 29"/>
            <p:cNvSpPr/>
            <p:nvPr/>
          </p:nvSpPr>
          <p:spPr>
            <a:xfrm>
              <a:off x="2502519" y="3886200"/>
              <a:ext cx="709670" cy="7449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矢印コネクタ 30"/>
          <p:cNvCxnSpPr>
            <a:stCxn id="29" idx="2"/>
          </p:cNvCxnSpPr>
          <p:nvPr/>
        </p:nvCxnSpPr>
        <p:spPr>
          <a:xfrm flipV="1">
            <a:off x="1086083" y="3419218"/>
            <a:ext cx="1207689" cy="20904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9" idx="2"/>
          </p:cNvCxnSpPr>
          <p:nvPr/>
        </p:nvCxnSpPr>
        <p:spPr>
          <a:xfrm flipV="1">
            <a:off x="1086083" y="4200769"/>
            <a:ext cx="2038117" cy="1308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9" idx="2"/>
          </p:cNvCxnSpPr>
          <p:nvPr/>
        </p:nvCxnSpPr>
        <p:spPr>
          <a:xfrm flipV="1">
            <a:off x="1086083" y="3803650"/>
            <a:ext cx="1727455" cy="1706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フリーフォーム 41"/>
          <p:cNvSpPr/>
          <p:nvPr/>
        </p:nvSpPr>
        <p:spPr>
          <a:xfrm>
            <a:off x="410308" y="4943231"/>
            <a:ext cx="390769" cy="234461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フリーフォーム 42"/>
          <p:cNvSpPr/>
          <p:nvPr/>
        </p:nvSpPr>
        <p:spPr>
          <a:xfrm>
            <a:off x="328252" y="4861175"/>
            <a:ext cx="390769" cy="234461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flipH="1" flipV="1">
            <a:off x="1008828" y="5910550"/>
            <a:ext cx="428161" cy="246517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フリーフォーム 46"/>
          <p:cNvSpPr/>
          <p:nvPr/>
        </p:nvSpPr>
        <p:spPr>
          <a:xfrm flipH="1" flipV="1">
            <a:off x="1102614" y="5984798"/>
            <a:ext cx="428161" cy="246517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雲 48"/>
          <p:cNvSpPr/>
          <p:nvPr/>
        </p:nvSpPr>
        <p:spPr>
          <a:xfrm>
            <a:off x="879229" y="4187850"/>
            <a:ext cx="2012461" cy="97063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地球大気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0" name="日付プレースホルダー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1" name="フッター プレースホルダー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52" name="スライド番号プレースホルダー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44" y="2048031"/>
            <a:ext cx="487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0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単一電波望遠鏡の観測データ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99" y="2036686"/>
            <a:ext cx="3600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S/N</a:t>
            </a:r>
            <a:r>
              <a:rPr lang="ja-JP" altLang="en-US" sz="2000" dirty="0" smtClean="0"/>
              <a:t>比が十分でなければ同じ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場所を何度も観測する</a:t>
            </a:r>
            <a:endParaRPr lang="en-US" altLang="ja-JP" sz="2000" dirty="0" smtClean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3734579" y="5983051"/>
            <a:ext cx="5128063" cy="1153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3734579" y="2246900"/>
            <a:ext cx="0" cy="3736151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010050" y="59945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8000"/>
                </a:solidFill>
              </a:rPr>
              <a:t>赤経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3084099" y="37924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8000"/>
                </a:solidFill>
              </a:rPr>
              <a:t>赤緯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299158" y="5119409"/>
            <a:ext cx="1082480" cy="1202134"/>
            <a:chOff x="2502519" y="3429000"/>
            <a:chExt cx="1082480" cy="1202134"/>
          </a:xfrm>
        </p:grpSpPr>
        <p:sp>
          <p:nvSpPr>
            <p:cNvPr id="29" name="弦 28"/>
            <p:cNvSpPr/>
            <p:nvPr/>
          </p:nvSpPr>
          <p:spPr>
            <a:xfrm>
              <a:off x="2670599" y="3429000"/>
              <a:ext cx="914400" cy="914400"/>
            </a:xfrm>
            <a:prstGeom prst="cho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二等辺三角形 29"/>
            <p:cNvSpPr/>
            <p:nvPr/>
          </p:nvSpPr>
          <p:spPr>
            <a:xfrm>
              <a:off x="2502519" y="3886200"/>
              <a:ext cx="709670" cy="7449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1" name="直線矢印コネクタ 30"/>
          <p:cNvCxnSpPr>
            <a:stCxn id="29" idx="2"/>
          </p:cNvCxnSpPr>
          <p:nvPr/>
        </p:nvCxnSpPr>
        <p:spPr>
          <a:xfrm flipV="1">
            <a:off x="1086083" y="3419218"/>
            <a:ext cx="1207689" cy="20904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9" idx="2"/>
          </p:cNvCxnSpPr>
          <p:nvPr/>
        </p:nvCxnSpPr>
        <p:spPr>
          <a:xfrm flipV="1">
            <a:off x="1086083" y="4200769"/>
            <a:ext cx="2038117" cy="1308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29" idx="2"/>
          </p:cNvCxnSpPr>
          <p:nvPr/>
        </p:nvCxnSpPr>
        <p:spPr>
          <a:xfrm flipV="1">
            <a:off x="1086083" y="3803650"/>
            <a:ext cx="1727455" cy="17060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フリーフォーム 41"/>
          <p:cNvSpPr/>
          <p:nvPr/>
        </p:nvSpPr>
        <p:spPr>
          <a:xfrm>
            <a:off x="410308" y="4943231"/>
            <a:ext cx="390769" cy="234461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" name="フリーフォーム 42"/>
          <p:cNvSpPr/>
          <p:nvPr/>
        </p:nvSpPr>
        <p:spPr>
          <a:xfrm>
            <a:off x="328252" y="4861175"/>
            <a:ext cx="390769" cy="234461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/>
        </p:nvSpPr>
        <p:spPr>
          <a:xfrm flipH="1" flipV="1">
            <a:off x="1008828" y="5910550"/>
            <a:ext cx="428161" cy="246517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フリーフォーム 46"/>
          <p:cNvSpPr/>
          <p:nvPr/>
        </p:nvSpPr>
        <p:spPr>
          <a:xfrm flipH="1" flipV="1">
            <a:off x="1102614" y="5984798"/>
            <a:ext cx="428161" cy="246517"/>
          </a:xfrm>
          <a:custGeom>
            <a:avLst/>
            <a:gdLst>
              <a:gd name="connsiteX0" fmla="*/ 390769 w 390769"/>
              <a:gd name="connsiteY0" fmla="*/ 0 h 234461"/>
              <a:gd name="connsiteX1" fmla="*/ 214923 w 390769"/>
              <a:gd name="connsiteY1" fmla="*/ 39077 h 234461"/>
              <a:gd name="connsiteX2" fmla="*/ 0 w 390769"/>
              <a:gd name="connsiteY2" fmla="*/ 234461 h 234461"/>
              <a:gd name="connsiteX3" fmla="*/ 0 w 390769"/>
              <a:gd name="connsiteY3" fmla="*/ 234461 h 23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69" h="234461">
                <a:moveTo>
                  <a:pt x="390769" y="0"/>
                </a:moveTo>
                <a:cubicBezTo>
                  <a:pt x="335410" y="0"/>
                  <a:pt x="280051" y="0"/>
                  <a:pt x="214923" y="39077"/>
                </a:cubicBezTo>
                <a:cubicBezTo>
                  <a:pt x="149795" y="78154"/>
                  <a:pt x="0" y="234461"/>
                  <a:pt x="0" y="234461"/>
                </a:cubicBezTo>
                <a:lnTo>
                  <a:pt x="0" y="234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雲 48"/>
          <p:cNvSpPr/>
          <p:nvPr/>
        </p:nvSpPr>
        <p:spPr>
          <a:xfrm>
            <a:off x="879229" y="4187850"/>
            <a:ext cx="2012461" cy="97063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地球大気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0" name="日付プレースホルダー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51" name="フッター プレースホルダー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52" name="スライド番号プレースホルダー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44" y="2048031"/>
            <a:ext cx="4876800" cy="3810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44" y="1901647"/>
            <a:ext cx="4876800" cy="3810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28" y="1714907"/>
            <a:ext cx="4876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on_minus_o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89" y="2566234"/>
            <a:ext cx="5088164" cy="3842591"/>
          </a:xfrm>
          <a:prstGeom prst="rect">
            <a:avLst/>
          </a:prstGeom>
        </p:spPr>
      </p:pic>
      <p:sp>
        <p:nvSpPr>
          <p:cNvPr id="4" name="星 5 3"/>
          <p:cNvSpPr>
            <a:spLocks noChangeAspect="1"/>
          </p:cNvSpPr>
          <p:nvPr/>
        </p:nvSpPr>
        <p:spPr>
          <a:xfrm>
            <a:off x="3775436" y="1441462"/>
            <a:ext cx="1134911" cy="1134878"/>
          </a:xfrm>
          <a:prstGeom prst="star5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加算記号 10"/>
          <p:cNvSpPr/>
          <p:nvPr/>
        </p:nvSpPr>
        <p:spPr>
          <a:xfrm>
            <a:off x="4086881" y="1845932"/>
            <a:ext cx="485563" cy="410203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加算記号 11"/>
          <p:cNvSpPr/>
          <p:nvPr/>
        </p:nvSpPr>
        <p:spPr>
          <a:xfrm>
            <a:off x="3212361" y="1598294"/>
            <a:ext cx="485563" cy="410203"/>
          </a:xfrm>
          <a:prstGeom prst="mathPlus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37006" y="1636529"/>
            <a:ext cx="2071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ON (on source)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2232" y="1299085"/>
            <a:ext cx="2173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8000"/>
                </a:solidFill>
              </a:rPr>
              <a:t>OFF (off source)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01969" y="2288152"/>
            <a:ext cx="3129182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</a:rPr>
              <a:t>天体からの電波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=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ON </a:t>
            </a:r>
            <a:r>
              <a:rPr lang="en-US" altLang="ja-JP" sz="2000" dirty="0" smtClean="0">
                <a:solidFill>
                  <a:srgbClr val="0000FF"/>
                </a:solidFill>
              </a:rPr>
              <a:t>- OFF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cxnSp>
        <p:nvCxnSpPr>
          <p:cNvPr id="17" name="直線矢印コネクタ 16"/>
          <p:cNvCxnSpPr>
            <a:endCxn id="18" idx="2"/>
          </p:cNvCxnSpPr>
          <p:nvPr/>
        </p:nvCxnSpPr>
        <p:spPr>
          <a:xfrm flipH="1">
            <a:off x="1581655" y="1845932"/>
            <a:ext cx="1830577" cy="3615599"/>
          </a:xfrm>
          <a:prstGeom prst="straightConnector1">
            <a:avLst/>
          </a:prstGeom>
          <a:ln w="38100"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18" idx="2"/>
          </p:cNvCxnSpPr>
          <p:nvPr/>
        </p:nvCxnSpPr>
        <p:spPr>
          <a:xfrm flipH="1">
            <a:off x="1581655" y="2098194"/>
            <a:ext cx="2755351" cy="336333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単一電波望遠鏡の観測手法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（ポジションスイッチ</a:t>
            </a:r>
            <a:r>
              <a:rPr lang="ja-JP" altLang="en-US" dirty="0" smtClean="0"/>
              <a:t>法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grpSp>
        <p:nvGrpSpPr>
          <p:cNvPr id="41" name="図形グループ 40"/>
          <p:cNvGrpSpPr/>
          <p:nvPr/>
        </p:nvGrpSpPr>
        <p:grpSpPr>
          <a:xfrm>
            <a:off x="840398" y="5135332"/>
            <a:ext cx="1082480" cy="1202134"/>
            <a:chOff x="840398" y="5434116"/>
            <a:chExt cx="1082480" cy="1202134"/>
          </a:xfrm>
        </p:grpSpPr>
        <p:sp>
          <p:nvSpPr>
            <p:cNvPr id="18" name="弦 17"/>
            <p:cNvSpPr/>
            <p:nvPr/>
          </p:nvSpPr>
          <p:spPr>
            <a:xfrm rot="20041127">
              <a:off x="1008478" y="5434116"/>
              <a:ext cx="914400" cy="914400"/>
            </a:xfrm>
            <a:prstGeom prst="chor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二等辺三角形 19"/>
            <p:cNvSpPr/>
            <p:nvPr/>
          </p:nvSpPr>
          <p:spPr>
            <a:xfrm>
              <a:off x="840398" y="5891316"/>
              <a:ext cx="709670" cy="7449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26" name="フッター プレースホルダー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33819" y="60378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周波数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485770" y="5410677"/>
            <a:ext cx="58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-3</a:t>
            </a:r>
            <a:endParaRPr kumimoji="1" lang="ja-JP" altLang="en-US" sz="2000" baseline="30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717703" y="3113764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099680" y="2993969"/>
            <a:ext cx="58712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483472" y="5067874"/>
            <a:ext cx="1307119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ON - OFF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38" name="ストライプ矢印 37"/>
          <p:cNvSpPr/>
          <p:nvPr/>
        </p:nvSpPr>
        <p:spPr>
          <a:xfrm rot="5400000">
            <a:off x="5218638" y="4227340"/>
            <a:ext cx="1362455" cy="527539"/>
          </a:xfrm>
          <a:prstGeom prst="stripedRightArrow">
            <a:avLst>
              <a:gd name="adj1" fmla="val 43072"/>
              <a:gd name="adj2" fmla="val 95029"/>
            </a:avLst>
          </a:prstGeom>
          <a:gradFill>
            <a:gsLst>
              <a:gs pos="30000">
                <a:srgbClr val="0000FF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243500" y="4424441"/>
            <a:ext cx="139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〜1/1000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38563" y="253230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電波強度</a:t>
            </a:r>
            <a:endParaRPr kumimoji="1" lang="ja-JP" altLang="en-US" sz="2400" dirty="0"/>
          </a:p>
        </p:txBody>
      </p:sp>
      <p:sp>
        <p:nvSpPr>
          <p:cNvPr id="10" name="雲 9"/>
          <p:cNvSpPr/>
          <p:nvPr/>
        </p:nvSpPr>
        <p:spPr>
          <a:xfrm>
            <a:off x="1289895" y="3128429"/>
            <a:ext cx="2788570" cy="216552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地球大気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1329" y="1471940"/>
            <a:ext cx="2571301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地球大気からの放射が卓越</a:t>
            </a:r>
            <a:endParaRPr lang="en-US" altLang="ja-JP" sz="2000" dirty="0"/>
          </a:p>
          <a:p>
            <a:r>
              <a:rPr lang="en-US" altLang="ja-JP" sz="2000" dirty="0" smtClean="0"/>
              <a:t>→</a:t>
            </a:r>
            <a:r>
              <a:rPr lang="ja-JP" altLang="en-US" sz="2000" dirty="0" smtClean="0"/>
              <a:t>地球大気の放射を取り除き、天体からの成分を抽出したい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15371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/>
          <p:cNvCxnSpPr>
            <a:stCxn id="20" idx="3"/>
            <a:endCxn id="26" idx="1"/>
          </p:cNvCxnSpPr>
          <p:nvPr/>
        </p:nvCxnSpPr>
        <p:spPr>
          <a:xfrm>
            <a:off x="2246385" y="5415451"/>
            <a:ext cx="4656858" cy="6017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単一電波望遠鏡データの解析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2014/02/14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宇宙科学情報解析シンポジウム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CFEF4-E662-1047-A6C2-3105B86F506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206252" y="1668137"/>
            <a:ext cx="4220667" cy="2414694"/>
          </a:xfrm>
          <a:prstGeom prst="wedgeRoundRectCallout">
            <a:avLst>
              <a:gd name="adj1" fmla="val -32339"/>
              <a:gd name="adj2" fmla="val 74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2360" y="35599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周波数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22920" y="26590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電波強度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4" name="図 13" descr="raw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3" y="1840381"/>
            <a:ext cx="3099600" cy="1720800"/>
          </a:xfrm>
          <a:prstGeom prst="rect">
            <a:avLst/>
          </a:prstGeom>
        </p:spPr>
      </p:pic>
      <p:sp>
        <p:nvSpPr>
          <p:cNvPr id="16" name="角丸四角形吹き出し 15"/>
          <p:cNvSpPr/>
          <p:nvPr/>
        </p:nvSpPr>
        <p:spPr>
          <a:xfrm>
            <a:off x="4848130" y="1668137"/>
            <a:ext cx="4220667" cy="2414694"/>
          </a:xfrm>
          <a:prstGeom prst="wedgeRoundRectCallout">
            <a:avLst>
              <a:gd name="adj1" fmla="val 22529"/>
              <a:gd name="adj2" fmla="val 756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601934" y="356118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FF"/>
                </a:solidFill>
              </a:rPr>
              <a:t>周波数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4618958" y="25781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FFFF"/>
                </a:solidFill>
              </a:rPr>
              <a:t>電波強度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pic>
        <p:nvPicPr>
          <p:cNvPr id="19" name="図 18" descr="processed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31" y="1840381"/>
            <a:ext cx="3099600" cy="1720800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158385" y="4687168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データ較正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187325" indent="-187325">
              <a:buFont typeface="Arial"/>
              <a:buChar char="•"/>
            </a:pPr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>ON – OFF</a:t>
            </a:r>
          </a:p>
          <a:p>
            <a:pPr marL="187325" indent="-187325">
              <a:buFont typeface="Arial"/>
              <a:buChar char="•"/>
            </a:pPr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電波強度</a:t>
            </a:r>
            <a: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kumimoji="1" lang="en-US" altLang="ja-JP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kumimoji="1"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スケー</a:t>
            </a: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リング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416186" y="4711859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フラッギング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187325" indent="-187325">
              <a:buFont typeface="Arial"/>
              <a:buChar char="•"/>
            </a:pP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性質の悪い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データの無効化</a:t>
            </a:r>
            <a:endParaRPr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659286" y="4711859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ベースライン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2000" dirty="0" smtClean="0">
                <a:solidFill>
                  <a:schemeClr val="tx1"/>
                </a:solidFill>
              </a:rPr>
            </a:br>
            <a:r>
              <a:rPr kumimoji="1" lang="ja-JP" altLang="en-US" sz="2000" dirty="0" smtClean="0">
                <a:solidFill>
                  <a:schemeClr val="tx1"/>
                </a:solidFill>
              </a:rPr>
              <a:t>除去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187325" indent="-187325">
              <a:buFont typeface="Arial"/>
              <a:buChar char="•"/>
            </a:pP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データ較正の残差</a:t>
            </a: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7325" indent="-187325">
              <a:buFont typeface="Arial"/>
              <a:buChar char="•"/>
            </a:pP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連続波成分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903243" y="4693185"/>
            <a:ext cx="2088000" cy="145656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スムージング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marL="187325" indent="-187325">
              <a:buFont typeface="Arial"/>
              <a:buChar char="•"/>
            </a:pP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周波数方向に</a:t>
            </a:r>
            <a: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ja-JP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ja-JP" altLang="en-US" sz="1600" dirty="0" smtClean="0">
                <a:solidFill>
                  <a:schemeClr val="bg1">
                    <a:lumMod val="50000"/>
                  </a:schemeClr>
                </a:solidFill>
              </a:rPr>
              <a:t>データを滑らかにする</a:t>
            </a:r>
            <a:endParaRPr kumimoji="1" lang="en-US" altLang="ja-JP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6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12054</TotalTime>
  <Words>1583</Words>
  <Application>Microsoft Macintosh PowerPoint</Application>
  <PresentationFormat>画面に合わせる (4:3)</PresentationFormat>
  <Paragraphs>416</Paragraphs>
  <Slides>20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ホワイト</vt:lpstr>
      <vt:lpstr>ALMA 用新高速データ解析 ライブラリ Sakura の開発 </vt:lpstr>
      <vt:lpstr>Sakuraライブラリ：概要</vt:lpstr>
      <vt:lpstr>内容</vt:lpstr>
      <vt:lpstr>ALMA望遠鏡とは （Atacama Large Millimeter/Submillimeter Array）</vt:lpstr>
      <vt:lpstr>単一電波望遠鏡の観測データ</vt:lpstr>
      <vt:lpstr>単一電波望遠鏡の観測データ</vt:lpstr>
      <vt:lpstr>単一電波望遠鏡の観測データ</vt:lpstr>
      <vt:lpstr>単一電波望遠鏡の観測手法 （ポジションスイッチ法）</vt:lpstr>
      <vt:lpstr>単一電波望遠鏡データの解析</vt:lpstr>
      <vt:lpstr>Sakuraライブラリ</vt:lpstr>
      <vt:lpstr>Sakuraライブラリ：特長① ベクトル化を徹底的に活用</vt:lpstr>
      <vt:lpstr>Sakuraライブラリ：特長② スレッドセーフな実装</vt:lpstr>
      <vt:lpstr>Sakuraライブラリ：特長③ CPU世代に応じた最適化</vt:lpstr>
      <vt:lpstr>性能評価</vt:lpstr>
      <vt:lpstr>性能評価用アプリケーション</vt:lpstr>
      <vt:lpstr>測定結果</vt:lpstr>
      <vt:lpstr>考察</vt:lpstr>
      <vt:lpstr>処理はI/Oネックである</vt:lpstr>
      <vt:lpstr>CPU使用率</vt:lpstr>
      <vt:lpstr>まとめと今後の展望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用新高速データ解析ライブラリ Sakura の開発 </dc:title>
  <dc:creator>中里 剛</dc:creator>
  <cp:lastModifiedBy>中里 剛</cp:lastModifiedBy>
  <cp:revision>627</cp:revision>
  <dcterms:created xsi:type="dcterms:W3CDTF">2014-02-05T01:44:53Z</dcterms:created>
  <dcterms:modified xsi:type="dcterms:W3CDTF">2014-02-14T04:17:08Z</dcterms:modified>
</cp:coreProperties>
</file>