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8" r:id="rId3"/>
    <p:sldId id="270" r:id="rId4"/>
    <p:sldId id="257" r:id="rId5"/>
    <p:sldId id="259" r:id="rId6"/>
    <p:sldId id="260" r:id="rId7"/>
    <p:sldId id="271" r:id="rId8"/>
    <p:sldId id="272" r:id="rId9"/>
    <p:sldId id="262" r:id="rId10"/>
    <p:sldId id="261" r:id="rId11"/>
    <p:sldId id="273" r:id="rId12"/>
    <p:sldId id="266" r:id="rId13"/>
    <p:sldId id="267" r:id="rId14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D3513-FC1F-41C4-95FA-47D18D43C4B9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4EF9A-952F-4A83-8B06-6CE3D10E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646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0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57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20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68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38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67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17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1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3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12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091E8-2EC6-4961-A9D7-1DE400F4C3BC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28354-752F-4563-9BEE-DE7E44072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5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GSTOS</a:t>
            </a:r>
            <a:br>
              <a:rPr kumimoji="1" lang="en-US" altLang="ja-JP" dirty="0" smtClean="0"/>
            </a:br>
            <a:r>
              <a:rPr kumimoji="1" lang="ja-JP" altLang="en-US" dirty="0" smtClean="0"/>
              <a:t>コマンド計画検証ソフトウェアの開発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16824" cy="1752600"/>
          </a:xfrm>
        </p:spPr>
        <p:txBody>
          <a:bodyPr>
            <a:normAutofit/>
          </a:bodyPr>
          <a:lstStyle/>
          <a:p>
            <a:r>
              <a:rPr lang="ja-JP" altLang="en-US" smtClean="0"/>
              <a:t>西村佳代子、松崎恵一、宮野喜和、</a:t>
            </a:r>
            <a:endParaRPr lang="en-US" altLang="ja-JP" smtClean="0"/>
          </a:p>
          <a:p>
            <a:r>
              <a:rPr lang="ja-JP" altLang="en-US" smtClean="0"/>
              <a:t>宮澤秀幸、福田盛介、山田隆弘、馬場肇</a:t>
            </a:r>
            <a:endParaRPr lang="en-US" altLang="ja-JP" smtClean="0"/>
          </a:p>
          <a:p>
            <a:r>
              <a:rPr lang="ja-JP" altLang="en-US"/>
              <a:t>（</a:t>
            </a:r>
            <a:r>
              <a:rPr lang="en-US" altLang="ja-JP"/>
              <a:t>ISAS/JAXA</a:t>
            </a:r>
            <a:r>
              <a:rPr lang="ja-JP" altLang="en-US"/>
              <a:t>）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87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en-US" altLang="ja-JP" sz="3000" dirty="0" smtClean="0"/>
              <a:t>2.2 </a:t>
            </a:r>
            <a:r>
              <a:rPr lang="ja-JP" altLang="en-US" sz="3000" dirty="0" smtClean="0"/>
              <a:t>仕様検討</a:t>
            </a:r>
            <a:r>
              <a:rPr lang="en-US" altLang="ja-JP" sz="3000" dirty="0" smtClean="0"/>
              <a:t>:</a:t>
            </a:r>
            <a:r>
              <a:rPr lang="ja-JP" altLang="en-US" sz="3000" dirty="0" smtClean="0"/>
              <a:t>計画検証部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507288" cy="3744416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200" dirty="0" smtClean="0"/>
              <a:t>何を</a:t>
            </a:r>
            <a:r>
              <a:rPr lang="ja-JP" altLang="en-US" sz="2200" dirty="0"/>
              <a:t>入力</a:t>
            </a:r>
            <a:r>
              <a:rPr kumimoji="1" lang="ja-JP" altLang="en-US" sz="2200" dirty="0" smtClean="0"/>
              <a:t>として検証を行うのか？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→衛星毎のコマンドに依存しないように、イベント時刻で</a:t>
            </a:r>
            <a:r>
              <a:rPr lang="ja-JP" altLang="en-US" sz="2200" dirty="0" smtClean="0"/>
              <a:t>検証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・・・イベントと消費電力、または蓄積データ量の</a:t>
            </a:r>
            <a:r>
              <a:rPr lang="ja-JP" altLang="en-US" sz="2200" dirty="0" err="1" smtClean="0"/>
              <a:t>ひも</a:t>
            </a:r>
            <a:r>
              <a:rPr lang="ja-JP" altLang="en-US" sz="2200" dirty="0" smtClean="0"/>
              <a:t>づけ</a:t>
            </a:r>
            <a:endParaRPr lang="en-US" altLang="ja-JP" sz="2200" dirty="0" smtClean="0"/>
          </a:p>
          <a:p>
            <a:r>
              <a:rPr lang="ja-JP" altLang="en-US" sz="2200" dirty="0" smtClean="0"/>
              <a:t>軌道予測、姿勢要求、観測計画</a:t>
            </a:r>
            <a:r>
              <a:rPr lang="en-US" altLang="ja-JP" sz="2200" dirty="0" smtClean="0"/>
              <a:t>(</a:t>
            </a:r>
            <a:r>
              <a:rPr lang="ja-JP" altLang="en-US" sz="2200" dirty="0" smtClean="0"/>
              <a:t>運用要求</a:t>
            </a:r>
            <a:r>
              <a:rPr lang="en-US" altLang="ja-JP" sz="2200" dirty="0" smtClean="0"/>
              <a:t>)</a:t>
            </a:r>
            <a:r>
              <a:rPr lang="ja-JP" altLang="en-US" sz="2200" dirty="0" smtClean="0"/>
              <a:t>からイベント時刻を出力し、そのイベント時刻によって、運用要求の妥当性を検証する。</a:t>
            </a:r>
            <a:endParaRPr lang="en-US" altLang="ja-JP" sz="2200" dirty="0" smtClean="0"/>
          </a:p>
          <a:p>
            <a:r>
              <a:rPr lang="ja-JP" altLang="en-US" sz="2200" dirty="0" smtClean="0"/>
              <a:t>イベントに応じた実際のコマンド制御内容等については、すべて</a:t>
            </a:r>
            <a:r>
              <a:rPr lang="en-US" altLang="ja-JP" sz="2200" dirty="0" smtClean="0"/>
              <a:t>ORLG</a:t>
            </a:r>
            <a:r>
              <a:rPr lang="ja-JP" altLang="en-US" sz="2200" dirty="0" smtClean="0"/>
              <a:t>で記述されるものとし、検証部では個々のコマンドについては出力しない。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 smtClean="0"/>
              <a:t>⇒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まず、上記に基づいて、インタフェース仕様を決定。</a:t>
            </a:r>
            <a:endParaRPr lang="en-US" altLang="ja-JP" sz="2200" dirty="0"/>
          </a:p>
        </p:txBody>
      </p:sp>
    </p:spTree>
    <p:extLst>
      <p:ext uri="{BB962C8B-B14F-4D97-AF65-F5344CB8AC3E}">
        <p14:creationId xmlns:p14="http://schemas.microsoft.com/office/powerpoint/2010/main" val="7575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535804" cy="5257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683568" y="5805785"/>
            <a:ext cx="75358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　　</a:t>
            </a:r>
            <a:r>
              <a:rPr lang="en-US" altLang="ja-JP" dirty="0" smtClean="0"/>
              <a:t>1.</a:t>
            </a:r>
            <a:r>
              <a:rPr lang="ja-JP" altLang="en-US" dirty="0" smtClean="0"/>
              <a:t>機能間インタフェースを検討</a:t>
            </a:r>
            <a:endParaRPr lang="en-US" altLang="ja-JP" dirty="0" smtClean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83568" y="518447"/>
            <a:ext cx="7535804" cy="6026002"/>
            <a:chOff x="683568" y="518447"/>
            <a:chExt cx="7535804" cy="6026002"/>
          </a:xfrm>
        </p:grpSpPr>
        <p:sp>
          <p:nvSpPr>
            <p:cNvPr id="6" name="正方形/長方形 5"/>
            <p:cNvSpPr/>
            <p:nvPr/>
          </p:nvSpPr>
          <p:spPr>
            <a:xfrm>
              <a:off x="683568" y="6175117"/>
              <a:ext cx="75358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/>
                <a:t>　</a:t>
              </a:r>
              <a:r>
                <a:rPr lang="ja-JP" altLang="en-US" dirty="0" smtClean="0"/>
                <a:t>　</a:t>
              </a:r>
              <a:r>
                <a:rPr lang="en-US" altLang="ja-JP" dirty="0" smtClean="0"/>
                <a:t>2.SPRINT-A</a:t>
              </a:r>
              <a:r>
                <a:rPr lang="ja-JP" altLang="en-US" dirty="0" smtClean="0"/>
                <a:t>をベースとして、各サブ処理を実装</a:t>
              </a:r>
              <a:endParaRPr lang="ja-JP" altLang="en-US" dirty="0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518447"/>
              <a:ext cx="7535804" cy="5257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9959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US" altLang="ja-JP" sz="3000" dirty="0" smtClean="0"/>
              <a:t>3.</a:t>
            </a:r>
            <a:r>
              <a:rPr lang="ja-JP" altLang="en-US" sz="3000" dirty="0" smtClean="0"/>
              <a:t>現在の使用状況</a:t>
            </a:r>
            <a:endParaRPr kumimoji="1" lang="ja-JP" altLang="en-US" sz="3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440377"/>
              </p:ext>
            </p:extLst>
          </p:nvPr>
        </p:nvGraphicFramePr>
        <p:xfrm>
          <a:off x="107504" y="908720"/>
          <a:ext cx="8712968" cy="4176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4649"/>
                <a:gridCol w="797817"/>
                <a:gridCol w="797817"/>
                <a:gridCol w="797817"/>
                <a:gridCol w="796691"/>
                <a:gridCol w="738177"/>
              </a:tblGrid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S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A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M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E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H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コマンド</a:t>
                      </a:r>
                      <a:r>
                        <a:rPr lang="ja-JP" sz="1800" kern="100" dirty="0">
                          <a:effectLst/>
                        </a:rPr>
                        <a:t>計画作成部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計画</a:t>
                      </a:r>
                      <a:r>
                        <a:rPr lang="ja-JP" sz="1800" kern="100" dirty="0">
                          <a:effectLst/>
                        </a:rPr>
                        <a:t>検証部ミッション計画作成機能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marL="71755" marR="71755"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marL="71755" marR="71755"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△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※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※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marL="71755" marR="71755"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衛星固有ツール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 vert="eaVert" anchor="ctr"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計画</a:t>
                      </a:r>
                      <a:r>
                        <a:rPr lang="ja-JP" sz="1800" kern="100" dirty="0">
                          <a:effectLst/>
                        </a:rPr>
                        <a:t>検証部ダウンリンク成立性検証機能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‐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※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※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計画</a:t>
                      </a:r>
                      <a:r>
                        <a:rPr lang="ja-JP" sz="1800" kern="100" dirty="0">
                          <a:effectLst/>
                        </a:rPr>
                        <a:t>検証部軌道環境計算機能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△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△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計画</a:t>
                      </a:r>
                      <a:r>
                        <a:rPr lang="ja-JP" sz="1800" kern="100" dirty="0">
                          <a:effectLst/>
                        </a:rPr>
                        <a:t>検証部電力成立性検証機能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‐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※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※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計画</a:t>
                      </a:r>
                      <a:r>
                        <a:rPr lang="ja-JP" sz="1800" kern="100" dirty="0">
                          <a:effectLst/>
                        </a:rPr>
                        <a:t>検証部熱成立性検証機能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‐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※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※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計画</a:t>
                      </a:r>
                      <a:r>
                        <a:rPr lang="ja-JP" sz="1800" kern="100" dirty="0">
                          <a:effectLst/>
                        </a:rPr>
                        <a:t>検証部姿勢成立性検証機能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‐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△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計画</a:t>
                      </a:r>
                      <a:r>
                        <a:rPr lang="ja-JP" sz="1800" kern="100" dirty="0">
                          <a:effectLst/>
                        </a:rPr>
                        <a:t>検証部基本運用情報作成機能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△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計画</a:t>
                      </a:r>
                      <a:r>
                        <a:rPr lang="ja-JP" sz="1800" kern="100" dirty="0">
                          <a:effectLst/>
                        </a:rPr>
                        <a:t>検証部局割当機能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800" kern="100" dirty="0" smtClean="0">
                        <a:effectLst/>
                      </a:endParaRPr>
                    </a:p>
                    <a:p>
                      <a:pPr indent="12065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○</a:t>
                      </a:r>
                      <a:endParaRPr lang="ja-JP" sz="1800" kern="100" dirty="0">
                        <a:effectLst/>
                        <a:latin typeface="ＭＳ 明朝"/>
                        <a:ea typeface="ＭＳ 明朝"/>
                        <a:cs typeface="ＭＳ ゴシック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995936" y="5256445"/>
            <a:ext cx="47516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○：使用中または使用予定</a:t>
            </a:r>
            <a:endParaRPr lang="en-US" altLang="ja-JP" dirty="0" smtClean="0"/>
          </a:p>
          <a:p>
            <a:r>
              <a:rPr lang="ja-JP" altLang="en-US" dirty="0" smtClean="0"/>
              <a:t>△：検討中　－：未使用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※1:</a:t>
            </a:r>
            <a:r>
              <a:rPr lang="en-US" altLang="ja-JP" dirty="0" smtClean="0"/>
              <a:t>MMO</a:t>
            </a:r>
            <a:r>
              <a:rPr lang="ja-JP" altLang="en-US" dirty="0" smtClean="0"/>
              <a:t>プロジェクト開発のシミュレータを使用</a:t>
            </a:r>
            <a:endParaRPr lang="en-US" altLang="ja-JP" dirty="0"/>
          </a:p>
          <a:p>
            <a:r>
              <a:rPr lang="en-US" altLang="ja-JP" dirty="0" smtClean="0"/>
              <a:t>※2:※1</a:t>
            </a:r>
            <a:r>
              <a:rPr lang="ja-JP" altLang="en-US" dirty="0" smtClean="0"/>
              <a:t>のシミュレータも含めて検討中</a:t>
            </a:r>
            <a:endParaRPr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90196" y="5256445"/>
            <a:ext cx="15066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S:SPRINT-A</a:t>
            </a:r>
          </a:p>
          <a:p>
            <a:r>
              <a:rPr lang="en-US" altLang="ja-JP" dirty="0" smtClean="0"/>
              <a:t>A:ASTRO-H</a:t>
            </a:r>
          </a:p>
          <a:p>
            <a:r>
              <a:rPr lang="en-US" altLang="ja-JP" dirty="0" smtClean="0"/>
              <a:t>M:MMO</a:t>
            </a:r>
          </a:p>
          <a:p>
            <a:r>
              <a:rPr lang="en-US" altLang="ja-JP" dirty="0" smtClean="0"/>
              <a:t>E:ERG</a:t>
            </a:r>
          </a:p>
          <a:p>
            <a:r>
              <a:rPr lang="en-US" altLang="ja-JP" dirty="0" smtClean="0"/>
              <a:t>H:HAYABUSA2</a:t>
            </a:r>
          </a:p>
        </p:txBody>
      </p:sp>
    </p:spTree>
    <p:extLst>
      <p:ext uri="{BB962C8B-B14F-4D97-AF65-F5344CB8AC3E}">
        <p14:creationId xmlns:p14="http://schemas.microsoft.com/office/powerpoint/2010/main" val="38105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000" dirty="0" smtClean="0"/>
              <a:t>4.</a:t>
            </a:r>
            <a:r>
              <a:rPr kumimoji="1" lang="ja-JP" altLang="en-US" sz="3000" dirty="0" smtClean="0"/>
              <a:t>まとめ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計画検証系ツールの汎用化を目標として、</a:t>
            </a:r>
            <a:r>
              <a:rPr lang="en-US" altLang="ja-JP" dirty="0" smtClean="0"/>
              <a:t>GSTOS</a:t>
            </a:r>
            <a:r>
              <a:rPr lang="ja-JP" altLang="en-US" dirty="0" smtClean="0"/>
              <a:t>コマンド計画検証ソフトウェアの開発を行った。</a:t>
            </a:r>
            <a:endParaRPr lang="en-US" altLang="ja-JP" dirty="0"/>
          </a:p>
          <a:p>
            <a:r>
              <a:rPr kumimoji="1" lang="ja-JP" altLang="en-US" dirty="0" smtClean="0"/>
              <a:t>汎用性の高い従来の共通ツール部分と、それ以外の検証ツール部分を大きくわけることで、コマンド計画作成部は汎用的なツールとして整備</a:t>
            </a:r>
            <a:r>
              <a:rPr kumimoji="1" lang="ja-JP" altLang="en-US" dirty="0" smtClean="0"/>
              <a:t>。計画検証部</a:t>
            </a:r>
            <a:r>
              <a:rPr kumimoji="1" lang="ja-JP" altLang="en-US" dirty="0" smtClean="0"/>
              <a:t>については、各検証項目毎のモジュール構成とすることで、プロジェクトの要求に応じて取捨選択できるようにした。</a:t>
            </a:r>
            <a:endParaRPr lang="en-US" altLang="ja-JP" dirty="0" smtClean="0"/>
          </a:p>
          <a:p>
            <a:r>
              <a:rPr lang="ja-JP" altLang="en-US" dirty="0" smtClean="0"/>
              <a:t>当初の想定通り、衛星プロジェクトに応じて検証したい項目と対応するモジュールを比較検討し取捨選択することにより、各プロジェクトの計画検証ツールの開発</a:t>
            </a:r>
            <a:r>
              <a:rPr lang="ja-JP" altLang="en-US" dirty="0" smtClean="0"/>
              <a:t>規模・人的負担を</a:t>
            </a:r>
            <a:r>
              <a:rPr lang="ja-JP" altLang="en-US" dirty="0" smtClean="0"/>
              <a:t>抑えることができる見込み。</a:t>
            </a:r>
            <a:endParaRPr lang="en-US" altLang="ja-JP" dirty="0" smtClean="0"/>
          </a:p>
          <a:p>
            <a:r>
              <a:rPr lang="ja-JP" altLang="en-US" dirty="0"/>
              <a:t>現在、</a:t>
            </a:r>
            <a:r>
              <a:rPr lang="en-US" altLang="ja-JP" dirty="0"/>
              <a:t>ASTRO-H</a:t>
            </a:r>
            <a:r>
              <a:rPr lang="ja-JP" altLang="en-US" dirty="0" err="1"/>
              <a:t>、</a:t>
            </a:r>
            <a:r>
              <a:rPr lang="en-US" altLang="ja-JP" dirty="0"/>
              <a:t>ERG</a:t>
            </a:r>
            <a:r>
              <a:rPr lang="ja-JP" altLang="en-US" dirty="0"/>
              <a:t>において、どのモジュールを使用するか、あるいは機能追加等必要か検討中。</a:t>
            </a:r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938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708920"/>
            <a:ext cx="8688489" cy="3068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040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1.GSTOS</a:t>
            </a:r>
            <a:r>
              <a:rPr lang="ja-JP" altLang="en-US" dirty="0" smtClean="0"/>
              <a:t>コマンド計画検証ソフトウェア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627784" y="4437112"/>
            <a:ext cx="1296144" cy="151216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877263" y="764704"/>
            <a:ext cx="72231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◇</a:t>
            </a:r>
            <a:r>
              <a:rPr lang="en-US" altLang="ja-JP" dirty="0"/>
              <a:t>GSTOS</a:t>
            </a:r>
          </a:p>
          <a:p>
            <a:r>
              <a:rPr lang="en-US" altLang="ja-JP" dirty="0"/>
              <a:t>    (Generic Spacecraft Test and Operations</a:t>
            </a:r>
            <a:r>
              <a:rPr lang="ja-JP" altLang="en-US" dirty="0"/>
              <a:t> </a:t>
            </a:r>
            <a:r>
              <a:rPr lang="en-US" altLang="ja-JP" dirty="0"/>
              <a:t>Software)</a:t>
            </a:r>
            <a:r>
              <a:rPr lang="ja-JP" altLang="en-US" dirty="0"/>
              <a:t>とは・・</a:t>
            </a:r>
            <a:r>
              <a:rPr lang="ja-JP" altLang="en-US" dirty="0" smtClean="0"/>
              <a:t>・</a:t>
            </a:r>
            <a:endParaRPr lang="en-US" altLang="ja-JP" dirty="0"/>
          </a:p>
          <a:p>
            <a:r>
              <a:rPr lang="ja-JP" altLang="en-US" dirty="0"/>
              <a:t>　　人工衛星の試験と運用に使用される汎用の</a:t>
            </a:r>
            <a:r>
              <a:rPr lang="ja-JP" altLang="en-US" dirty="0" smtClean="0"/>
              <a:t>ソフトウェア構想。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従来の衛星試験・運用システムを改善。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　　具現化するためのプロジェクト→</a:t>
            </a:r>
            <a:r>
              <a:rPr lang="en-US" altLang="ja-JP" dirty="0" smtClean="0"/>
              <a:t>SIB2/GSTOS-1</a:t>
            </a:r>
            <a:r>
              <a:rPr lang="ja-JP" altLang="en-US" dirty="0" smtClean="0"/>
              <a:t>プロジェクト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◇コマンド計画検証ソフトウェア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衛星運用の計画、衛星の制御コマンド計画を作成・検証するための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ソフトウェア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535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57200" y="260648"/>
            <a:ext cx="8229600" cy="5040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smtClean="0"/>
              <a:t>1.1 </a:t>
            </a:r>
            <a:r>
              <a:rPr lang="ja-JP" altLang="en-US" dirty="0" smtClean="0"/>
              <a:t>計画検証</a:t>
            </a:r>
            <a:endParaRPr lang="en-US" altLang="ja-JP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908721"/>
            <a:ext cx="6172109" cy="451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3419872" y="764703"/>
            <a:ext cx="2232248" cy="439249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1322388" y="5733256"/>
            <a:ext cx="7066036" cy="1008112"/>
          </a:xfrm>
          <a:prstGeom prst="wedgeRectCallout">
            <a:avLst>
              <a:gd name="adj1" fmla="val -9180"/>
              <a:gd name="adj2" fmla="val -10800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200" dirty="0" smtClean="0"/>
              <a:t>・運用</a:t>
            </a:r>
            <a:r>
              <a:rPr lang="ja-JP" altLang="en-US" sz="2200" dirty="0"/>
              <a:t>要求の妥当性を確認</a:t>
            </a:r>
            <a:endParaRPr lang="en-US" altLang="ja-JP" sz="2200" dirty="0"/>
          </a:p>
          <a:p>
            <a:r>
              <a:rPr lang="ja-JP" altLang="en-US" sz="2200" dirty="0" smtClean="0"/>
              <a:t>・地上局</a:t>
            </a:r>
            <a:r>
              <a:rPr lang="ja-JP" altLang="en-US" sz="2200" dirty="0"/>
              <a:t>運用を行う時間を決める</a:t>
            </a:r>
            <a:endParaRPr lang="en-US" altLang="ja-JP" sz="2200" dirty="0"/>
          </a:p>
          <a:p>
            <a:r>
              <a:rPr lang="ja-JP" altLang="en-US" sz="2200" dirty="0" smtClean="0"/>
              <a:t>・衛星</a:t>
            </a:r>
            <a:r>
              <a:rPr lang="ja-JP" altLang="en-US" sz="2200" dirty="0"/>
              <a:t>の制御内容を記述したコマンド計画ファイルを出力</a:t>
            </a:r>
          </a:p>
        </p:txBody>
      </p:sp>
    </p:spTree>
    <p:extLst>
      <p:ext uri="{BB962C8B-B14F-4D97-AF65-F5344CB8AC3E}">
        <p14:creationId xmlns:p14="http://schemas.microsoft.com/office/powerpoint/2010/main" val="100213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000" dirty="0" smtClean="0"/>
              <a:t>1.2 SIB2/GSTOS-1</a:t>
            </a:r>
            <a:r>
              <a:rPr kumimoji="1" lang="ja-JP" altLang="en-US" sz="3000" dirty="0" smtClean="0"/>
              <a:t>プロジェクト</a:t>
            </a:r>
            <a:r>
              <a:rPr lang="ja-JP" altLang="en-US" sz="3000" dirty="0" smtClean="0"/>
              <a:t>における開発目標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1268760"/>
            <a:ext cx="7074010" cy="1008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200" dirty="0"/>
              <a:t>従来</a:t>
            </a:r>
            <a:r>
              <a:rPr lang="ja-JP" altLang="en-US" sz="2200" dirty="0" smtClean="0"/>
              <a:t>の衛星試験・運用システムにおけるコマンド計画作成・検証ツールは一部共通のツール</a:t>
            </a:r>
            <a:r>
              <a:rPr kumimoji="1" lang="ja-JP" altLang="en-US" sz="2200" dirty="0" smtClean="0"/>
              <a:t>とその他衛星毎の検証ツールで構成されている</a:t>
            </a:r>
            <a:r>
              <a:rPr lang="ja-JP" altLang="en-US" sz="2200" dirty="0"/>
              <a:t>。</a:t>
            </a:r>
            <a:endParaRPr kumimoji="1" lang="en-US" altLang="ja-JP" sz="2200" dirty="0" smtClean="0"/>
          </a:p>
        </p:txBody>
      </p:sp>
      <p:sp>
        <p:nvSpPr>
          <p:cNvPr id="4" name="四角形吹き出し 3"/>
          <p:cNvSpPr/>
          <p:nvPr/>
        </p:nvSpPr>
        <p:spPr>
          <a:xfrm>
            <a:off x="899592" y="2492896"/>
            <a:ext cx="7152901" cy="1584176"/>
          </a:xfrm>
          <a:prstGeom prst="wedgeRectCallout">
            <a:avLst>
              <a:gd name="adj1" fmla="val -18260"/>
              <a:gd name="adj2" fmla="val -2408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200" dirty="0" smtClean="0">
                <a:solidFill>
                  <a:srgbClr val="FF0000"/>
                </a:solidFill>
              </a:rPr>
              <a:t>従来の衛星試験・運用システムの問題点 のひとつ</a:t>
            </a:r>
            <a:endParaRPr lang="en-US" altLang="ja-JP" sz="2200" dirty="0" smtClean="0">
              <a:solidFill>
                <a:srgbClr val="FF0000"/>
              </a:solidFill>
            </a:endParaRPr>
          </a:p>
          <a:p>
            <a:r>
              <a:rPr lang="ja-JP" altLang="en-US" sz="2200" dirty="0" smtClean="0">
                <a:solidFill>
                  <a:schemeClr val="tx1"/>
                </a:solidFill>
              </a:rPr>
              <a:t>検証ツールは、衛星の打上前後に、若手研究者が作成し、科学的な生産性を落とすと共に、リスク要因となっていることが多い</a:t>
            </a:r>
            <a:endParaRPr lang="en-US" altLang="ja-JP" sz="2200" dirty="0" smtClean="0">
              <a:solidFill>
                <a:schemeClr val="tx1"/>
              </a:solidFill>
            </a:endParaRPr>
          </a:p>
        </p:txBody>
      </p:sp>
      <p:sp>
        <p:nvSpPr>
          <p:cNvPr id="5" name="四角形吹き出し 4"/>
          <p:cNvSpPr/>
          <p:nvPr/>
        </p:nvSpPr>
        <p:spPr>
          <a:xfrm>
            <a:off x="1691680" y="5085184"/>
            <a:ext cx="5400600" cy="648072"/>
          </a:xfrm>
          <a:prstGeom prst="wedgeRectCallout">
            <a:avLst>
              <a:gd name="adj1" fmla="val -43469"/>
              <a:gd name="adj2" fmla="val -15033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SIB2/GSTOS-1</a:t>
            </a:r>
            <a:r>
              <a:rPr lang="ja-JP" alt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プロジェクトの目標　のひとつ</a:t>
            </a:r>
            <a:endParaRPr lang="en-US" altLang="ja-JP" sz="2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ja-JP" altLang="en-US" sz="2200" dirty="0" smtClean="0">
                <a:solidFill>
                  <a:schemeClr val="tx1"/>
                </a:solidFill>
              </a:rPr>
              <a:t>計画検証系の</a:t>
            </a:r>
            <a:r>
              <a:rPr lang="ja-JP" altLang="en-US" sz="2200" dirty="0">
                <a:solidFill>
                  <a:schemeClr val="tx1"/>
                </a:solidFill>
              </a:rPr>
              <a:t>汎用</a:t>
            </a:r>
            <a:r>
              <a:rPr lang="ja-JP" altLang="en-US" sz="2200" dirty="0" smtClean="0">
                <a:solidFill>
                  <a:schemeClr val="tx1"/>
                </a:solidFill>
              </a:rPr>
              <a:t>ツール化</a:t>
            </a:r>
            <a:endParaRPr lang="en-US" altLang="ja-JP" sz="2200" dirty="0" smtClean="0">
              <a:solidFill>
                <a:schemeClr val="tx1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 rot="5400000">
            <a:off x="4022228" y="4338812"/>
            <a:ext cx="720080" cy="484632"/>
          </a:xfrm>
          <a:prstGeom prst="rightArrow">
            <a:avLst/>
          </a:prstGeom>
          <a:gradFill>
            <a:gsLst>
              <a:gs pos="0">
                <a:srgbClr val="FF0000"/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21594000" scaled="0"/>
          </a:gradFill>
          <a:ln>
            <a:gradFill>
              <a:gsLst>
                <a:gs pos="0">
                  <a:srgbClr val="FF0000"/>
                </a:gs>
                <a:gs pos="50000">
                  <a:schemeClr val="accent4">
                    <a:lumMod val="40000"/>
                    <a:lumOff val="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21594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2937" y="6145716"/>
            <a:ext cx="62969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/>
              <a:t>以下、開発時の検討経緯と現状について説明する。</a:t>
            </a:r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8894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US" altLang="ja-JP" sz="3000" dirty="0" smtClean="0"/>
              <a:t>1.2.1 </a:t>
            </a:r>
            <a:r>
              <a:rPr lang="ja-JP" altLang="en-US" sz="3000" dirty="0" smtClean="0"/>
              <a:t>要件定義１：対象衛星ヒアリング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936104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SIB2/GSTOS-1</a:t>
            </a:r>
            <a:r>
              <a:rPr kumimoji="1" lang="ja-JP" altLang="en-US" dirty="0" smtClean="0"/>
              <a:t>プロジェクトの対象衛星</a:t>
            </a:r>
            <a:r>
              <a:rPr kumimoji="1" lang="en-US" altLang="ja-JP" dirty="0" smtClean="0"/>
              <a:t>(MMO,SPRINT-A,ASTRO-H)</a:t>
            </a:r>
            <a:r>
              <a:rPr kumimoji="1" lang="ja-JP" altLang="en-US" dirty="0" smtClean="0"/>
              <a:t>に対してコマンド計画作成・検証ツールへの要求項目についてヒアリング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6239577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467544" y="5827911"/>
            <a:ext cx="8424936" cy="769441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2200" dirty="0" smtClean="0"/>
              <a:t>☆衛星</a:t>
            </a:r>
            <a:r>
              <a:rPr lang="ja-JP" altLang="en-US" sz="2200" dirty="0" smtClean="0"/>
              <a:t>サブシステム毎に要求を分類</a:t>
            </a:r>
            <a:endParaRPr lang="en-US" altLang="ja-JP" sz="2200" dirty="0" smtClean="0"/>
          </a:p>
          <a:p>
            <a:r>
              <a:rPr kumimoji="1" lang="ja-JP" altLang="en-US" sz="2200" dirty="0" smtClean="0"/>
              <a:t>☆要求の詳細項目については、共通な部分と衛星固有の部分がある</a:t>
            </a:r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76579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en-US" altLang="ja-JP" sz="3000" dirty="0" smtClean="0"/>
              <a:t>1.2.2 </a:t>
            </a:r>
            <a:r>
              <a:rPr lang="ja-JP" altLang="en-US" sz="3000" dirty="0" smtClean="0"/>
              <a:t>要件定義</a:t>
            </a:r>
            <a:r>
              <a:rPr lang="en-US" altLang="ja-JP" sz="3000" dirty="0" smtClean="0"/>
              <a:t>2</a:t>
            </a:r>
            <a:r>
              <a:rPr lang="ja-JP" altLang="en-US" sz="3000" dirty="0" smtClean="0"/>
              <a:t>：</a:t>
            </a:r>
            <a:r>
              <a:rPr lang="ja-JP" altLang="en-US" sz="3000" dirty="0"/>
              <a:t>既存</a:t>
            </a:r>
            <a:r>
              <a:rPr lang="ja-JP" altLang="en-US" sz="3000" dirty="0" smtClean="0"/>
              <a:t>衛星ヒアリング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2635" y="1916832"/>
            <a:ext cx="8229600" cy="531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200" dirty="0" smtClean="0"/>
              <a:t>(1)</a:t>
            </a:r>
            <a:r>
              <a:rPr lang="ja-JP" altLang="en-US" sz="2200" dirty="0" smtClean="0"/>
              <a:t>一部共通ツールを使用しているひので</a:t>
            </a:r>
            <a:r>
              <a:rPr lang="en-US" altLang="ja-JP" sz="2200" dirty="0" smtClean="0"/>
              <a:t>,</a:t>
            </a:r>
            <a:r>
              <a:rPr lang="ja-JP" altLang="en-US" sz="2200" dirty="0" smtClean="0"/>
              <a:t>あかり</a:t>
            </a:r>
            <a:r>
              <a:rPr lang="en-US" altLang="ja-JP" sz="2200" dirty="0" smtClean="0"/>
              <a:t>,</a:t>
            </a:r>
            <a:r>
              <a:rPr lang="ja-JP" altLang="en-US" sz="2200" dirty="0" err="1" smtClean="0"/>
              <a:t>すざくの</a:t>
            </a:r>
            <a:r>
              <a:rPr lang="ja-JP" altLang="en-US" sz="2200" dirty="0" smtClean="0"/>
              <a:t>場合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3456" y="2617794"/>
            <a:ext cx="7034888" cy="1107996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2200" dirty="0" smtClean="0"/>
              <a:t>☆衛星</a:t>
            </a:r>
            <a:r>
              <a:rPr lang="ja-JP" altLang="en-US" sz="2200" dirty="0" smtClean="0"/>
              <a:t>サブシステム毎に要求を分類</a:t>
            </a:r>
            <a:endParaRPr lang="en-US" altLang="ja-JP" sz="2200" dirty="0" smtClean="0"/>
          </a:p>
          <a:p>
            <a:r>
              <a:rPr kumimoji="1" lang="ja-JP" altLang="en-US" sz="2200" dirty="0" smtClean="0"/>
              <a:t>☆共通ツール以外にも、各衛星で同じような機能をもつ</a:t>
            </a:r>
            <a:endParaRPr kumimoji="1" lang="en-US" altLang="ja-JP" sz="2200" dirty="0" smtClean="0"/>
          </a:p>
          <a:p>
            <a:r>
              <a:rPr lang="ja-JP" altLang="en-US" sz="2200" dirty="0"/>
              <a:t>　 </a:t>
            </a:r>
            <a:r>
              <a:rPr lang="ja-JP" altLang="en-US" sz="2200" dirty="0" smtClean="0"/>
              <a:t> </a:t>
            </a:r>
            <a:r>
              <a:rPr kumimoji="1" lang="ja-JP" altLang="en-US" sz="2200" dirty="0" smtClean="0"/>
              <a:t>ツールをそれぞれ作成している</a:t>
            </a:r>
            <a:endParaRPr kumimoji="1" lang="ja-JP" altLang="en-US" sz="22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23528" y="4365104"/>
            <a:ext cx="8229600" cy="468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200" dirty="0" smtClean="0"/>
              <a:t>(2)</a:t>
            </a:r>
            <a:r>
              <a:rPr lang="ja-JP" altLang="en-US" sz="2200" dirty="0" smtClean="0"/>
              <a:t>独自の一つのソフトウェア</a:t>
            </a:r>
            <a:r>
              <a:rPr lang="en-US" altLang="ja-JP" sz="2200" dirty="0" smtClean="0"/>
              <a:t>(PCNAV)</a:t>
            </a:r>
            <a:r>
              <a:rPr lang="ja-JP" altLang="en-US" sz="2200" dirty="0" smtClean="0"/>
              <a:t>を使用しているあかつきの場合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3456" y="5089559"/>
            <a:ext cx="7034888" cy="430887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2200" dirty="0" smtClean="0"/>
              <a:t>☆機能構成はあかり、ひので、</a:t>
            </a:r>
            <a:r>
              <a:rPr kumimoji="1" lang="ja-JP" altLang="en-US" sz="2200" dirty="0" err="1" smtClean="0"/>
              <a:t>すざくと</a:t>
            </a:r>
            <a:r>
              <a:rPr kumimoji="1" lang="ja-JP" altLang="en-US" sz="2200" dirty="0" smtClean="0"/>
              <a:t>同じように記述可能</a:t>
            </a:r>
            <a:endParaRPr kumimoji="1" lang="ja-JP" altLang="en-US" sz="22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395536" y="98072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00" dirty="0" smtClean="0"/>
              <a:t>既存衛星に対して、使用しているコマンド計画作成・検証ツールについてヒアリング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6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996" y="908720"/>
            <a:ext cx="3619500" cy="578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US" altLang="ja-JP" sz="3000" dirty="0" smtClean="0"/>
              <a:t>2. </a:t>
            </a:r>
            <a:r>
              <a:rPr lang="ja-JP" altLang="en-US" sz="3000" dirty="0" smtClean="0"/>
              <a:t>仕様</a:t>
            </a:r>
            <a:r>
              <a:rPr kumimoji="1" lang="ja-JP" altLang="en-US" sz="3000" dirty="0" smtClean="0"/>
              <a:t>検討</a:t>
            </a:r>
            <a:r>
              <a:rPr kumimoji="1" lang="en-US" altLang="ja-JP" sz="3000" dirty="0" smtClean="0"/>
              <a:t>:</a:t>
            </a:r>
            <a:r>
              <a:rPr lang="ja-JP" altLang="en-US" sz="3000" dirty="0" smtClean="0"/>
              <a:t>機能構成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0690" y="1028042"/>
            <a:ext cx="5184576" cy="5829957"/>
          </a:xfrm>
        </p:spPr>
        <p:txBody>
          <a:bodyPr>
            <a:noAutofit/>
          </a:bodyPr>
          <a:lstStyle/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ja-JP" altLang="en-US" sz="2200" spc="-20" dirty="0" smtClean="0"/>
              <a:t>ヒアリングにて以下のことがわかった。</a:t>
            </a:r>
            <a:endParaRPr lang="en-US" altLang="ja-JP" sz="2200" spc="-20" dirty="0" smtClean="0"/>
          </a:p>
          <a:p>
            <a:pPr>
              <a:lnSpc>
                <a:spcPts val="2300"/>
              </a:lnSpc>
              <a:spcBef>
                <a:spcPts val="500"/>
              </a:spcBef>
            </a:pPr>
            <a:r>
              <a:rPr lang="ja-JP" altLang="en-US" sz="2200" spc="-20" dirty="0" smtClean="0"/>
              <a:t>各機器・サブシステムの制御内容については各担当者</a:t>
            </a:r>
            <a:r>
              <a:rPr lang="ja-JP" altLang="en-US" sz="2200" spc="-20" dirty="0" smtClean="0"/>
              <a:t>から複数の運用</a:t>
            </a:r>
            <a:r>
              <a:rPr lang="ja-JP" altLang="en-US" sz="2200" spc="-20" dirty="0" smtClean="0"/>
              <a:t>要求ファイルが提出</a:t>
            </a:r>
            <a:r>
              <a:rPr lang="ja-JP" altLang="en-US" sz="2200" spc="-20" dirty="0" smtClean="0"/>
              <a:t>される。</a:t>
            </a:r>
            <a:endParaRPr lang="en-US" altLang="ja-JP" sz="2200" spc="-20" dirty="0" smtClean="0"/>
          </a:p>
          <a:p>
            <a:pPr>
              <a:lnSpc>
                <a:spcPts val="2300"/>
              </a:lnSpc>
              <a:spcBef>
                <a:spcPts val="500"/>
              </a:spcBef>
            </a:pPr>
            <a:r>
              <a:rPr lang="ja-JP" altLang="en-US" sz="2200" spc="-20" dirty="0" smtClean="0"/>
              <a:t>検証する項目は各サブシステム毎に分類することができるが、検証に要求されるレベルが異なる場合がある。</a:t>
            </a:r>
            <a:endParaRPr lang="en-US" altLang="ja-JP" sz="2200" spc="-20" dirty="0" smtClean="0"/>
          </a:p>
          <a:p>
            <a:pPr>
              <a:lnSpc>
                <a:spcPts val="2300"/>
              </a:lnSpc>
              <a:spcBef>
                <a:spcPts val="500"/>
              </a:spcBef>
            </a:pPr>
            <a:r>
              <a:rPr lang="ja-JP" altLang="en-US" sz="2200" spc="-20" dirty="0" smtClean="0"/>
              <a:t>項目毎に検証することで、</a:t>
            </a:r>
            <a:r>
              <a:rPr lang="ja-JP" altLang="en-US" sz="2200" spc="-20" dirty="0"/>
              <a:t>フィードバック</a:t>
            </a:r>
            <a:r>
              <a:rPr lang="ja-JP" altLang="en-US" sz="2200" spc="-20" dirty="0" smtClean="0"/>
              <a:t>に要する時間を短縮することが可能。</a:t>
            </a:r>
            <a:endParaRPr lang="en-US" altLang="ja-JP" sz="2200" spc="-20" dirty="0" smtClean="0"/>
          </a:p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ja-JP" altLang="en-US" sz="2200" spc="-20" dirty="0" smtClean="0"/>
              <a:t>⇒開発方針を以下のように設定。</a:t>
            </a:r>
            <a:endParaRPr lang="en-US" altLang="ja-JP" sz="2200" spc="-20" dirty="0" smtClean="0"/>
          </a:p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en-US" altLang="ja-JP" sz="2200" spc="-20" dirty="0"/>
              <a:t> </a:t>
            </a:r>
            <a:r>
              <a:rPr lang="en-US" altLang="ja-JP" sz="2200" spc="-20" dirty="0" smtClean="0"/>
              <a:t>   </a:t>
            </a:r>
            <a:r>
              <a:rPr lang="ja-JP" altLang="en-US" sz="2200" spc="-20" dirty="0" smtClean="0"/>
              <a:t>☆</a:t>
            </a:r>
            <a:r>
              <a:rPr lang="ja-JP" altLang="en-US" sz="2200" spc="-20" dirty="0"/>
              <a:t>従来の共通ツール部分を</a:t>
            </a:r>
            <a:r>
              <a:rPr lang="ja-JP" altLang="en-US" sz="2200" spc="-20" dirty="0" smtClean="0"/>
              <a:t>コマンド計</a:t>
            </a:r>
            <a:endParaRPr lang="en-US" altLang="ja-JP" sz="2200" spc="-20" dirty="0" smtClean="0"/>
          </a:p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en-US" altLang="ja-JP" sz="2200" spc="-20" dirty="0"/>
              <a:t> </a:t>
            </a:r>
            <a:r>
              <a:rPr lang="en-US" altLang="ja-JP" sz="2200" spc="-20" dirty="0" smtClean="0"/>
              <a:t>        </a:t>
            </a:r>
            <a:r>
              <a:rPr lang="ja-JP" altLang="en-US" sz="2200" spc="-20" dirty="0" smtClean="0"/>
              <a:t>画作成部</a:t>
            </a:r>
            <a:r>
              <a:rPr lang="ja-JP" altLang="en-US" sz="2200" spc="-20" dirty="0"/>
              <a:t>、それ以外の検証を</a:t>
            </a:r>
            <a:r>
              <a:rPr lang="ja-JP" altLang="en-US" sz="2200" spc="-20" dirty="0" smtClean="0"/>
              <a:t>行う機</a:t>
            </a:r>
            <a:endParaRPr lang="en-US" altLang="ja-JP" sz="2200" spc="-20" dirty="0" smtClean="0"/>
          </a:p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en-US" altLang="ja-JP" sz="2200" spc="-20" dirty="0"/>
              <a:t> </a:t>
            </a:r>
            <a:r>
              <a:rPr lang="en-US" altLang="ja-JP" sz="2200" spc="-20" dirty="0" smtClean="0"/>
              <a:t>        </a:t>
            </a:r>
            <a:r>
              <a:rPr lang="ja-JP" altLang="en-US" sz="2200" spc="-20" dirty="0" smtClean="0"/>
              <a:t>能部分</a:t>
            </a:r>
            <a:r>
              <a:rPr lang="ja-JP" altLang="en-US" sz="2200" spc="-20" dirty="0"/>
              <a:t>を計画検証部とする。</a:t>
            </a:r>
            <a:endParaRPr lang="en-US" altLang="ja-JP" sz="2200" spc="-20" dirty="0"/>
          </a:p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ja-JP" altLang="en-US" sz="2200" spc="-20" dirty="0" smtClean="0"/>
              <a:t>　 ☆</a:t>
            </a:r>
            <a:r>
              <a:rPr lang="ja-JP" altLang="en-US" sz="2200" spc="-20" dirty="0"/>
              <a:t>計画検証部は、それぞれ検証</a:t>
            </a:r>
            <a:r>
              <a:rPr lang="ja-JP" altLang="en-US" sz="2200" spc="-20" dirty="0" smtClean="0"/>
              <a:t>項目毎</a:t>
            </a:r>
            <a:endParaRPr lang="en-US" altLang="ja-JP" sz="2200" spc="-20" dirty="0" smtClean="0"/>
          </a:p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en-US" altLang="ja-JP" sz="2200" spc="-20" dirty="0"/>
              <a:t> </a:t>
            </a:r>
            <a:r>
              <a:rPr lang="en-US" altLang="ja-JP" sz="2200" spc="-20" dirty="0" smtClean="0"/>
              <a:t>       </a:t>
            </a:r>
            <a:r>
              <a:rPr lang="ja-JP" altLang="en-US" sz="2200" spc="-20" dirty="0" smtClean="0"/>
              <a:t>のモジュール</a:t>
            </a:r>
            <a:r>
              <a:rPr lang="ja-JP" altLang="en-US" sz="2200" spc="-20" dirty="0"/>
              <a:t>構成とし、使用</a:t>
            </a:r>
            <a:r>
              <a:rPr lang="ja-JP" altLang="en-US" sz="2200" spc="-20" dirty="0" smtClean="0"/>
              <a:t>する衛星</a:t>
            </a:r>
            <a:endParaRPr lang="en-US" altLang="ja-JP" sz="2200" spc="-20" dirty="0" smtClean="0"/>
          </a:p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en-US" altLang="ja-JP" sz="2200" spc="-20" dirty="0"/>
              <a:t> </a:t>
            </a:r>
            <a:r>
              <a:rPr lang="en-US" altLang="ja-JP" sz="2200" spc="-20" dirty="0" smtClean="0"/>
              <a:t>       </a:t>
            </a:r>
            <a:r>
              <a:rPr lang="ja-JP" altLang="en-US" sz="2200" spc="-20" dirty="0" smtClean="0"/>
              <a:t>プロジェクト</a:t>
            </a:r>
            <a:r>
              <a:rPr lang="ja-JP" altLang="en-US" sz="2200" spc="-20" dirty="0"/>
              <a:t>において、取捨</a:t>
            </a:r>
            <a:r>
              <a:rPr lang="ja-JP" altLang="en-US" sz="2200" spc="-20" dirty="0" smtClean="0"/>
              <a:t>選択可能</a:t>
            </a:r>
            <a:endParaRPr lang="en-US" altLang="ja-JP" sz="2200" spc="-20" dirty="0" smtClean="0"/>
          </a:p>
          <a:p>
            <a:pPr marL="0" indent="0">
              <a:lnSpc>
                <a:spcPts val="2300"/>
              </a:lnSpc>
              <a:spcBef>
                <a:spcPts val="500"/>
              </a:spcBef>
              <a:buNone/>
            </a:pPr>
            <a:r>
              <a:rPr lang="en-US" altLang="ja-JP" sz="2200" spc="-20" dirty="0"/>
              <a:t> </a:t>
            </a:r>
            <a:r>
              <a:rPr lang="en-US" altLang="ja-JP" sz="2200" spc="-20" dirty="0" smtClean="0"/>
              <a:t>       </a:t>
            </a:r>
            <a:r>
              <a:rPr lang="ja-JP" altLang="en-US" sz="2200" spc="-20" dirty="0" smtClean="0"/>
              <a:t>とする</a:t>
            </a:r>
            <a:r>
              <a:rPr lang="ja-JP" altLang="en-US" sz="2200" spc="-20" dirty="0" smtClean="0"/>
              <a:t>。</a:t>
            </a:r>
            <a:r>
              <a:rPr lang="en-US" altLang="ja-JP" sz="2200" spc="-20" dirty="0" smtClean="0"/>
              <a:t>(</a:t>
            </a:r>
            <a:r>
              <a:rPr lang="ja-JP" altLang="en-US" sz="2200" spc="-20" dirty="0" smtClean="0"/>
              <a:t>→</a:t>
            </a:r>
            <a:r>
              <a:rPr lang="en-US" altLang="ja-JP" sz="2200" spc="-20" dirty="0" smtClean="0"/>
              <a:t>CUI</a:t>
            </a:r>
            <a:r>
              <a:rPr lang="ja-JP" altLang="en-US" sz="2200" spc="-20" dirty="0" smtClean="0"/>
              <a:t>とする。</a:t>
            </a:r>
            <a:r>
              <a:rPr lang="en-US" altLang="ja-JP" sz="2200" spc="-20" dirty="0" smtClean="0"/>
              <a:t>)</a:t>
            </a:r>
            <a:endParaRPr lang="ja-JP" altLang="en-US" sz="2200" spc="-20" dirty="0"/>
          </a:p>
        </p:txBody>
      </p:sp>
    </p:spTree>
    <p:extLst>
      <p:ext uri="{BB962C8B-B14F-4D97-AF65-F5344CB8AC3E}">
        <p14:creationId xmlns:p14="http://schemas.microsoft.com/office/powerpoint/2010/main" val="322437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US" altLang="ja-JP" sz="3000" dirty="0" smtClean="0"/>
              <a:t>2.1 </a:t>
            </a:r>
            <a:r>
              <a:rPr lang="ja-JP" altLang="en-US" sz="3000" dirty="0" smtClean="0"/>
              <a:t>仕様検討</a:t>
            </a:r>
            <a:r>
              <a:rPr lang="en-US" altLang="ja-JP" sz="3000" dirty="0" smtClean="0"/>
              <a:t>:</a:t>
            </a:r>
            <a:r>
              <a:rPr lang="ja-JP" altLang="en-US" sz="3000" dirty="0" smtClean="0"/>
              <a:t>コマンド計画作成部</a:t>
            </a:r>
            <a:endParaRPr kumimoji="1" lang="ja-JP" altLang="en-US" sz="3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8633" y="980728"/>
            <a:ext cx="4536504" cy="5616624"/>
          </a:xfrm>
        </p:spPr>
        <p:txBody>
          <a:bodyPr>
            <a:noAutofit/>
          </a:bodyPr>
          <a:lstStyle/>
          <a:p>
            <a:r>
              <a:rPr lang="ja-JP" altLang="en-US" sz="2200" dirty="0"/>
              <a:t>従来</a:t>
            </a:r>
            <a:r>
              <a:rPr lang="ja-JP" altLang="en-US" sz="2200" dirty="0" smtClean="0"/>
              <a:t>の共通ツール</a:t>
            </a:r>
            <a:r>
              <a:rPr lang="en-US" altLang="ja-JP" sz="2200" dirty="0" smtClean="0"/>
              <a:t>(ISACS-PLN)</a:t>
            </a:r>
            <a:r>
              <a:rPr lang="ja-JP" altLang="en-US" sz="2200" dirty="0" smtClean="0"/>
              <a:t>相当の機能部分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</a:t>
            </a:r>
            <a:r>
              <a:rPr lang="en-US" altLang="ja-JP" sz="2200" dirty="0" smtClean="0"/>
              <a:t>  </a:t>
            </a:r>
            <a:r>
              <a:rPr lang="ja-JP" altLang="en-US" sz="2200" dirty="0" smtClean="0"/>
              <a:t>各サブシステム・機器担当から　　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　提出される運用要求ファイルを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  マージして、コマンド計画ファイル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　の形式で出力する。</a:t>
            </a:r>
            <a:endParaRPr lang="en-US" altLang="ja-JP" sz="2200" dirty="0" smtClean="0"/>
          </a:p>
          <a:p>
            <a:r>
              <a:rPr kumimoji="1" lang="ja-JP" altLang="en-US" sz="2200" dirty="0" smtClean="0"/>
              <a:t>既存衛星へのヒアリングにて、</a:t>
            </a:r>
            <a:r>
              <a:rPr kumimoji="1" lang="en-US" altLang="ja-JP" sz="2200" dirty="0" smtClean="0"/>
              <a:t>ISACS-PLN</a:t>
            </a:r>
            <a:r>
              <a:rPr kumimoji="1" lang="ja-JP" altLang="en-US" sz="2200" dirty="0" smtClean="0"/>
              <a:t>相当部分の改善要望についても調査</a:t>
            </a:r>
            <a:endParaRPr kumimoji="1"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→運用要求記述言語の再検討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　　　　　　　　　　　　　　　　</a:t>
            </a:r>
            <a:r>
              <a:rPr lang="en-US" altLang="ja-JP" sz="2200" dirty="0" smtClean="0"/>
              <a:t>(ORLG)</a:t>
            </a:r>
          </a:p>
          <a:p>
            <a:pPr marL="0" indent="0">
              <a:buNone/>
            </a:pPr>
            <a:r>
              <a:rPr kumimoji="1" lang="en-US" altLang="ja-JP" sz="2200" dirty="0"/>
              <a:t> </a:t>
            </a:r>
            <a:r>
              <a:rPr kumimoji="1" lang="en-US" altLang="ja-JP" sz="2200" dirty="0" smtClean="0"/>
              <a:t>          </a:t>
            </a:r>
            <a:r>
              <a:rPr lang="ja-JP" altLang="en-US" sz="2200" dirty="0" smtClean="0"/>
              <a:t>マージ方法</a:t>
            </a:r>
            <a:r>
              <a:rPr kumimoji="1" lang="ja-JP" altLang="en-US" sz="2200" dirty="0" smtClean="0"/>
              <a:t>の明確化</a:t>
            </a:r>
            <a:endParaRPr kumimoji="1" lang="ja-JP" alt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137" y="1412776"/>
            <a:ext cx="43815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36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6766" y="908720"/>
            <a:ext cx="4752528" cy="432048"/>
          </a:xfrm>
        </p:spPr>
        <p:txBody>
          <a:bodyPr>
            <a:noAutofit/>
          </a:bodyPr>
          <a:lstStyle/>
          <a:p>
            <a:r>
              <a:rPr kumimoji="1" lang="ja-JP" altLang="en-US" sz="2200" dirty="0" smtClean="0"/>
              <a:t>運用要求</a:t>
            </a:r>
            <a:r>
              <a:rPr lang="ja-JP" altLang="en-US" sz="2200" dirty="0" smtClean="0"/>
              <a:t>記述言語の特徴</a:t>
            </a:r>
            <a:endParaRPr kumimoji="1" lang="ja-JP" altLang="en-US" sz="2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6766" y="3573016"/>
            <a:ext cx="524656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mtClean="0"/>
              <a:t>実行時刻指定</a:t>
            </a:r>
            <a:endParaRPr lang="en-US" altLang="ja-JP" smtClean="0"/>
          </a:p>
          <a:p>
            <a:r>
              <a:rPr kumimoji="1" lang="en-US" altLang="ja-JP" smtClean="0"/>
              <a:t>(</a:t>
            </a:r>
            <a:r>
              <a:rPr kumimoji="1" lang="ja-JP" altLang="en-US" smtClean="0"/>
              <a:t>コマンドまたはコマンドシーケンスが実行される時刻をイベントまたは絶対時刻で指定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4890716"/>
            <a:ext cx="52465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mtClean="0"/>
              <a:t>イベント時刻</a:t>
            </a:r>
            <a:endParaRPr lang="en-US" altLang="ja-JP" smtClean="0"/>
          </a:p>
          <a:p>
            <a:r>
              <a:rPr kumimoji="1" lang="en-US" altLang="ja-JP" smtClean="0"/>
              <a:t>(</a:t>
            </a:r>
            <a:r>
              <a:rPr kumimoji="1" lang="ja-JP" altLang="en-US" smtClean="0"/>
              <a:t>あるイベントが発生する絶対時刻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2636912"/>
            <a:ext cx="52465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mtClean="0"/>
              <a:t>コマンドシーケンス</a:t>
            </a:r>
            <a:endParaRPr lang="en-US" altLang="ja-JP" smtClean="0"/>
          </a:p>
          <a:p>
            <a:r>
              <a:rPr kumimoji="1" lang="en-US" altLang="ja-JP" smtClean="0"/>
              <a:t>(</a:t>
            </a:r>
            <a:r>
              <a:rPr lang="ja-JP" altLang="en-US"/>
              <a:t>目的</a:t>
            </a:r>
            <a:r>
              <a:rPr kumimoji="1" lang="ja-JP" altLang="en-US" smtClean="0"/>
              <a:t>に応じたコマンドをシーケンスにしたもの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3715" y="1700808"/>
            <a:ext cx="524656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mtClean="0"/>
              <a:t>イベント</a:t>
            </a:r>
            <a:endParaRPr lang="en-US" altLang="ja-JP" smtClean="0"/>
          </a:p>
          <a:p>
            <a:r>
              <a:rPr kumimoji="1" lang="en-US" altLang="ja-JP" smtClean="0"/>
              <a:t>(</a:t>
            </a:r>
            <a:r>
              <a:rPr lang="ja-JP" altLang="en-US" smtClean="0"/>
              <a:t>軌道上で発生する事象や制御内容に応じた出来事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4" name="右中かっこ 3"/>
          <p:cNvSpPr/>
          <p:nvPr/>
        </p:nvSpPr>
        <p:spPr>
          <a:xfrm>
            <a:off x="5580112" y="1628800"/>
            <a:ext cx="144016" cy="286754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52120" y="1708353"/>
            <a:ext cx="34918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 smtClean="0"/>
              <a:t>これらをあらかじめ</a:t>
            </a:r>
            <a:endParaRPr kumimoji="1" lang="en-US" altLang="ja-JP" sz="2200" dirty="0" smtClean="0"/>
          </a:p>
          <a:p>
            <a:r>
              <a:rPr kumimoji="1" lang="ja-JP" altLang="en-US" sz="2200" dirty="0" smtClean="0"/>
              <a:t>絶対時刻を使用せず定義</a:t>
            </a:r>
            <a:endParaRPr kumimoji="1" lang="en-US" altLang="ja-JP" sz="2200" dirty="0" smtClean="0"/>
          </a:p>
          <a:p>
            <a:r>
              <a:rPr kumimoji="1" lang="ja-JP" altLang="en-US" sz="2200" dirty="0" smtClean="0"/>
              <a:t>すること</a:t>
            </a:r>
            <a:r>
              <a:rPr lang="ja-JP" altLang="en-US" sz="2200" dirty="0" smtClean="0"/>
              <a:t>により、計画作成時</a:t>
            </a:r>
            <a:endParaRPr lang="en-US" altLang="ja-JP" sz="2200" dirty="0" smtClean="0"/>
          </a:p>
          <a:p>
            <a:r>
              <a:rPr lang="ja-JP" altLang="en-US" sz="2200" dirty="0" smtClean="0"/>
              <a:t>には、各イベントに対する</a:t>
            </a:r>
            <a:endParaRPr lang="en-US" altLang="ja-JP" sz="2200" dirty="0" smtClean="0"/>
          </a:p>
          <a:p>
            <a:r>
              <a:rPr kumimoji="1" lang="ja-JP" altLang="en-US" sz="2200" dirty="0" smtClean="0"/>
              <a:t>絶対時刻を与えることで、</a:t>
            </a:r>
            <a:endParaRPr kumimoji="1" lang="en-US" altLang="ja-JP" sz="2200" dirty="0" smtClean="0"/>
          </a:p>
          <a:p>
            <a:r>
              <a:rPr kumimoji="1" lang="ja-JP" altLang="en-US" sz="2200" dirty="0" smtClean="0"/>
              <a:t>決まりきったコマンドの</a:t>
            </a:r>
            <a:endParaRPr kumimoji="1" lang="en-US" altLang="ja-JP" sz="2200" dirty="0" smtClean="0"/>
          </a:p>
          <a:p>
            <a:r>
              <a:rPr lang="ja-JP" altLang="en-US" sz="2200" dirty="0" smtClean="0"/>
              <a:t>シーケンス等を毎回記述</a:t>
            </a:r>
            <a:endParaRPr lang="en-US" altLang="ja-JP" sz="2200" dirty="0" smtClean="0"/>
          </a:p>
          <a:p>
            <a:r>
              <a:rPr lang="ja-JP" altLang="en-US" sz="2200" dirty="0" smtClean="0"/>
              <a:t>する</a:t>
            </a:r>
            <a:r>
              <a:rPr kumimoji="1" lang="ja-JP" altLang="en-US" sz="2200" dirty="0" smtClean="0"/>
              <a:t>必要がなくなる。</a:t>
            </a:r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706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865</Words>
  <Application>Microsoft Office PowerPoint</Application>
  <PresentationFormat>画面に合わせる (4:3)</PresentationFormat>
  <Paragraphs>194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GSTOS コマンド計画検証ソフトウェアの開発</vt:lpstr>
      <vt:lpstr>PowerPoint プレゼンテーション</vt:lpstr>
      <vt:lpstr>PowerPoint プレゼンテーション</vt:lpstr>
      <vt:lpstr>1.2 SIB2/GSTOS-1プロジェクトにおける開発目標</vt:lpstr>
      <vt:lpstr>1.2.1 要件定義１：対象衛星ヒアリング</vt:lpstr>
      <vt:lpstr>1.2.2 要件定義2：既存衛星ヒアリング</vt:lpstr>
      <vt:lpstr>2. 仕様検討:機能構成</vt:lpstr>
      <vt:lpstr>2.1 仕様検討:コマンド計画作成部</vt:lpstr>
      <vt:lpstr>PowerPoint プレゼンテーション</vt:lpstr>
      <vt:lpstr>2.2 仕様検討:計画検証部</vt:lpstr>
      <vt:lpstr>PowerPoint プレゼンテーション</vt:lpstr>
      <vt:lpstr>3.現在の使用状況</vt:lpstr>
      <vt:lpstr>4.まとめ</vt:lpstr>
    </vt:vector>
  </TitlesOfParts>
  <Company>宇宙航空研究開発機構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GSTOS コマンド計画検証ソフトウェアの開発</dc:title>
  <dc:creator>n</dc:creator>
  <cp:lastModifiedBy>csoda</cp:lastModifiedBy>
  <cp:revision>69</cp:revision>
  <cp:lastPrinted>2014-02-12T05:03:28Z</cp:lastPrinted>
  <dcterms:created xsi:type="dcterms:W3CDTF">2014-02-04T02:49:48Z</dcterms:created>
  <dcterms:modified xsi:type="dcterms:W3CDTF">2014-02-14T00:17:00Z</dcterms:modified>
</cp:coreProperties>
</file>