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99" r:id="rId2"/>
    <p:sldId id="434" r:id="rId3"/>
    <p:sldId id="408" r:id="rId4"/>
    <p:sldId id="407" r:id="rId5"/>
    <p:sldId id="427" r:id="rId6"/>
    <p:sldId id="314" r:id="rId7"/>
    <p:sldId id="416" r:id="rId8"/>
    <p:sldId id="432" r:id="rId9"/>
    <p:sldId id="419" r:id="rId10"/>
    <p:sldId id="438" r:id="rId11"/>
    <p:sldId id="439" r:id="rId12"/>
    <p:sldId id="442" r:id="rId13"/>
    <p:sldId id="441" r:id="rId14"/>
    <p:sldId id="443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0F2DC"/>
    <a:srgbClr val="CEC5F7"/>
    <a:srgbClr val="D0F7FF"/>
    <a:srgbClr val="66FFFF"/>
    <a:srgbClr val="8000FF"/>
    <a:srgbClr val="FFFF00"/>
    <a:srgbClr val="008040"/>
    <a:srgbClr val="FFFF66"/>
    <a:srgbClr val="66FF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26" autoAdjust="0"/>
    <p:restoredTop sz="94660"/>
  </p:normalViewPr>
  <p:slideViewPr>
    <p:cSldViewPr snapToObjects="1">
      <p:cViewPr varScale="1">
        <p:scale>
          <a:sx n="130" d="100"/>
          <a:sy n="130" d="100"/>
        </p:scale>
        <p:origin x="-120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37477-9CB4-1446-9F96-79530D109E70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3B32-269D-F247-85C8-9DC5D43EC1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537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11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12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13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14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9A37F-91B6-7B46-896D-23C3BAAA1A37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Arial" pitchFamily="-111" charset="0"/>
              <a:ea typeface="ＭＳ Ｐ明朝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ea typeface="ＭＳ Ｐ明朝" charset="-128"/>
              <a:cs typeface="ＭＳ Ｐ明朝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ea typeface="ＭＳ Ｐ明朝" charset="-128"/>
              <a:cs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ea typeface="ＭＳ Ｐ明朝" charset="-128"/>
              <a:cs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8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9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A49E58F-E848-4798-BD8E-9495EC05115E}" type="slidenum">
              <a:rPr lang="en-US" altLang="ja-JP" sz="1200"/>
              <a:pPr algn="r"/>
              <a:t>10</a:t>
            </a:fld>
            <a:endParaRPr lang="en-US" altLang="ja-JP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ja-JP" altLang="en-US">
              <a:latin typeface="Arial" pitchFamily="52" charset="0"/>
              <a:ea typeface="ＭＳ Ｐ明朝" pitchFamily="52" charset="-128"/>
              <a:cs typeface="ＭＳ Ｐ明朝" pitchFamily="5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F04EF6-5943-D542-8213-F755DA0CB2F9}" type="datetimeFigureOut">
              <a:rPr lang="ja-JP" altLang="en-US" smtClean="0"/>
              <a:pPr/>
              <a:t>2014/02/14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4F2EC0-B7E2-C643-9E8B-43F0DCCD864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gif"/><Relationship Id="rId18" Type="http://schemas.openxmlformats.org/officeDocument/2006/relationships/image" Target="../media/image6.tif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6575425" y="6629400"/>
            <a:ext cx="2568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ja-JP" altLang="en-GB" sz="1000" b="1">
                <a:ea typeface="ヒラギノ角ゴ Pro W3" pitchFamily="52" charset="-128"/>
                <a:cs typeface="ヒラギノ角ゴ Pro W3" pitchFamily="52" charset="-128"/>
              </a:rPr>
              <a:t>＃</a:t>
            </a:r>
            <a:fld id="{54AAB94F-F7B7-42B2-A33E-76FA64B3C8B7}" type="slidenum">
              <a:rPr kumimoji="0" lang="en-GB" altLang="ja-JP" sz="1000" b="1">
                <a:ea typeface="Arial" pitchFamily="52" charset="0"/>
                <a:cs typeface="Arial" pitchFamily="52" charset="0"/>
              </a:rPr>
              <a:pPr algn="r">
                <a:spcBef>
                  <a:spcPct val="50000"/>
                </a:spcBef>
              </a:pPr>
              <a:t>‹#›</a:t>
            </a:fld>
            <a:endParaRPr kumimoji="0" lang="en-GB" altLang="ja-JP" sz="1000" b="1" dirty="0">
              <a:latin typeface="Verdana" pitchFamily="52" charset="0"/>
              <a:ea typeface="Arial" pitchFamily="52" charset="0"/>
              <a:cs typeface="Arial" pitchFamily="52" charset="0"/>
            </a:endParaRPr>
          </a:p>
        </p:txBody>
      </p:sp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0" y="656907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 userDrawn="1"/>
        </p:nvSpPr>
        <p:spPr bwMode="auto">
          <a:xfrm>
            <a:off x="304800" y="6553200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dirty="0" smtClean="0">
                <a:latin typeface="ヒラギノ角ゴ ProN W3"/>
                <a:ea typeface="ヒラギノ角ゴ ProN W3"/>
                <a:cs typeface="ヒラギノ角ゴ ProN W3"/>
              </a:rPr>
              <a:t>宇宙科学情報解析シンポジウム</a:t>
            </a:r>
            <a:r>
              <a:rPr lang="en-US" altLang="ja-JP" sz="1200" b="0" i="0" dirty="0" smtClean="0">
                <a:latin typeface="ヒラギノ角ゴ ProN W3"/>
                <a:ea typeface="ヒラギノ角ゴ ProN W3"/>
                <a:cs typeface="ヒラギノ角ゴ ProN W3"/>
              </a:rPr>
              <a:t>,</a:t>
            </a:r>
            <a:r>
              <a:rPr lang="en-US" altLang="ja-JP" sz="1200" b="0" i="0" baseline="0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en-US" altLang="ja-JP" sz="1200" b="0" i="0" dirty="0" smtClean="0">
                <a:latin typeface="ヒラギノ角ゴ ProN W6"/>
                <a:ea typeface="ヒラギノ角ゴ ProN W6"/>
                <a:cs typeface="ヒラギノ角ゴ ProN W6"/>
              </a:rPr>
              <a:t>3. </a:t>
            </a:r>
            <a:r>
              <a:rPr lang="ja-JP" altLang="en-US" sz="1200" b="0" i="0" dirty="0" smtClean="0">
                <a:latin typeface="ヒラギノ角ゴ ProN W6"/>
                <a:ea typeface="ヒラギノ角ゴ ProN W6"/>
                <a:cs typeface="ヒラギノ角ゴ ProN W6"/>
              </a:rPr>
              <a:t>データ処理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,</a:t>
            </a:r>
            <a:r>
              <a:rPr kumimoji="1" lang="en-US" altLang="ja-JP" sz="1200" b="0" i="0" kern="1200" baseline="0" dirty="0" smtClean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en-US" altLang="ja-JP" sz="1200" b="0" i="0" dirty="0" smtClean="0">
                <a:latin typeface="ヒラギノ角ゴ ProN W3"/>
                <a:ea typeface="ヒラギノ角ゴ ProN W3"/>
                <a:cs typeface="ヒラギノ角ゴ ProN W3"/>
              </a:rPr>
              <a:t>2014/02/14</a:t>
            </a:r>
            <a:r>
              <a:rPr lang="en-US" altLang="ja-JP" sz="1200" b="0" i="0" baseline="0" dirty="0" smtClean="0">
                <a:latin typeface="ヒラギノ角ゴ ProN W3"/>
                <a:ea typeface="ヒラギノ角ゴ ProN W3"/>
                <a:cs typeface="ヒラギノ角ゴ ProN W3"/>
              </a:rPr>
              <a:t> @ISAS/JAXA</a:t>
            </a:r>
            <a:endParaRPr lang="en-US" altLang="ja-JP" sz="1200" b="0" i="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41000">
                <a:srgbClr val="0000FF"/>
              </a:gs>
              <a:gs pos="63000">
                <a:schemeClr val="bg1"/>
              </a:gs>
            </a:gsLst>
            <a:lin ang="1692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図形グループ 25"/>
          <p:cNvGrpSpPr>
            <a:grpSpLocks/>
          </p:cNvGrpSpPr>
          <p:nvPr userDrawn="1"/>
        </p:nvGrpSpPr>
        <p:grpSpPr>
          <a:xfrm>
            <a:off x="5860518" y="51093"/>
            <a:ext cx="3254286" cy="472110"/>
            <a:chOff x="247567" y="1676400"/>
            <a:chExt cx="7155666" cy="1038096"/>
          </a:xfrm>
        </p:grpSpPr>
        <p:pic>
          <p:nvPicPr>
            <p:cNvPr id="11" name="図 10" descr="JAXA_logo.tif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2037715" y="1758174"/>
              <a:ext cx="1354347" cy="804002"/>
            </a:xfrm>
            <a:prstGeom prst="rect">
              <a:avLst/>
            </a:prstGeom>
          </p:spPr>
        </p:pic>
        <p:pic>
          <p:nvPicPr>
            <p:cNvPr id="15" name="図 14" descr="stanford-logo.gif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587206" y="1749836"/>
              <a:ext cx="816027" cy="816028"/>
            </a:xfrm>
            <a:prstGeom prst="rect">
              <a:avLst/>
            </a:prstGeom>
          </p:spPr>
        </p:pic>
        <p:pic>
          <p:nvPicPr>
            <p:cNvPr id="16" name="図 15" descr="logomark_sp.png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47567" y="1676400"/>
              <a:ext cx="966965" cy="966966"/>
            </a:xfrm>
            <a:prstGeom prst="rect">
              <a:avLst/>
            </a:prstGeom>
          </p:spPr>
        </p:pic>
        <p:pic>
          <p:nvPicPr>
            <p:cNvPr id="20" name="図 19" descr="東北大3.png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249598" y="1691162"/>
              <a:ext cx="760293" cy="1023334"/>
            </a:xfrm>
            <a:prstGeom prst="rect">
              <a:avLst/>
            </a:prstGeom>
          </p:spPr>
        </p:pic>
        <p:grpSp>
          <p:nvGrpSpPr>
            <p:cNvPr id="22" name="図形グループ 21"/>
            <p:cNvGrpSpPr/>
            <p:nvPr userDrawn="1"/>
          </p:nvGrpSpPr>
          <p:grpSpPr>
            <a:xfrm>
              <a:off x="4114800" y="1747102"/>
              <a:ext cx="2458314" cy="840907"/>
              <a:chOff x="7191207" y="914400"/>
              <a:chExt cx="1409868" cy="482268"/>
            </a:xfrm>
          </p:grpSpPr>
          <p:pic>
            <p:nvPicPr>
              <p:cNvPr id="17" name="図 16" descr="電通大.gif"/>
              <p:cNvPicPr>
                <a:picLocks noChangeAspect="1"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7191207" y="914401"/>
                <a:ext cx="506380" cy="4822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図 13" descr="阪大_logo.tiff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7630912" y="914401"/>
                <a:ext cx="485976" cy="48226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図 17" descr="府立大.gif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8112038" y="914400"/>
                <a:ext cx="489037" cy="482268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5" name="Picture 11" descr="NIPR_logo"/>
            <p:cNvPicPr>
              <a:picLocks noChangeAspect="1" noChangeArrowheads="1"/>
            </p:cNvPicPr>
            <p:nvPr userDrawn="1"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92062" y="1747102"/>
              <a:ext cx="773553" cy="79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gif"/><Relationship Id="rId12" Type="http://schemas.openxmlformats.org/officeDocument/2006/relationships/image" Target="../media/image7.gif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.tiff"/><Relationship Id="rId5" Type="http://schemas.openxmlformats.org/officeDocument/2006/relationships/image" Target="../media/image2.gif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tiff"/><Relationship Id="rId10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4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tiff"/><Relationship Id="rId8" Type="http://schemas.openxmlformats.org/officeDocument/2006/relationships/image" Target="../media/image32.tiff"/><Relationship Id="rId9" Type="http://schemas.openxmlformats.org/officeDocument/2006/relationships/image" Target="../media/image33.tiff"/><Relationship Id="rId10" Type="http://schemas.openxmlformats.org/officeDocument/2006/relationships/image" Target="../media/image34.tiff"/><Relationship Id="rId11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microsoft.com/office/2007/relationships/hdphoto" Target="../media/hdphoto1.wdp"/><Relationship Id="rId6" Type="http://schemas.openxmlformats.org/officeDocument/2006/relationships/image" Target="../media/image15.jpeg"/><Relationship Id="rId7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55776" y="4077072"/>
            <a:ext cx="47525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2800" u="sng" dirty="0" smtClean="0">
                <a:latin typeface="ヒラギノ角ゴ ProN W6"/>
                <a:ea typeface="ヒラギノ角ゴ ProN W6"/>
                <a:cs typeface="ヒラギノ角ゴ ProN W6"/>
              </a:rPr>
              <a:t>佐藤</a:t>
            </a:r>
            <a:r>
              <a:rPr lang="en-US" altLang="ja-JP" sz="2800" u="sng" dirty="0" smtClean="0"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ja-JP" altLang="en-US" sz="2800" u="sng" dirty="0" smtClean="0">
                <a:latin typeface="ヒラギノ角ゴ ProN W6"/>
                <a:ea typeface="ヒラギノ角ゴ ProN W6"/>
                <a:cs typeface="ヒラギノ角ゴ ProN W6"/>
              </a:rPr>
              <a:t>光輝</a:t>
            </a:r>
            <a:r>
              <a:rPr lang="en-US" altLang="ja-JP" sz="2800" baseline="30000" dirty="0" smtClean="0">
                <a:latin typeface="ヒラギノ角ゴ ProN W3"/>
                <a:ea typeface="ヒラギノ角ゴ ProN W3"/>
                <a:cs typeface="ヒラギノ角ゴ ProN W3"/>
              </a:rPr>
              <a:t>∗</a:t>
            </a:r>
            <a:r>
              <a:rPr lang="en-US" altLang="ja-JP" sz="2800" dirty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（北海道大学・理）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3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牛尾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知雄</a:t>
            </a:r>
            <a:r>
              <a:rPr lang="en-US" altLang="ja-JP" sz="2800" dirty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（大阪大学・工）</a:t>
            </a:r>
            <a:endParaRPr lang="en-US" altLang="ja-JP" sz="28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3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森本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健志</a:t>
            </a:r>
            <a:r>
              <a:rPr lang="en-US" altLang="ja-JP" sz="2800" dirty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（近畿大学・理工）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3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山崎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敦</a:t>
            </a:r>
            <a:r>
              <a:rPr lang="en-US" altLang="ja-JP" sz="2800" dirty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		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（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ISAS/JAXA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）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300"/>
              </a:spcAft>
            </a:pP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鈴木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ja-JP" altLang="en-US" sz="2800" dirty="0" smtClean="0">
                <a:latin typeface="ヒラギノ角ゴ ProN W3"/>
                <a:ea typeface="ヒラギノ角ゴ ProN W3"/>
                <a:cs typeface="ヒラギノ角ゴ ProN W3"/>
              </a:rPr>
              <a:t>睦</a:t>
            </a:r>
            <a:r>
              <a:rPr lang="en-US" altLang="ja-JP" sz="2800" baseline="30000" dirty="0" smtClean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800" dirty="0" smtClean="0">
                <a:latin typeface="ヒラギノ角ゴ ProN W3"/>
                <a:ea typeface="ヒラギノ角ゴ ProN W3"/>
                <a:cs typeface="ヒラギノ角ゴ ProN W3"/>
              </a:rPr>
              <a:t>		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（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ISAS/JAXA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）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7030" y="-27384"/>
            <a:ext cx="9144000" cy="644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1268760"/>
            <a:ext cx="9144000" cy="267765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6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JEM-GLIMS</a:t>
            </a:r>
            <a:r>
              <a:rPr lang="ja-JP" altLang="en-US" sz="6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ミッション</a:t>
            </a:r>
            <a:endParaRPr lang="en-US" altLang="ja-JP" sz="6000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algn="ctr"/>
            <a:r>
              <a:rPr lang="ja-JP" altLang="en-US" sz="48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における</a:t>
            </a:r>
            <a:endParaRPr lang="en-US" altLang="ja-JP" sz="4800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algn="ctr"/>
            <a:r>
              <a:rPr lang="ja-JP" altLang="en-US" sz="6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データ処理と今後の発展</a:t>
            </a:r>
            <a:endParaRPr kumimoji="1" lang="ja-JP" altLang="en-US" sz="28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0" name="図 9" descr="GLIMS_logo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125"/>
            <a:ext cx="2606232" cy="1152896"/>
          </a:xfrm>
          <a:prstGeom prst="rect">
            <a:avLst/>
          </a:prstGeom>
        </p:spPr>
      </p:pic>
      <p:pic>
        <p:nvPicPr>
          <p:cNvPr id="11" name="図 10" descr="mcelogo_nobg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7903"/>
            <a:ext cx="1180448" cy="1210857"/>
          </a:xfrm>
          <a:prstGeom prst="rect">
            <a:avLst/>
          </a:prstGeom>
          <a:ln>
            <a:noFill/>
          </a:ln>
        </p:spPr>
      </p:pic>
      <p:grpSp>
        <p:nvGrpSpPr>
          <p:cNvPr id="12" name="図形グループ 11"/>
          <p:cNvGrpSpPr/>
          <p:nvPr/>
        </p:nvGrpSpPr>
        <p:grpSpPr>
          <a:xfrm>
            <a:off x="3347864" y="57903"/>
            <a:ext cx="3260150" cy="1178700"/>
            <a:chOff x="3347864" y="57903"/>
            <a:chExt cx="3260150" cy="1178700"/>
          </a:xfrm>
        </p:grpSpPr>
        <p:pic>
          <p:nvPicPr>
            <p:cNvPr id="13" name="図 12" descr="JAXA_logo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1819" y="113081"/>
              <a:ext cx="806195" cy="470972"/>
            </a:xfrm>
            <a:prstGeom prst="rect">
              <a:avLst/>
            </a:prstGeom>
          </p:spPr>
        </p:pic>
        <p:pic>
          <p:nvPicPr>
            <p:cNvPr id="14" name="図 13" descr="stanford-logo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36720" y="621994"/>
              <a:ext cx="478015" cy="478016"/>
            </a:xfrm>
            <a:prstGeom prst="rect">
              <a:avLst/>
            </a:prstGeom>
          </p:spPr>
        </p:pic>
        <p:pic>
          <p:nvPicPr>
            <p:cNvPr id="15" name="図 14" descr="logomark_sp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7864" y="57903"/>
              <a:ext cx="566433" cy="566433"/>
            </a:xfrm>
            <a:prstGeom prst="rect">
              <a:avLst/>
            </a:prstGeom>
          </p:spPr>
        </p:pic>
        <p:pic>
          <p:nvPicPr>
            <p:cNvPr id="16" name="図 15" descr="東北大3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6592" y="637151"/>
              <a:ext cx="445368" cy="599452"/>
            </a:xfrm>
            <a:prstGeom prst="rect">
              <a:avLst/>
            </a:prstGeom>
          </p:spPr>
        </p:pic>
        <p:pic>
          <p:nvPicPr>
            <p:cNvPr id="17" name="図 16" descr="電通大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91837" y="634076"/>
              <a:ext cx="517217" cy="4925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図 17" descr="阪大_logo.tif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20019" y="99547"/>
              <a:ext cx="496376" cy="4925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1" descr="NIPR_logo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78936" y="623903"/>
              <a:ext cx="453135" cy="46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図 19" descr="logo1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93944" y="636676"/>
              <a:ext cx="470972" cy="470972"/>
            </a:xfrm>
            <a:prstGeom prst="rect">
              <a:avLst/>
            </a:prstGeom>
          </p:spPr>
        </p:pic>
        <p:pic>
          <p:nvPicPr>
            <p:cNvPr id="21" name="図 20" descr="大阪府大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4234" y="620688"/>
              <a:ext cx="496384" cy="489514"/>
            </a:xfrm>
            <a:prstGeom prst="rect">
              <a:avLst/>
            </a:prstGeom>
          </p:spPr>
        </p:pic>
        <p:pic>
          <p:nvPicPr>
            <p:cNvPr id="22" name="Picture 9" descr="wias02_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515847" y="188640"/>
              <a:ext cx="1152128" cy="29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109"/>
          <p:cNvGrpSpPr/>
          <p:nvPr/>
        </p:nvGrpSpPr>
        <p:grpSpPr>
          <a:xfrm>
            <a:off x="5601924" y="1035733"/>
            <a:ext cx="2248408" cy="1884855"/>
            <a:chOff x="6323742" y="1282258"/>
            <a:chExt cx="1964551" cy="1646896"/>
          </a:xfrm>
        </p:grpSpPr>
        <p:pic>
          <p:nvPicPr>
            <p:cNvPr id="6" name="図 5" descr="s-201009070914454889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742" y="1282258"/>
              <a:ext cx="1646896" cy="1646896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7486225" y="2317966"/>
              <a:ext cx="457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柱 7"/>
            <p:cNvSpPr/>
            <p:nvPr/>
          </p:nvSpPr>
          <p:spPr>
            <a:xfrm>
              <a:off x="7693535" y="2111736"/>
              <a:ext cx="594758" cy="415637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 descr="s-2010090709144548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69" y="1035733"/>
            <a:ext cx="1884855" cy="188485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601924" y="1050263"/>
            <a:ext cx="2520280" cy="1688547"/>
          </a:xfrm>
          <a:prstGeom prst="rect">
            <a:avLst/>
          </a:prstGeom>
          <a:noFill/>
          <a:ln w="28575" cmpd="sng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616332"/>
            <a:ext cx="174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ISAS/JAXA</a:t>
            </a:r>
            <a:endParaRPr kumimoji="1" lang="ja-JP" altLang="en-US" sz="1200" dirty="0">
              <a:solidFill>
                <a:srgbClr val="0000FF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2444049" y="2205878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円柱 12"/>
          <p:cNvSpPr/>
          <p:nvPr/>
        </p:nvSpPr>
        <p:spPr>
          <a:xfrm>
            <a:off x="2621622" y="1978867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2621622" y="1696452"/>
            <a:ext cx="3276072" cy="0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043608" y="1050263"/>
            <a:ext cx="2438399" cy="1688547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69759" y="616332"/>
            <a:ext cx="204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  <a:latin typeface="ヒラギノ角ゴ ProN W6"/>
                <a:ea typeface="ヒラギノ角ゴ ProN W6"/>
                <a:cs typeface="ヒラギノ角ゴ ProN W6"/>
              </a:rPr>
              <a:t>Hokkaido Univ.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90820" y="2066735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65068" y="2066735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90968" y="1280953"/>
            <a:ext cx="723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sftp</a:t>
            </a:r>
          </a:p>
          <a:p>
            <a:pPr algn="ctr"/>
            <a:endParaRPr kumimoji="1" lang="en-US" altLang="ja-JP" sz="1600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(put)</a:t>
            </a:r>
            <a:endParaRPr kumimoji="1" lang="ja-JP" altLang="en-US" sz="1600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Data Flow (ISAS – H.U.)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12349" y="2788185"/>
            <a:ext cx="4269931" cy="3631763"/>
          </a:xfrm>
          <a:prstGeom prst="rect">
            <a:avLst/>
          </a:prstGeom>
          <a:gradFill>
            <a:gsLst>
              <a:gs pos="0">
                <a:srgbClr val="008000">
                  <a:alpha val="40000"/>
                </a:srgbClr>
              </a:gs>
              <a:gs pos="36000">
                <a:srgbClr val="CCFFCC">
                  <a:alpha val="40000"/>
                </a:srgb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rIns="36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ja-JP" sz="200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すでに転送済みのデータと比較</a:t>
            </a:r>
            <a:endParaRPr lang="en-US" altLang="ja-JP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kumimoji="1"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差分があれば，その日の分のデータ処理をやり直し</a:t>
            </a:r>
            <a:endParaRPr kumimoji="1" lang="en-US" altLang="ja-JP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1600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（</a:t>
            </a:r>
            <a:r>
              <a:rPr lang="en-US" altLang="ja-JP" sz="1600" dirty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↑ </a:t>
            </a:r>
            <a:r>
              <a:rPr lang="ja-JP" altLang="en-US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差分チェックはマニュアル</a:t>
            </a:r>
            <a:r>
              <a:rPr lang="en-US" altLang="ja-JP" sz="1600" dirty="0" smtClean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ヒラギノ角ゴ ProN W3"/>
                <a:ea typeface="ヒラギノ角ゴ ProN W3"/>
                <a:cs typeface="ヒラギノ角ゴ ProN W3"/>
              </a:rPr>
              <a:t>）</a:t>
            </a:r>
            <a:endParaRPr kumimoji="1" lang="en-US" altLang="ja-JP" sz="1600" dirty="0" smtClean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kumimoji="1" lang="en-US" altLang="ja-JP" sz="1400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L0</a:t>
            </a:r>
            <a:r>
              <a:rPr kumimoji="1"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データ（</a:t>
            </a:r>
            <a:r>
              <a:rPr kumimoji="1"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TLM</a:t>
            </a:r>
            <a:r>
              <a:rPr kumimoji="1"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生データ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）</a:t>
            </a:r>
            <a:endParaRPr lang="en-US" altLang="ja-JP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L1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データ（デパケットデータ）</a:t>
            </a:r>
            <a:endParaRPr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GLIMS</a:t>
            </a:r>
            <a:r>
              <a:rPr lang="ja-JP" altLang="en-US" sz="1600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観測データ</a:t>
            </a:r>
            <a:endParaRPr lang="en-US" altLang="ja-JP" sz="1600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HK</a:t>
            </a:r>
            <a:r>
              <a:rPr lang="ja-JP" altLang="en-US" sz="1600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データ</a:t>
            </a:r>
            <a:endParaRPr lang="en-US" altLang="ja-JP" sz="1600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Quick Look (QL) Plot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作成処理</a:t>
            </a:r>
            <a:endParaRPr lang="en-US" altLang="ja-JP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5496" y="2788185"/>
            <a:ext cx="4689904" cy="370870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38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rIns="36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ja-JP" sz="200" dirty="0" smtClean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北海道大学のサーバーにデータを定期的に配信</a:t>
            </a:r>
            <a:endParaRPr lang="en-US" altLang="ja-JP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データは現時点から過去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X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日前のもの</a:t>
            </a:r>
            <a:endParaRPr kumimoji="1" lang="en-US" altLang="ja-JP" dirty="0" smtClean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altLang="ja-JP" sz="200" dirty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日前仕上げ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  <a:r>
              <a:rPr lang="ja-JP" altLang="en-US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（パケットロス多）</a:t>
            </a:r>
            <a:endParaRPr lang="en-US" altLang="ja-JP" dirty="0" smtClean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2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日前仕上げ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3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日前仕上げ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  <a:r>
              <a:rPr lang="ja-JP" altLang="en-US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（ほぼﾊﾟｹｯﾄﾛｽ解消）</a:t>
            </a:r>
            <a:endParaRPr lang="en-US" altLang="ja-JP" dirty="0" smtClean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ja-JP" dirty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0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日前仕上げ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30</a:t>
            </a:r>
            <a:r>
              <a:rPr lang="ja-JP" altLang="en-US" dirty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日前仕上げ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</a:p>
          <a:p>
            <a:pPr lvl="2">
              <a:spcAft>
                <a:spcPts val="600"/>
              </a:spcAft>
            </a:pPr>
            <a:r>
              <a:rPr lang="en-US" altLang="ja-JP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※</a:t>
            </a:r>
            <a:r>
              <a:rPr lang="ja-JP" altLang="en-US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ここで欠損している場合は</a:t>
            </a:r>
            <a:r>
              <a:rPr lang="en-US" altLang="ja-JP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NASA</a:t>
            </a:r>
            <a:r>
              <a:rPr lang="ja-JP" altLang="en-US" sz="16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のサーバにデータを取りに行く必要アリ</a:t>
            </a:r>
            <a:endParaRPr lang="en-US" altLang="ja-JP" dirty="0" smtClean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5319" y="1060274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IMAP-GLIMS data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サーバ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31865" y="1068485"/>
            <a:ext cx="115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data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サーバ</a:t>
            </a:r>
          </a:p>
        </p:txBody>
      </p:sp>
    </p:spTree>
    <p:extLst>
      <p:ext uri="{BB962C8B-B14F-4D97-AF65-F5344CB8AC3E}">
        <p14:creationId xmlns:p14="http://schemas.microsoft.com/office/powerpoint/2010/main" val="306766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/>
          <p:cNvSpPr/>
          <p:nvPr/>
        </p:nvSpPr>
        <p:spPr>
          <a:xfrm>
            <a:off x="4973102" y="1767897"/>
            <a:ext cx="4063393" cy="47057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Data Processing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76" name="図形グループ 75"/>
          <p:cNvGrpSpPr/>
          <p:nvPr/>
        </p:nvGrpSpPr>
        <p:grpSpPr>
          <a:xfrm>
            <a:off x="-187668" y="577483"/>
            <a:ext cx="5047700" cy="5703034"/>
            <a:chOff x="-70147" y="836712"/>
            <a:chExt cx="4588818" cy="5184576"/>
          </a:xfrm>
        </p:grpSpPr>
        <p:pic>
          <p:nvPicPr>
            <p:cNvPr id="50" name="図 49" descr="RC-534-SKN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81242" y="2137784"/>
              <a:ext cx="1094614" cy="1530795"/>
            </a:xfrm>
            <a:prstGeom prst="rect">
              <a:avLst/>
            </a:prstGeom>
          </p:spPr>
        </p:pic>
        <p:grpSp>
          <p:nvGrpSpPr>
            <p:cNvPr id="42" name="図形グループ 41"/>
            <p:cNvGrpSpPr/>
            <p:nvPr/>
          </p:nvGrpSpPr>
          <p:grpSpPr>
            <a:xfrm>
              <a:off x="-70147" y="1453716"/>
              <a:ext cx="1867836" cy="1543236"/>
              <a:chOff x="-70147" y="1110519"/>
              <a:chExt cx="1867836" cy="1543236"/>
            </a:xfrm>
          </p:grpSpPr>
          <p:pic>
            <p:nvPicPr>
              <p:cNvPr id="35" name="図 34" descr="s-2010090709144548896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0147" y="1110519"/>
                <a:ext cx="1543236" cy="1543236"/>
              </a:xfrm>
              <a:prstGeom prst="rect">
                <a:avLst/>
              </a:prstGeom>
            </p:spPr>
          </p:pic>
          <p:cxnSp>
            <p:nvCxnSpPr>
              <p:cNvPr id="36" name="直線コネクタ 35"/>
              <p:cNvCxnSpPr/>
              <p:nvPr/>
            </p:nvCxnSpPr>
            <p:spPr>
              <a:xfrm>
                <a:off x="942432" y="1772816"/>
                <a:ext cx="354903" cy="123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円柱 36"/>
              <p:cNvSpPr/>
              <p:nvPr/>
            </p:nvSpPr>
            <p:spPr>
              <a:xfrm>
                <a:off x="1239053" y="1584791"/>
                <a:ext cx="558636" cy="390394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1287448" y="1646849"/>
                <a:ext cx="475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ヒラギノ角ゴ ProN W3"/>
                    <a:ea typeface="ヒラギノ角ゴ ProN W3"/>
                    <a:cs typeface="ヒラギノ角ゴ ProN W3"/>
                  </a:rPr>
                  <a:t>L0</a:t>
                </a:r>
                <a:endParaRPr kumimoji="1" lang="ja-JP" altLang="en-US" dirty="0">
                  <a:latin typeface="ヒラギノ角ゴ ProN W3"/>
                  <a:ea typeface="ヒラギノ角ゴ ProN W3"/>
                  <a:cs typeface="ヒラギノ角ゴ ProN W3"/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270085" y="836712"/>
              <a:ext cx="204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ヒラギノ角ゴ ProN W6"/>
                  <a:ea typeface="ヒラギノ角ゴ ProN W6"/>
                  <a:cs typeface="ヒラギノ角ゴ ProN W6"/>
                </a:rPr>
                <a:t>Hokkaido Univ.</a:t>
              </a:r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179831" y="2682679"/>
              <a:ext cx="70551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柱 14"/>
            <p:cNvSpPr/>
            <p:nvPr/>
          </p:nvSpPr>
          <p:spPr>
            <a:xfrm>
              <a:off x="3620232" y="2454080"/>
              <a:ext cx="654233" cy="457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26298" y="2574936"/>
              <a:ext cx="432076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L0</a:t>
              </a:r>
              <a:endParaRPr kumimoji="1" lang="ja-JP" altLang="en-US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2693454" y="3564678"/>
              <a:ext cx="0" cy="202456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柱 19"/>
            <p:cNvSpPr/>
            <p:nvPr/>
          </p:nvSpPr>
          <p:spPr>
            <a:xfrm>
              <a:off x="2357544" y="4063598"/>
              <a:ext cx="654233" cy="457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482457" y="4185588"/>
              <a:ext cx="475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L1</a:t>
              </a:r>
              <a:endParaRPr kumimoji="1" lang="ja-JP" altLang="en-US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22" name="円柱 21"/>
            <p:cNvSpPr/>
            <p:nvPr/>
          </p:nvSpPr>
          <p:spPr>
            <a:xfrm>
              <a:off x="2361720" y="5405753"/>
              <a:ext cx="654233" cy="457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467969" y="55208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ヒラギノ角ゴ ProN W3"/>
                  <a:ea typeface="ヒラギノ角ゴ ProN W3"/>
                  <a:cs typeface="ヒラギノ角ゴ ProN W3"/>
                </a:rPr>
                <a:t>L2</a:t>
              </a:r>
              <a:endParaRPr kumimoji="1" lang="ja-JP" altLang="en-US" dirty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 rot="10800000">
              <a:off x="2748312" y="3731546"/>
              <a:ext cx="58360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3331058" y="3553271"/>
              <a:ext cx="1018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>
                  <a:latin typeface="ヒラギノ角ゴ ProN W3"/>
                  <a:ea typeface="ヒラギノ角ゴ ProN W3"/>
                  <a:cs typeface="ヒラギノ角ゴ ProN W3"/>
                </a:rPr>
                <a:t>depacket</a:t>
              </a:r>
              <a:endParaRPr kumimoji="1" lang="en-US" altLang="ja-JP" sz="1400" dirty="0" smtClean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rot="10800000">
              <a:off x="2748312" y="4998857"/>
              <a:ext cx="583604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3331058" y="4835096"/>
              <a:ext cx="929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ヒラギノ角ゴ ProN W3"/>
                  <a:ea typeface="ヒラギノ角ゴ ProN W3"/>
                  <a:cs typeface="ヒラギノ角ゴ ProN W3"/>
                </a:rPr>
                <a:t>cal. data</a:t>
              </a:r>
            </a:p>
          </p:txBody>
        </p:sp>
        <p:cxnSp>
          <p:nvCxnSpPr>
            <p:cNvPr id="29" name="直線コネクタ 28"/>
            <p:cNvCxnSpPr/>
            <p:nvPr/>
          </p:nvCxnSpPr>
          <p:spPr>
            <a:xfrm>
              <a:off x="3023725" y="4316904"/>
              <a:ext cx="34874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3347864" y="4118017"/>
              <a:ext cx="1170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>
                  <a:solidFill>
                    <a:srgbClr val="0000FF"/>
                  </a:solidFill>
                  <a:latin typeface="ヒラギノ角ゴ ProN W6"/>
                  <a:ea typeface="ヒラギノ角ゴ ProN W6"/>
                  <a:cs typeface="ヒラギノ角ゴ ProN W6"/>
                </a:rPr>
                <a:t>QL plot</a:t>
              </a:r>
              <a:endParaRPr kumimoji="1" lang="ja-JP" altLang="en-US" i="1" dirty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02250" y="1270643"/>
              <a:ext cx="4297742" cy="4750645"/>
            </a:xfrm>
            <a:prstGeom prst="rect">
              <a:avLst/>
            </a:prstGeom>
            <a:noFill/>
            <a:ln w="28575" cmpd="sng">
              <a:solidFill>
                <a:srgbClr val="008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52551" y="1287349"/>
              <a:ext cx="1850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data</a:t>
              </a:r>
              <a:r>
                <a:rPr kumimoji="1"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サーバ</a:t>
              </a:r>
              <a:r>
                <a:rPr kumimoji="1" lang="en-US" altLang="ja-JP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 (UNIX)</a:t>
              </a:r>
              <a:endPara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61720" y="1465620"/>
              <a:ext cx="206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データ</a:t>
              </a:r>
              <a:r>
                <a:rPr kumimoji="1"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処理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PC</a:t>
              </a:r>
            </a:p>
            <a:p>
              <a:pPr algn="ctr"/>
              <a:r>
                <a:rPr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データ配信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sftp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サーバ</a:t>
              </a:r>
              <a:endPara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843808" y="1877448"/>
              <a:ext cx="1130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ヒラギノ角ゴ ProN W3"/>
                  <a:ea typeface="ヒラギノ角ゴ ProN W3"/>
                  <a:cs typeface="ヒラギノ角ゴ ProN W3"/>
                </a:rPr>
                <a:t>(OS: Win7)</a:t>
              </a:r>
              <a:endParaRPr kumimoji="1" lang="ja-JP" altLang="en-US" sz="1400" dirty="0" smtClean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1013924" y="2524349"/>
              <a:ext cx="1181812" cy="328587"/>
            </a:xfrm>
            <a:prstGeom prst="line">
              <a:avLst/>
            </a:prstGeom>
            <a:ln>
              <a:solidFill>
                <a:srgbClr val="000000"/>
              </a:solidFill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96542" y="2911280"/>
              <a:ext cx="131042" cy="1266246"/>
            </a:xfrm>
            <a:prstGeom prst="line">
              <a:avLst/>
            </a:prstGeom>
            <a:ln>
              <a:solidFill>
                <a:srgbClr val="000000"/>
              </a:solidFill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>
              <a:off x="1547664" y="4316904"/>
              <a:ext cx="720080" cy="480203"/>
            </a:xfrm>
            <a:prstGeom prst="line">
              <a:avLst/>
            </a:prstGeom>
            <a:ln>
              <a:solidFill>
                <a:srgbClr val="000000"/>
              </a:solidFill>
              <a:headEnd type="arrow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図 53" descr="macbookpro_bac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84" y="4177526"/>
              <a:ext cx="1498241" cy="1123681"/>
            </a:xfrm>
            <a:prstGeom prst="rect">
              <a:avLst/>
            </a:prstGeom>
          </p:spPr>
        </p:pic>
        <p:sp>
          <p:nvSpPr>
            <p:cNvPr id="67" name="テキスト ボックス 66"/>
            <p:cNvSpPr txBox="1"/>
            <p:nvPr/>
          </p:nvSpPr>
          <p:spPr>
            <a:xfrm>
              <a:off x="743709" y="3423769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00FF"/>
                  </a:solidFill>
                  <a:latin typeface="ヒラギノ角ゴ ProN W3"/>
                  <a:ea typeface="ヒラギノ角ゴ ProN W3"/>
                  <a:cs typeface="ヒラギノ角ゴ ProN W3"/>
                </a:rPr>
                <a:t>sftp</a:t>
              </a:r>
              <a:endParaRPr kumimoji="1" lang="ja-JP" altLang="en-US" sz="1400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31640" y="272661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0000FF"/>
                  </a:solidFill>
                  <a:latin typeface="ヒラギノ角ゴ ProN W3"/>
                  <a:ea typeface="ヒラギノ角ゴ ProN W3"/>
                  <a:cs typeface="ヒラギノ角ゴ ProN W3"/>
                </a:rPr>
                <a:t>sftp</a:t>
              </a:r>
              <a:endParaRPr kumimoji="1" lang="ja-JP" altLang="en-US" sz="1400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315183" y="5220995"/>
              <a:ext cx="13974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データ</a:t>
              </a:r>
              <a:r>
                <a:rPr kumimoji="1" lang="ja-JP" altLang="en-US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処理</a:t>
              </a:r>
              <a:r>
                <a:rPr lang="en-US" altLang="ja-JP" sz="1400" dirty="0" smtClean="0">
                  <a:solidFill>
                    <a:srgbClr val="FF0000"/>
                  </a:solidFill>
                  <a:latin typeface="ヒラギノ角ゴ ProN W6"/>
                  <a:ea typeface="ヒラギノ角ゴ ProN W6"/>
                  <a:cs typeface="ヒラギノ角ゴ ProN W6"/>
                </a:rPr>
                <a:t>PC</a:t>
              </a:r>
              <a:endPara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96938" y="5477848"/>
              <a:ext cx="11414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ヒラギノ角ゴ ProN W3"/>
                  <a:ea typeface="ヒラギノ角ゴ ProN W3"/>
                  <a:cs typeface="ヒラギノ角ゴ ProN W3"/>
                </a:rPr>
                <a:t>(Mac OSX)</a:t>
              </a:r>
              <a:endParaRPr kumimoji="1" lang="ja-JP" altLang="en-US" sz="1400" dirty="0" smtClean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75" name="テキスト ボックス 74"/>
          <p:cNvSpPr txBox="1"/>
          <p:nvPr/>
        </p:nvSpPr>
        <p:spPr>
          <a:xfrm>
            <a:off x="4967536" y="548680"/>
            <a:ext cx="41764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ja-JP" altLang="en-US" sz="2000" dirty="0" smtClean="0">
                <a:latin typeface="ヒラギノ角ゴ ProN W3"/>
                <a:ea typeface="ヒラギノ角ゴ ProN W3"/>
                <a:cs typeface="ヒラギノ角ゴ ProN W3"/>
              </a:rPr>
              <a:t>データ処理は</a:t>
            </a:r>
            <a:r>
              <a:rPr kumimoji="1"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 IDL ver8.2 </a:t>
            </a:r>
            <a:r>
              <a:rPr kumimoji="1" lang="ja-JP" altLang="en-US" sz="2000" dirty="0" smtClean="0">
                <a:latin typeface="ヒラギノ角ゴ ProN W3"/>
                <a:ea typeface="ヒラギノ角ゴ ProN W3"/>
                <a:cs typeface="ヒラギノ角ゴ ProN W3"/>
              </a:rPr>
              <a:t>にて全て行っている</a:t>
            </a:r>
            <a:endParaRPr lang="en-US" altLang="ja-JP" sz="20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lvl="1">
              <a:spcAft>
                <a:spcPts val="600"/>
              </a:spcAft>
            </a:pPr>
            <a:r>
              <a:rPr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IDL8.2</a:t>
            </a:r>
            <a:r>
              <a:rPr lang="ja-JP" altLang="en-US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さえインストールされていればデータ処理は可能</a:t>
            </a:r>
            <a:endParaRPr lang="en-US" altLang="ja-JP" sz="1600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30150" y="1915024"/>
            <a:ext cx="3960440" cy="4616649"/>
          </a:xfrm>
          <a:prstGeom prst="rect">
            <a:avLst/>
          </a:prstGeom>
          <a:noFill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L0</a:t>
            </a:r>
            <a:r>
              <a:rPr kumimoji="1"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データを再加工</a:t>
            </a:r>
            <a:endParaRPr kumimoji="1"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en-US" altLang="ja-JP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en-US" altLang="ja-JP" sz="1200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HK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データ処理</a:t>
            </a: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デパケット処理・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L1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データ生成</a:t>
            </a: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kumimoji="1" lang="en-US" altLang="ja-JP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QL </a:t>
            </a:r>
            <a:r>
              <a:rPr kumimoji="1"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プロットを作成</a:t>
            </a:r>
            <a:endParaRPr kumimoji="1"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148063" y="2275064"/>
            <a:ext cx="38884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HK</a:t>
            </a:r>
            <a:r>
              <a:rPr lang="ja-JP" altLang="en-US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データの抜取り</a:t>
            </a:r>
            <a:endParaRPr lang="en-US" altLang="ja-JP" sz="1600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lvl="1">
              <a:spcAft>
                <a:spcPts val="60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GLIMS</a:t>
            </a:r>
            <a:r>
              <a:rPr lang="ja-JP" altLang="en-US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サイエンスデータのみ）</a:t>
            </a:r>
            <a:endParaRPr lang="en-US" altLang="ja-JP" sz="1600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ja-JP" altLang="en-US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ダミーデータ</a:t>
            </a:r>
            <a:r>
              <a:rPr lang="en-US" altLang="ja-JP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(all 0x00)</a:t>
            </a:r>
            <a:r>
              <a:rPr lang="ja-JP" altLang="en-US" sz="16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を用いてパケットロスを</a:t>
            </a: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補完</a:t>
            </a:r>
            <a:endParaRPr lang="en-US" altLang="ja-JP" sz="1600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148063" y="3894963"/>
            <a:ext cx="38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 err="1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csv</a:t>
            </a: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形式のデータへ変換</a:t>
            </a:r>
            <a:endParaRPr lang="en-US" altLang="ja-JP" sz="1600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51175" y="4615043"/>
            <a:ext cx="3888431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トリガイベント毎にファイル作成</a:t>
            </a:r>
            <a:endParaRPr lang="en-US" altLang="ja-JP" sz="1600" dirty="0" smtClean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L0</a:t>
            </a: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データに値付け</a:t>
            </a:r>
            <a:endParaRPr lang="en-US" altLang="ja-JP" sz="1600" dirty="0" smtClean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1</a:t>
            </a: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イベントあたり</a:t>
            </a:r>
            <a:endParaRPr lang="en-US" altLang="ja-JP" sz="1600" dirty="0" smtClean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60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　　</a:t>
            </a:r>
            <a:r>
              <a:rPr lang="en-US" altLang="ja-JP" sz="16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LSI x 4, PH x1, VLFR x1, VITF x2</a:t>
            </a:r>
            <a:endParaRPr lang="en-US" altLang="ja-JP" sz="1600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2215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Data Processing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395536" y="680076"/>
            <a:ext cx="2887470" cy="5849731"/>
            <a:chOff x="107504" y="692696"/>
            <a:chExt cx="3851920" cy="7803611"/>
          </a:xfrm>
        </p:grpSpPr>
        <p:pic>
          <p:nvPicPr>
            <p:cNvPr id="5" name="図 4" descr="2013-11-16_231145.58031_03.BIN_expan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3851920" cy="2186987"/>
            </a:xfrm>
            <a:prstGeom prst="rect">
              <a:avLst/>
            </a:prstGeom>
          </p:spPr>
        </p:pic>
        <p:pic>
          <p:nvPicPr>
            <p:cNvPr id="4" name="図 3" descr="2013-11-16_231145.58031_02.BIN_expan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37112"/>
              <a:ext cx="3851920" cy="2186987"/>
            </a:xfrm>
            <a:prstGeom prst="rect">
              <a:avLst/>
            </a:prstGeom>
          </p:spPr>
        </p:pic>
        <p:pic>
          <p:nvPicPr>
            <p:cNvPr id="3" name="図 2" descr="2013-11-16_231145.58031_01.BIN_expan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564904"/>
              <a:ext cx="3851920" cy="2186987"/>
            </a:xfrm>
            <a:prstGeom prst="rect">
              <a:avLst/>
            </a:prstGeom>
          </p:spPr>
        </p:pic>
        <p:pic>
          <p:nvPicPr>
            <p:cNvPr id="2" name="図 1" descr="2013-11-16_231145.58031_00.BIN_expand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92696"/>
              <a:ext cx="3851920" cy="2186987"/>
            </a:xfrm>
            <a:prstGeom prst="rect">
              <a:avLst/>
            </a:prstGeom>
          </p:spPr>
        </p:pic>
      </p:grpSp>
      <p:grpSp>
        <p:nvGrpSpPr>
          <p:cNvPr id="18" name="図形グループ 17"/>
          <p:cNvGrpSpPr/>
          <p:nvPr/>
        </p:nvGrpSpPr>
        <p:grpSpPr>
          <a:xfrm>
            <a:off x="3995936" y="680076"/>
            <a:ext cx="4383609" cy="2607140"/>
            <a:chOff x="179512" y="1052736"/>
            <a:chExt cx="9172466" cy="5455300"/>
          </a:xfrm>
        </p:grpSpPr>
        <p:pic>
          <p:nvPicPr>
            <p:cNvPr id="13" name="図 12" descr="PH5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8" y="4658902"/>
              <a:ext cx="9144000" cy="1849134"/>
            </a:xfrm>
            <a:prstGeom prst="rect">
              <a:avLst/>
            </a:prstGeom>
          </p:spPr>
        </p:pic>
        <p:pic>
          <p:nvPicPr>
            <p:cNvPr id="17" name="図 16" descr="PH23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052736"/>
              <a:ext cx="9144000" cy="3619893"/>
            </a:xfrm>
            <a:prstGeom prst="rect">
              <a:avLst/>
            </a:prstGeom>
          </p:spPr>
        </p:pic>
      </p:grpSp>
      <p:grpSp>
        <p:nvGrpSpPr>
          <p:cNvPr id="33" name="図形グループ 32"/>
          <p:cNvGrpSpPr/>
          <p:nvPr/>
        </p:nvGrpSpPr>
        <p:grpSpPr>
          <a:xfrm>
            <a:off x="3419872" y="3739616"/>
            <a:ext cx="2520280" cy="2785728"/>
            <a:chOff x="3171598" y="2708920"/>
            <a:chExt cx="2826614" cy="3820887"/>
          </a:xfrm>
        </p:grpSpPr>
        <p:pic>
          <p:nvPicPr>
            <p:cNvPr id="31" name="図 30" descr="A系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598" y="2708920"/>
              <a:ext cx="2826614" cy="1886141"/>
            </a:xfrm>
            <a:prstGeom prst="rect">
              <a:avLst/>
            </a:prstGeom>
          </p:spPr>
        </p:pic>
        <p:pic>
          <p:nvPicPr>
            <p:cNvPr id="32" name="図 31" descr="B系.tif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4617686"/>
              <a:ext cx="2779850" cy="1912121"/>
            </a:xfrm>
            <a:prstGeom prst="rect">
              <a:avLst/>
            </a:prstGeom>
          </p:spPr>
        </p:pic>
      </p:grpSp>
      <p:pic>
        <p:nvPicPr>
          <p:cNvPr id="34" name="図 33" descr="VLFR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22924"/>
            <a:ext cx="2987824" cy="2802420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5634" y="541423"/>
            <a:ext cx="5657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LSI</a:t>
            </a:r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466779" y="620688"/>
            <a:ext cx="5437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PH</a:t>
            </a:r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319021" y="3347700"/>
            <a:ext cx="7489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VITF</a:t>
            </a:r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 flipH="1">
            <a:off x="6279562" y="4961518"/>
            <a:ext cx="458233" cy="261847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6983987" y="4967353"/>
            <a:ext cx="1930276" cy="256012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6156176" y="3343392"/>
            <a:ext cx="84115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VLFR</a:t>
            </a:r>
            <a:endParaRPr kumimoji="1" lang="ja-JP" altLang="en-US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</p:spTree>
    <p:extLst>
      <p:ext uri="{BB962C8B-B14F-4D97-AF65-F5344CB8AC3E}">
        <p14:creationId xmlns:p14="http://schemas.microsoft.com/office/powerpoint/2010/main" val="119920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図 98" descr="jisaku_pc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34" flipH="1">
            <a:off x="3820942" y="3547025"/>
            <a:ext cx="1142826" cy="1011141"/>
          </a:xfrm>
          <a:prstGeom prst="rect">
            <a:avLst/>
          </a:prstGeom>
        </p:spPr>
      </p:pic>
      <p:pic>
        <p:nvPicPr>
          <p:cNvPr id="3" name="図 2" descr="jisaku_pc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383" flipH="1">
            <a:off x="3820794" y="1531498"/>
            <a:ext cx="1142826" cy="1011141"/>
          </a:xfrm>
          <a:prstGeom prst="rect">
            <a:avLst/>
          </a:prstGeom>
        </p:spPr>
      </p:pic>
      <p:sp>
        <p:nvSpPr>
          <p:cNvPr id="94" name="角丸四角形 93"/>
          <p:cNvSpPr/>
          <p:nvPr/>
        </p:nvSpPr>
        <p:spPr>
          <a:xfrm>
            <a:off x="1583292" y="2120173"/>
            <a:ext cx="1458396" cy="936104"/>
          </a:xfrm>
          <a:prstGeom prst="roundRect">
            <a:avLst>
              <a:gd name="adj" fmla="val 10508"/>
            </a:avLst>
          </a:prstGeom>
          <a:solidFill>
            <a:srgbClr val="FFFF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51520" y="3717032"/>
            <a:ext cx="1975864" cy="1296144"/>
          </a:xfrm>
          <a:prstGeom prst="roundRect">
            <a:avLst>
              <a:gd name="adj" fmla="val 10508"/>
            </a:avLst>
          </a:prstGeom>
          <a:solidFill>
            <a:srgbClr val="66FF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Data Processing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6587" y="577483"/>
            <a:ext cx="225451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6"/>
                <a:ea typeface="ヒラギノ角ゴ ProN W6"/>
                <a:cs typeface="ヒラギノ角ゴ ProN W6"/>
              </a:rPr>
              <a:t>Hokkaido Univ.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1968" y="1054807"/>
            <a:ext cx="4918181" cy="5225710"/>
          </a:xfrm>
          <a:prstGeom prst="rect">
            <a:avLst/>
          </a:prstGeom>
          <a:noFill/>
          <a:ln w="28575" cmpd="sng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3224" y="1196752"/>
            <a:ext cx="227289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データ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処理</a:t>
            </a:r>
            <a:r>
              <a:rPr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PC</a:t>
            </a:r>
          </a:p>
          <a:p>
            <a:pPr algn="ctr"/>
            <a:r>
              <a:rPr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データ配信</a:t>
            </a:r>
            <a:r>
              <a:rPr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sftp</a:t>
            </a:r>
            <a:r>
              <a:rPr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サーバ</a:t>
            </a:r>
            <a:endParaRPr kumimoji="1" lang="ja-JP" altLang="en-US" sz="1400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3521" y="1649763"/>
            <a:ext cx="1243508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(OS: Win7)</a:t>
            </a:r>
            <a:endParaRPr kumimoji="1" lang="ja-JP" altLang="en-US" sz="14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5076938" y="764704"/>
            <a:ext cx="4006347" cy="273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機器開発を担った研究者（コアメンバ）には，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L0, L1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データへのアクセス権あり</a:t>
            </a:r>
            <a:endParaRPr kumimoji="1"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共同研究者には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L1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データのみ公開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　（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HK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情報を含む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へのアクセス制限）</a:t>
            </a:r>
            <a:endParaRPr lang="en-US" altLang="ja-JP" sz="16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海外研究者・一般研究者には，較正データを適用した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L2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データを個別に作成し配信している</a:t>
            </a:r>
            <a:endParaRPr lang="en-US" altLang="ja-JP" dirty="0" smtClean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45" name="図 44" descr="RC-534-SK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871" y="1988840"/>
            <a:ext cx="1204075" cy="1683875"/>
          </a:xfrm>
          <a:prstGeom prst="rect">
            <a:avLst/>
          </a:prstGeom>
        </p:spPr>
      </p:pic>
      <p:cxnSp>
        <p:nvCxnSpPr>
          <p:cNvPr id="49" name="直線コネクタ 48"/>
          <p:cNvCxnSpPr/>
          <p:nvPr/>
        </p:nvCxnSpPr>
        <p:spPr>
          <a:xfrm>
            <a:off x="1451319" y="2588225"/>
            <a:ext cx="77606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円柱 50"/>
          <p:cNvSpPr/>
          <p:nvPr/>
        </p:nvSpPr>
        <p:spPr>
          <a:xfrm>
            <a:off x="1935760" y="2336766"/>
            <a:ext cx="719656" cy="50292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052433" y="2469708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814239" y="3558424"/>
            <a:ext cx="0" cy="222701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円柱 55"/>
          <p:cNvSpPr/>
          <p:nvPr/>
        </p:nvSpPr>
        <p:spPr>
          <a:xfrm>
            <a:off x="444738" y="4107236"/>
            <a:ext cx="719656" cy="502920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82143" y="4241425"/>
            <a:ext cx="522812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L1</a:t>
            </a:r>
            <a:endParaRPr kumimoji="1"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59" name="円柱 58"/>
          <p:cNvSpPr/>
          <p:nvPr/>
        </p:nvSpPr>
        <p:spPr>
          <a:xfrm>
            <a:off x="449332" y="5583606"/>
            <a:ext cx="719656" cy="502920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66206" y="5710189"/>
            <a:ext cx="52758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L2</a:t>
            </a:r>
            <a:endParaRPr kumimoji="1"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65" name="直線コネクタ 64"/>
          <p:cNvCxnSpPr/>
          <p:nvPr/>
        </p:nvCxnSpPr>
        <p:spPr>
          <a:xfrm>
            <a:off x="1157579" y="4385872"/>
            <a:ext cx="317042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1380842" y="4086689"/>
            <a:ext cx="748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i="1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QL plot</a:t>
            </a:r>
            <a:endParaRPr kumimoji="1" lang="ja-JP" altLang="en-US" i="1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37909" y="1218523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ヒラギノ角ゴ ProN W6"/>
                <a:ea typeface="ヒラギノ角ゴ ProN W6"/>
                <a:cs typeface="ヒラギノ角ゴ ProN W6"/>
              </a:rPr>
              <a:t>コアメンバ</a:t>
            </a:r>
          </a:p>
        </p:txBody>
      </p:sp>
      <p:cxnSp>
        <p:nvCxnSpPr>
          <p:cNvPr id="95" name="直線コネクタ 94"/>
          <p:cNvCxnSpPr/>
          <p:nvPr/>
        </p:nvCxnSpPr>
        <p:spPr>
          <a:xfrm flipV="1">
            <a:off x="3031366" y="2313157"/>
            <a:ext cx="964570" cy="275068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3264831" y="2082333"/>
            <a:ext cx="598113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sftp</a:t>
            </a:r>
            <a:endParaRPr kumimoji="1" lang="ja-JP" altLang="en-US" sz="1400" dirty="0" smtClean="0">
              <a:solidFill>
                <a:srgbClr val="0000FF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97" name="直線コネクタ 96"/>
          <p:cNvCxnSpPr/>
          <p:nvPr/>
        </p:nvCxnSpPr>
        <p:spPr>
          <a:xfrm flipV="1">
            <a:off x="2227384" y="2469708"/>
            <a:ext cx="1768552" cy="1319332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3347864" y="2886999"/>
            <a:ext cx="598113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sftp</a:t>
            </a:r>
            <a:endParaRPr kumimoji="1" lang="ja-JP" altLang="en-US" sz="1400" dirty="0" smtClean="0">
              <a:solidFill>
                <a:srgbClr val="0000FF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737909" y="3212976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ヒラギノ角ゴ ProN W6"/>
                <a:ea typeface="ヒラギノ角ゴ ProN W6"/>
                <a:cs typeface="ヒラギノ角ゴ ProN W6"/>
              </a:rPr>
              <a:t>共同研究者</a:t>
            </a:r>
            <a:endParaRPr kumimoji="1" lang="ja-JP" altLang="en-US" sz="1400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101" name="直線コネクタ 100"/>
          <p:cNvCxnSpPr/>
          <p:nvPr/>
        </p:nvCxnSpPr>
        <p:spPr>
          <a:xfrm flipV="1">
            <a:off x="2215014" y="4219987"/>
            <a:ext cx="1730963" cy="228718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101"/>
          <p:cNvSpPr txBox="1"/>
          <p:nvPr/>
        </p:nvSpPr>
        <p:spPr>
          <a:xfrm>
            <a:off x="2900242" y="3881432"/>
            <a:ext cx="598113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sftp</a:t>
            </a:r>
            <a:endParaRPr kumimoji="1" lang="ja-JP" altLang="en-US" sz="1400" dirty="0" smtClean="0">
              <a:solidFill>
                <a:srgbClr val="0000FF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03" name="図 102" descr="jisaku_pc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34" flipH="1">
            <a:off x="3748184" y="5203209"/>
            <a:ext cx="1142826" cy="1011141"/>
          </a:xfrm>
          <a:prstGeom prst="rect">
            <a:avLst/>
          </a:prstGeom>
        </p:spPr>
      </p:pic>
      <p:sp>
        <p:nvSpPr>
          <p:cNvPr id="104" name="テキスト ボックス 103"/>
          <p:cNvSpPr txBox="1"/>
          <p:nvPr/>
        </p:nvSpPr>
        <p:spPr>
          <a:xfrm>
            <a:off x="3764860" y="4690010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ヒラギノ角ゴ ProN W6"/>
                <a:ea typeface="ヒラギノ角ゴ ProN W6"/>
                <a:cs typeface="ヒラギノ角ゴ ProN W6"/>
              </a:rPr>
              <a:t>海外研究者</a:t>
            </a:r>
            <a:endParaRPr lang="en-US" altLang="ja-JP" sz="1400" dirty="0" smtClean="0"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ja-JP" altLang="en-US" sz="1400" dirty="0" smtClean="0">
                <a:latin typeface="ヒラギノ角ゴ ProN W6"/>
                <a:ea typeface="ヒラギノ角ゴ ProN W6"/>
                <a:cs typeface="ヒラギノ角ゴ ProN W6"/>
              </a:rPr>
              <a:t>一般研究者</a:t>
            </a:r>
            <a:endParaRPr kumimoji="1" lang="ja-JP" altLang="en-US" sz="1400" dirty="0" smtClean="0"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105" name="直線コネクタ 104"/>
          <p:cNvCxnSpPr/>
          <p:nvPr/>
        </p:nvCxnSpPr>
        <p:spPr>
          <a:xfrm flipH="1">
            <a:off x="1243794" y="5877273"/>
            <a:ext cx="2619150" cy="0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475656" y="5569495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個別対応でデータ配信</a:t>
            </a:r>
          </a:p>
        </p:txBody>
      </p:sp>
      <p:cxnSp>
        <p:nvCxnSpPr>
          <p:cNvPr id="106" name="直線コネクタ 105"/>
          <p:cNvCxnSpPr/>
          <p:nvPr/>
        </p:nvCxnSpPr>
        <p:spPr>
          <a:xfrm rot="10800000">
            <a:off x="827584" y="5335488"/>
            <a:ext cx="438470" cy="1747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1259632" y="5178677"/>
            <a:ext cx="1021924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cal. data</a:t>
            </a: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7020272" y="3645024"/>
            <a:ext cx="0" cy="6074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220073" y="44449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おおむねフルサクセス達成</a:t>
            </a:r>
            <a:r>
              <a:rPr kumimoji="1" lang="en-US" altLang="ja-JP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1</a:t>
            </a:r>
            <a:r>
              <a:rPr kumimoji="1" lang="ja-JP" altLang="en-US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年後に</a:t>
            </a:r>
            <a:r>
              <a:rPr kumimoji="1" lang="en-US" altLang="ja-JP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L2</a:t>
            </a:r>
            <a:r>
              <a:rPr kumimoji="1" lang="ja-JP" altLang="en-US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データを公開することを予定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44937" y="5178677"/>
            <a:ext cx="371203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将来的には，</a:t>
            </a:r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ISAS</a:t>
            </a:r>
            <a:r>
              <a:rPr kumimoji="1"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DARTS </a:t>
            </a: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(Data </a:t>
            </a:r>
            <a:r>
              <a:rPr lang="en-US" altLang="ja-JP" sz="1400" dirty="0" err="1">
                <a:latin typeface="ヒラギノ角ゴ ProN W3"/>
                <a:ea typeface="ヒラギノ角ゴ ProN W3"/>
                <a:cs typeface="ヒラギノ角ゴ ProN W3"/>
              </a:rPr>
              <a:t>ARchives</a:t>
            </a: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 and Transmission System</a:t>
            </a:r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に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L2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データ公開を委託させていただきたい</a:t>
            </a:r>
            <a:endParaRPr kumimoji="1" lang="ja-JP" altLang="en-US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9539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79512" y="588604"/>
            <a:ext cx="8834820" cy="54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lnSpc>
                <a:spcPts val="2200"/>
              </a:lnSpc>
              <a:spcBef>
                <a:spcPts val="700"/>
              </a:spcBef>
              <a:spcAft>
                <a:spcPts val="700"/>
              </a:spcAft>
              <a:buFont typeface="Wingdings" charset="2"/>
              <a:buChar char="ü"/>
            </a:pP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JEM-GLIMS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は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2012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年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11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月からの定常運用開始後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2014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年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1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月末までに，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約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3,100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イベント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の雷・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TLEs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を検出している。</a:t>
            </a:r>
            <a:endParaRPr lang="en-US" altLang="ja-JP" sz="2000" dirty="0">
              <a:latin typeface="Arial"/>
              <a:ea typeface="ヒラギノ角ゴ ProN W3"/>
              <a:cs typeface="Arial"/>
            </a:endParaRPr>
          </a:p>
          <a:p>
            <a:pPr marL="457200" indent="-457200" algn="just">
              <a:lnSpc>
                <a:spcPts val="2200"/>
              </a:lnSpc>
              <a:spcBef>
                <a:spcPts val="700"/>
              </a:spcBef>
              <a:spcAft>
                <a:spcPts val="700"/>
              </a:spcAft>
              <a:buFont typeface="Wingdings" charset="2"/>
              <a:buChar char="ü"/>
            </a:pP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毎日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14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イベントの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GLIMS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観測データ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 (61 MB) 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がテレメトリで地上局に送信されてくる。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TKSC, ISAS, 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北大のデータ処理の役割分担は明確に分けられている。</a:t>
            </a:r>
            <a:endParaRPr lang="en-US" altLang="ja-JP" sz="2000" dirty="0" smtClean="0">
              <a:latin typeface="Arial"/>
              <a:ea typeface="ヒラギノ角ゴ ProN W3"/>
              <a:cs typeface="Arial"/>
            </a:endParaRPr>
          </a:p>
          <a:p>
            <a:pPr marL="457200" indent="-457200" algn="just">
              <a:lnSpc>
                <a:spcPts val="2200"/>
              </a:lnSpc>
              <a:spcBef>
                <a:spcPts val="700"/>
              </a:spcBef>
              <a:spcAft>
                <a:spcPts val="700"/>
              </a:spcAft>
              <a:buFont typeface="Wingdings" charset="2"/>
              <a:buChar char="ü"/>
            </a:pP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北大はサイエンスデータの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1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次処理と解析に専念できる体制となっている。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GLIMS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のコアメンバー，共同研究者は，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北大の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sftp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サーバにアクセスし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L0, L1, L2</a:t>
            </a:r>
            <a:r>
              <a:rPr lang="ja-JP" altLang="en-US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データを取得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できる体制となっている。</a:t>
            </a:r>
            <a:endParaRPr lang="en-US" altLang="ja-JP" sz="2000" dirty="0" smtClean="0">
              <a:latin typeface="Arial"/>
              <a:ea typeface="ヒラギノ角ゴ ProN W3"/>
              <a:cs typeface="Arial"/>
            </a:endParaRPr>
          </a:p>
          <a:p>
            <a:pPr algn="just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ja-JP" sz="2000" b="1" u="sng" dirty="0" smtClean="0">
                <a:latin typeface="Arial"/>
                <a:ea typeface="ヒラギノ角ゴ ProN W3"/>
                <a:cs typeface="Arial"/>
              </a:rPr>
              <a:t>Future Plan</a:t>
            </a:r>
            <a:endParaRPr lang="en-US" altLang="ja-JP" sz="2000" u="sng" dirty="0" smtClean="0">
              <a:latin typeface="Arial"/>
              <a:ea typeface="ヒラギノ角ゴ ProN W3"/>
              <a:cs typeface="Arial"/>
            </a:endParaRPr>
          </a:p>
          <a:p>
            <a:pPr marL="914400" lvl="1" indent="-457200" algn="just">
              <a:lnSpc>
                <a:spcPts val="2000"/>
              </a:lnSpc>
              <a:spcBef>
                <a:spcPts val="500"/>
              </a:spcBef>
              <a:spcAft>
                <a:spcPts val="11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ja-JP" altLang="en-US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大学のマンパワーだけ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で長期間サイエンスデータをアーカイブ化することには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限界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がある。</a:t>
            </a:r>
            <a:endParaRPr lang="en-US" altLang="ja-JP" sz="2000" dirty="0" smtClean="0">
              <a:latin typeface="Arial"/>
              <a:ea typeface="ヒラギノ角ゴ ProN W3"/>
              <a:cs typeface="Arial"/>
            </a:endParaRPr>
          </a:p>
          <a:p>
            <a:pPr marL="914400" lvl="1" indent="-457200" algn="just">
              <a:lnSpc>
                <a:spcPts val="2000"/>
              </a:lnSpc>
              <a:spcBef>
                <a:spcPts val="500"/>
              </a:spcBef>
              <a:spcAft>
                <a:spcPts val="1100"/>
              </a:spcAft>
              <a:buFont typeface="Wingdings" charset="2"/>
              <a:buChar char="Ø"/>
            </a:pPr>
            <a:r>
              <a:rPr lang="ja-JP" altLang="en-US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フルサクセス達成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年後を目処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に，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L2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データのアーカイブ化・公開作業を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ISAS/DARTS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さんと共に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進めたい，と希望している。</a:t>
            </a:r>
            <a:endParaRPr lang="en-US" altLang="ja-JP" sz="2000" dirty="0" smtClean="0">
              <a:latin typeface="Arial"/>
              <a:ea typeface="ヒラギノ角ゴ ProN W3"/>
              <a:cs typeface="Arial"/>
            </a:endParaRPr>
          </a:p>
          <a:p>
            <a:pPr marL="914400" lvl="1" indent="-457200" algn="just">
              <a:lnSpc>
                <a:spcPts val="1800"/>
              </a:lnSpc>
              <a:spcBef>
                <a:spcPts val="500"/>
              </a:spcBef>
              <a:spcAft>
                <a:spcPts val="500"/>
              </a:spcAft>
              <a:buFont typeface="Wingdings" charset="2"/>
              <a:buChar char="Ø"/>
            </a:pP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GLIMS</a:t>
            </a:r>
            <a:r>
              <a:rPr lang="ja-JP" altLang="en-US" sz="2000" dirty="0" smtClean="0">
                <a:latin typeface="Arial"/>
                <a:ea typeface="ヒラギノ角ゴ ProN W3"/>
                <a:cs typeface="Arial"/>
              </a:rPr>
              <a:t>の最新情報は</a:t>
            </a:r>
            <a:r>
              <a:rPr lang="en-US" altLang="ja-JP" sz="2000" dirty="0" smtClean="0">
                <a:latin typeface="Arial"/>
                <a:ea typeface="ヒラギノ角ゴ ProN W3"/>
                <a:cs typeface="Arial"/>
              </a:rPr>
              <a:t> ↓</a:t>
            </a:r>
          </a:p>
          <a:p>
            <a:pPr marL="1200150" lvl="2" indent="-285750">
              <a:lnSpc>
                <a:spcPts val="13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altLang="ja-JP" b="1" dirty="0">
                <a:latin typeface="Arial"/>
                <a:ea typeface="ヒラギノ角ゴ ProN W6"/>
                <a:cs typeface="Arial"/>
              </a:rPr>
              <a:t>GLIMS HP </a:t>
            </a:r>
            <a:r>
              <a:rPr lang="en-US" altLang="ja-JP" dirty="0" smtClean="0">
                <a:latin typeface="Arial"/>
                <a:ea typeface="ヒラギノ角ゴ ProN W6"/>
                <a:cs typeface="Arial"/>
              </a:rPr>
              <a:t>:	</a:t>
            </a:r>
            <a:r>
              <a:rPr lang="en-US" altLang="ja-JP" i="1" dirty="0" smtClean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http</a:t>
            </a:r>
            <a:r>
              <a:rPr lang="en-US" altLang="ja-JP" i="1" dirty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://</a:t>
            </a:r>
            <a:r>
              <a:rPr lang="en-US" altLang="ja-JP" i="1" dirty="0" err="1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www.ep.sci.hokudai.ac.jp</a:t>
            </a:r>
            <a:r>
              <a:rPr lang="en-US" altLang="ja-JP" i="1" dirty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/~jemglims/</a:t>
            </a:r>
            <a:r>
              <a:rPr lang="en-US" altLang="ja-JP" dirty="0">
                <a:latin typeface="Arial"/>
                <a:ea typeface="ヒラギノ角ゴ ProN W6"/>
                <a:cs typeface="Arial"/>
              </a:rPr>
              <a:t> </a:t>
            </a:r>
            <a:endParaRPr lang="en-US" altLang="ja-JP" dirty="0" smtClean="0">
              <a:latin typeface="Arial"/>
              <a:ea typeface="ヒラギノ角ゴ ProN W6"/>
              <a:cs typeface="Arial"/>
            </a:endParaRPr>
          </a:p>
          <a:p>
            <a:pPr marL="1200150" lvl="2" indent="-285750">
              <a:lnSpc>
                <a:spcPts val="1300"/>
              </a:lnSpc>
              <a:spcBef>
                <a:spcPts val="500"/>
              </a:spcBef>
              <a:spcAft>
                <a:spcPts val="500"/>
              </a:spcAft>
              <a:buFont typeface="Arial"/>
              <a:buChar char="•"/>
            </a:pPr>
            <a:r>
              <a:rPr lang="en-US" altLang="ja-JP" b="1" dirty="0" smtClean="0">
                <a:latin typeface="Arial"/>
                <a:ea typeface="ヒラギノ角ゴ ProN W6"/>
                <a:cs typeface="Arial"/>
              </a:rPr>
              <a:t>Event List </a:t>
            </a:r>
            <a:r>
              <a:rPr lang="en-US" altLang="ja-JP" dirty="0" smtClean="0">
                <a:latin typeface="Arial"/>
                <a:ea typeface="ヒラギノ角ゴ ProN W6"/>
                <a:cs typeface="Arial"/>
              </a:rPr>
              <a:t>:	</a:t>
            </a:r>
            <a:r>
              <a:rPr lang="en-US" altLang="ja-JP" i="1" dirty="0" smtClean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http</a:t>
            </a:r>
            <a:r>
              <a:rPr lang="en-US" altLang="ja-JP" i="1" dirty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://www.ep.sci.hokudai.ac.jp/~jemglims/</a:t>
            </a:r>
            <a:r>
              <a:rPr lang="en-US" altLang="ja-JP" i="1" dirty="0" err="1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EventList</a:t>
            </a:r>
            <a:r>
              <a:rPr lang="en-US" altLang="ja-JP" i="1" dirty="0" smtClean="0">
                <a:solidFill>
                  <a:srgbClr val="0000FF"/>
                </a:solidFill>
                <a:latin typeface="Arial"/>
                <a:ea typeface="ヒラギノ角ゴ ProN W6"/>
                <a:cs typeface="Arial"/>
              </a:rPr>
              <a:t>/</a:t>
            </a:r>
            <a:endParaRPr lang="en-US" altLang="ja-JP" i="1" dirty="0">
              <a:solidFill>
                <a:srgbClr val="0000FF"/>
              </a:solidFill>
              <a:latin typeface="Arial"/>
              <a:ea typeface="ヒラギノ角ゴ ProN W6"/>
              <a:cs typeface="Arial"/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63962" y="6076803"/>
            <a:ext cx="9015514" cy="432047"/>
          </a:xfrm>
          <a:prstGeom prst="roundRect">
            <a:avLst>
              <a:gd name="adj" fmla="val 15042"/>
            </a:avLst>
          </a:prstGeom>
          <a:gradFill flip="none" rotWithShape="1">
            <a:gsLst>
              <a:gs pos="0">
                <a:srgbClr val="FFF720">
                  <a:alpha val="4300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</a:pPr>
            <a:r>
              <a:rPr kumimoji="1" lang="en-US" altLang="ja-JP" sz="11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6"/>
                <a:ea typeface="ヒラギノ角ゴ ProN W6"/>
                <a:cs typeface="ヒラギノ角ゴ ProN W6"/>
              </a:rPr>
              <a:t>Acknowledgement</a:t>
            </a:r>
          </a:p>
          <a:p>
            <a:pPr defTabSz="914400" fontAlgn="base">
              <a:spcBef>
                <a:spcPct val="0"/>
              </a:spcBef>
            </a:pPr>
            <a:r>
              <a:rPr kumimoji="1" lang="en-US" altLang="ja-JP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3"/>
                <a:ea typeface="ヒラギノ角ゴ ProN W3"/>
                <a:cs typeface="ヒラギノ角ゴ ProN W3"/>
              </a:rPr>
              <a:t>This research was supported by</a:t>
            </a:r>
            <a:r>
              <a:rPr kumimoji="1" lang="en-US" altLang="ja-JP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3"/>
                <a:ea typeface="ヒラギノ角ゴ ProN W3"/>
                <a:cs typeface="ヒラギノ角ゴ ProN W3"/>
              </a:rPr>
              <a:t> Grants-in-Aid for Scientific Research (Kakenhi) No. </a:t>
            </a:r>
            <a:r>
              <a:rPr kumimoji="1" lang="en-US" altLang="ja-JP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6"/>
                <a:ea typeface="ヒラギノ角ゴ ProN W6"/>
                <a:cs typeface="ヒラギノ角ゴ ProN W6"/>
              </a:rPr>
              <a:t>24340117</a:t>
            </a:r>
            <a:r>
              <a:rPr kumimoji="1" lang="en-US" altLang="ja-JP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3"/>
                <a:ea typeface="ヒラギノ角ゴ ProN W3"/>
                <a:cs typeface="ヒラギノ角ゴ ProN W3"/>
              </a:rPr>
              <a:t> and No. </a:t>
            </a:r>
            <a:r>
              <a:rPr kumimoji="1" lang="en-US" altLang="ja-JP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6"/>
                <a:ea typeface="ヒラギノ角ゴ ProN W6"/>
                <a:cs typeface="ヒラギノ角ゴ ProN W6"/>
              </a:rPr>
              <a:t>19002002</a:t>
            </a:r>
            <a:r>
              <a:rPr kumimoji="1" lang="en-US" altLang="ja-JP" sz="12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ヒラギノ角ゴ ProN W3"/>
                <a:ea typeface="ヒラギノ角ゴ ProN W3"/>
                <a:cs typeface="ヒラギノ角ゴ ProN W3"/>
              </a:rPr>
              <a:t>.</a:t>
            </a:r>
            <a:endParaRPr kumimoji="1" lang="en-US" altLang="ja-JP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1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  <a:latin typeface="Arial"/>
                <a:ea typeface="ヒラギノ角ゴ ProN W3"/>
                <a:cs typeface="Arial"/>
              </a:rPr>
              <a:t>Conclusion</a:t>
            </a:r>
            <a:endParaRPr kumimoji="1" lang="ja-JP" altLang="en-US" sz="2800" dirty="0">
              <a:solidFill>
                <a:srgbClr val="FFFF00"/>
              </a:solidFill>
              <a:latin typeface="Arial"/>
              <a:ea typeface="ヒラギノ角ゴ ProN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06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107502" y="533400"/>
            <a:ext cx="6195159" cy="130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prstTxWarp prst="textNoShape">
              <a:avLst/>
            </a:prstTxWarp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altLang="ja-JP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JEM</a:t>
            </a:r>
            <a:r>
              <a:rPr lang="en-US" altLang="ja-JP" dirty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-</a:t>
            </a:r>
            <a:r>
              <a:rPr lang="en-US" altLang="ja-JP" dirty="0" smtClean="0">
                <a:solidFill>
                  <a:srgbClr val="0000FF"/>
                </a:solidFill>
                <a:latin typeface="ヒラギノ角ゴ ProN W3"/>
                <a:ea typeface="ヒラギノ角ゴ ProN W3"/>
                <a:cs typeface="ヒラギノ角ゴ ProN W3"/>
              </a:rPr>
              <a:t>GLIMS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は，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ISS/JEM-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曝露部から雷放電と高高度放電発光現象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(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スプライトなど</a:t>
            </a: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)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を真上観測するミッション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JEM-GLIMS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定常運用は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2012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年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11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月から開始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。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フルサクセス達成は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2014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年</a:t>
            </a: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月頃</a:t>
            </a:r>
            <a:r>
              <a:rPr lang="ja-JP" altLang="en-US" dirty="0" smtClean="0">
                <a:latin typeface="ヒラギノ角ゴ ProN W3"/>
                <a:ea typeface="ヒラギノ角ゴ ProN W3"/>
                <a:cs typeface="ヒラギノ角ゴ ProN W3"/>
              </a:rPr>
              <a:t>を想定。</a:t>
            </a:r>
            <a:endParaRPr lang="en-US" altLang="ja-JP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251520" y="1844824"/>
            <a:ext cx="3923388" cy="2448272"/>
            <a:chOff x="228543" y="1905000"/>
            <a:chExt cx="4663279" cy="2976132"/>
          </a:xfrm>
        </p:grpSpPr>
        <p:pic>
          <p:nvPicPr>
            <p:cNvPr id="14" name="図 13" descr="c00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43" y="1905000"/>
              <a:ext cx="4456969" cy="286249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3908810" y="4469241"/>
              <a:ext cx="983012" cy="411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dirty="0" smtClean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rPr>
                <a:t>© NHK</a:t>
              </a:r>
              <a:endParaRPr kumimoji="1" lang="ja-JP" altLang="en-US" sz="1000" dirty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0" y="1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  <a:latin typeface="Arial"/>
                <a:ea typeface="ヒラギノ角ゴ ProN W3"/>
                <a:cs typeface="Arial"/>
              </a:rPr>
              <a:t>JEM-GLIMS</a:t>
            </a:r>
            <a:endParaRPr kumimoji="1" lang="ja-JP" altLang="en-US" sz="2800" dirty="0">
              <a:solidFill>
                <a:srgbClr val="FFFF00"/>
              </a:solidFill>
              <a:latin typeface="Arial"/>
              <a:ea typeface="ヒラギノ角ゴ ProN W3"/>
              <a:cs typeface="Arial"/>
            </a:endParaRPr>
          </a:p>
        </p:txBody>
      </p:sp>
      <p:grpSp>
        <p:nvGrpSpPr>
          <p:cNvPr id="39" name="図形グループ 38"/>
          <p:cNvGrpSpPr/>
          <p:nvPr/>
        </p:nvGrpSpPr>
        <p:grpSpPr>
          <a:xfrm>
            <a:off x="4211960" y="612873"/>
            <a:ext cx="4865124" cy="5905272"/>
            <a:chOff x="4286314" y="909675"/>
            <a:chExt cx="4635215" cy="5368429"/>
          </a:xfrm>
        </p:grpSpPr>
        <p:pic>
          <p:nvPicPr>
            <p:cNvPr id="2" name="図 1" descr="ISS.jp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17000"/>
                      </a14:imgEffect>
                      <a14:imgEffect>
                        <a14:brightnessContrast bright="18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387" y="909675"/>
              <a:ext cx="2618472" cy="1709112"/>
            </a:xfrm>
            <a:prstGeom prst="rect">
              <a:avLst/>
            </a:prstGeom>
            <a:ln>
              <a:solidFill>
                <a:srgbClr val="D9D9D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6264387" y="930609"/>
              <a:ext cx="557167" cy="246221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solidFill>
                    <a:srgbClr val="FFFF00"/>
                  </a:solidFill>
                  <a:latin typeface="Arial"/>
                  <a:ea typeface="ヒラギノ角ゴ Pro W3"/>
                  <a:cs typeface="Arial"/>
                </a:rPr>
                <a:t>ISS</a:t>
              </a:r>
              <a:endParaRPr kumimoji="1" lang="ja-JP" altLang="en-US" sz="1600" b="1" i="1" dirty="0" smtClean="0">
                <a:solidFill>
                  <a:srgbClr val="FFFF00"/>
                </a:solidFill>
                <a:latin typeface="Arial"/>
                <a:ea typeface="ヒラギノ角ゴ Pro W3"/>
                <a:cs typeface="Arial"/>
              </a:endParaRPr>
            </a:p>
          </p:txBody>
        </p:sp>
        <p:pic>
          <p:nvPicPr>
            <p:cNvPr id="5" name="図 4" descr="JEM.jp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"/>
                      </a14:imgEffect>
                      <a14:imgEffect>
                        <a14:brightnessContrast bright="24000" contrast="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571" y="2780928"/>
              <a:ext cx="4627958" cy="3456384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正方形/長方形 5"/>
            <p:cNvSpPr/>
            <p:nvPr/>
          </p:nvSpPr>
          <p:spPr>
            <a:xfrm>
              <a:off x="7567308" y="1655679"/>
              <a:ext cx="576064" cy="36004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>
              <a:stCxn id="6" idx="1"/>
            </p:cNvCxnSpPr>
            <p:nvPr/>
          </p:nvCxnSpPr>
          <p:spPr>
            <a:xfrm flipH="1">
              <a:off x="4286314" y="1835699"/>
              <a:ext cx="3280994" cy="945229"/>
            </a:xfrm>
            <a:prstGeom prst="line">
              <a:avLst/>
            </a:prstGeom>
            <a:ln w="127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6773791" y="2966754"/>
              <a:ext cx="512170" cy="246221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solidFill>
                    <a:srgbClr val="FFFF00"/>
                  </a:solidFill>
                  <a:latin typeface="Arial"/>
                  <a:ea typeface="ヒラギノ角ゴ Pro W3"/>
                  <a:cs typeface="Arial"/>
                </a:rPr>
                <a:t>JEM</a:t>
              </a:r>
              <a:endParaRPr kumimoji="1" lang="ja-JP" altLang="en-US" sz="1600" b="1" i="1" dirty="0" smtClean="0">
                <a:solidFill>
                  <a:srgbClr val="FFFF00"/>
                </a:solidFill>
                <a:latin typeface="Arial"/>
                <a:ea typeface="ヒラギノ角ゴ Pro W3"/>
                <a:cs typeface="Arial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581603" y="3212975"/>
              <a:ext cx="1584176" cy="461665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solidFill>
                    <a:srgbClr val="FFFF00"/>
                  </a:solidFill>
                  <a:latin typeface="Arial"/>
                  <a:ea typeface="ヒラギノ角ゴ Pro W3"/>
                  <a:cs typeface="Arial"/>
                </a:rPr>
                <a:t>JEM</a:t>
              </a:r>
            </a:p>
            <a:p>
              <a:pPr algn="ctr"/>
              <a:r>
                <a:rPr kumimoji="1" lang="en-US" altLang="ja-JP" sz="1400" b="1" i="1" dirty="0" smtClean="0">
                  <a:solidFill>
                    <a:srgbClr val="FFFF00"/>
                  </a:solidFill>
                  <a:latin typeface="Arial"/>
                  <a:ea typeface="ヒラギノ角ゴ Pro W3"/>
                  <a:cs typeface="Arial"/>
                </a:rPr>
                <a:t>Exposed Facility</a:t>
              </a:r>
              <a:endParaRPr kumimoji="1" lang="ja-JP" altLang="en-US" sz="1400" b="1" i="1" dirty="0" smtClean="0">
                <a:solidFill>
                  <a:srgbClr val="FFFF00"/>
                </a:solidFill>
                <a:latin typeface="Arial"/>
                <a:ea typeface="ヒラギノ角ゴ Pro W3"/>
                <a:cs typeface="Arial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286314" y="5949280"/>
              <a:ext cx="576064" cy="246221"/>
            </a:xfrm>
            <a:prstGeom prst="rect">
              <a:avLst/>
            </a:prstGeom>
            <a:solidFill>
              <a:schemeClr val="tx1">
                <a:alpha val="18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b="1" i="1" dirty="0" smtClean="0">
                  <a:solidFill>
                    <a:srgbClr val="FFFF00"/>
                  </a:solidFill>
                  <a:latin typeface="Arial"/>
                  <a:ea typeface="ヒラギノ角ゴ Pro W3"/>
                  <a:cs typeface="Arial"/>
                </a:rPr>
                <a:t>MCE</a:t>
              </a:r>
              <a:endParaRPr kumimoji="1" lang="ja-JP" altLang="en-US" sz="1600" b="1" i="1" dirty="0" smtClean="0">
                <a:solidFill>
                  <a:srgbClr val="FFFF00"/>
                </a:solidFill>
                <a:latin typeface="Arial"/>
                <a:ea typeface="ヒラギノ角ゴ Pro W3"/>
                <a:cs typeface="Arial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 rot="20484116">
              <a:off x="4699920" y="4880904"/>
              <a:ext cx="876093" cy="1397200"/>
            </a:xfrm>
            <a:prstGeom prst="ellipse">
              <a:avLst/>
            </a:prstGeom>
            <a:noFill/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6" idx="3"/>
            </p:cNvCxnSpPr>
            <p:nvPr/>
          </p:nvCxnSpPr>
          <p:spPr>
            <a:xfrm>
              <a:off x="8143372" y="1835699"/>
              <a:ext cx="778157" cy="945229"/>
            </a:xfrm>
            <a:prstGeom prst="line">
              <a:avLst/>
            </a:prstGeom>
            <a:ln w="12700" cmpd="sng"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81665" y="4333885"/>
            <a:ext cx="3986279" cy="21194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ts val="1960"/>
              </a:lnSpc>
              <a:spcAft>
                <a:spcPts val="1200"/>
              </a:spcAft>
            </a:pPr>
            <a:r>
              <a:rPr kumimoji="1"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JEM-GLIMS</a:t>
            </a:r>
            <a:r>
              <a:rPr kumimoji="1"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の目的</a:t>
            </a:r>
            <a:endParaRPr kumimoji="1" lang="en-US" altLang="ja-JP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lnSpc>
                <a:spcPts val="19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雷・スプライトの天底観測</a:t>
            </a:r>
            <a:endParaRPr lang="en-US" altLang="ja-JP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lnSpc>
                <a:spcPts val="19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スプライトの水平空間分布と発生条件の特定</a:t>
            </a:r>
            <a:endParaRPr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342900" indent="-342900">
              <a:lnSpc>
                <a:spcPts val="1960"/>
              </a:lnSpc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全球発生頻度分布と季節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/LT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依存性の特定</a:t>
            </a:r>
            <a:endParaRPr kumimoji="1" lang="ja-JP" altLang="en-US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373400" y="6207115"/>
            <a:ext cx="650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© </a:t>
            </a:r>
            <a:r>
              <a:rPr lang="en-US" altLang="ja-JP" sz="1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JAXA</a:t>
            </a:r>
            <a:endParaRPr kumimoji="1" lang="ja-JP" altLang="en-US" sz="1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00542" y="2276872"/>
            <a:ext cx="650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© </a:t>
            </a:r>
            <a:r>
              <a:rPr lang="en-US" altLang="ja-JP" sz="1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JAXA</a:t>
            </a:r>
            <a:endParaRPr kumimoji="1" lang="ja-JP" altLang="en-US" sz="10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87824" y="1879458"/>
            <a:ext cx="864096" cy="215444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kumimoji="1" lang="en-US" altLang="ja-JP" sz="1400" b="1" i="1" dirty="0" smtClean="0">
                <a:solidFill>
                  <a:srgbClr val="FFFF00"/>
                </a:solidFill>
                <a:latin typeface="Arial"/>
                <a:ea typeface="ヒラギノ角ゴ Pro W3"/>
                <a:cs typeface="Arial"/>
              </a:rPr>
              <a:t>sprites</a:t>
            </a:r>
            <a:endParaRPr kumimoji="1" lang="ja-JP" altLang="en-US" sz="1400" b="1" i="1" dirty="0" smtClean="0">
              <a:solidFill>
                <a:srgbClr val="FFFF00"/>
              </a:solidFill>
              <a:latin typeface="Arial"/>
              <a:ea typeface="ヒラギノ角ゴ Pro W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0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直線コネクタ 34"/>
          <p:cNvCxnSpPr/>
          <p:nvPr/>
        </p:nvCxnSpPr>
        <p:spPr>
          <a:xfrm flipH="1">
            <a:off x="1259632" y="3403094"/>
            <a:ext cx="648072" cy="1445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059832" y="3289176"/>
            <a:ext cx="648072" cy="14452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491091" y="3289176"/>
            <a:ext cx="2665085" cy="2012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491091" y="3112532"/>
            <a:ext cx="1656973" cy="676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/>
          <p:cNvCxnSpPr/>
          <p:nvPr/>
        </p:nvCxnSpPr>
        <p:spPr>
          <a:xfrm flipV="1">
            <a:off x="3347864" y="1524000"/>
            <a:ext cx="1800200" cy="1112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図形グループ 18"/>
          <p:cNvGrpSpPr/>
          <p:nvPr/>
        </p:nvGrpSpPr>
        <p:grpSpPr>
          <a:xfrm>
            <a:off x="4876799" y="2743200"/>
            <a:ext cx="4267201" cy="1905000"/>
            <a:chOff x="4876799" y="2438400"/>
            <a:chExt cx="4267201" cy="1905000"/>
          </a:xfrm>
        </p:grpSpPr>
        <p:pic>
          <p:nvPicPr>
            <p:cNvPr id="15" name="図 14" descr="VITF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799" y="2438400"/>
              <a:ext cx="1834799" cy="14705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図 15" descr="VITF-AN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908" y="2438400"/>
              <a:ext cx="2279892" cy="166638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正方形/長方形 17"/>
            <p:cNvSpPr/>
            <p:nvPr/>
          </p:nvSpPr>
          <p:spPr>
            <a:xfrm>
              <a:off x="6019800" y="3908963"/>
              <a:ext cx="3124200" cy="434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 descr="LS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509120"/>
            <a:ext cx="2798417" cy="1957920"/>
          </a:xfrm>
          <a:prstGeom prst="rect">
            <a:avLst/>
          </a:prstGeom>
        </p:spPr>
      </p:pic>
      <p:pic>
        <p:nvPicPr>
          <p:cNvPr id="10" name="図 9" descr="PH-U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9" y="4509120"/>
            <a:ext cx="2339103" cy="1967880"/>
          </a:xfrm>
          <a:prstGeom prst="rect">
            <a:avLst/>
          </a:prstGeom>
        </p:spPr>
      </p:pic>
      <p:pic>
        <p:nvPicPr>
          <p:cNvPr id="12" name="図 11" descr="PH-U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4509120"/>
            <a:ext cx="2434903" cy="1967880"/>
          </a:xfrm>
          <a:prstGeom prst="rect">
            <a:avLst/>
          </a:prstGeom>
        </p:spPr>
      </p:pic>
      <p:grpSp>
        <p:nvGrpSpPr>
          <p:cNvPr id="20" name="図形グループ 19"/>
          <p:cNvGrpSpPr/>
          <p:nvPr/>
        </p:nvGrpSpPr>
        <p:grpSpPr>
          <a:xfrm>
            <a:off x="4876800" y="739958"/>
            <a:ext cx="4191000" cy="1698442"/>
            <a:chOff x="4876800" y="609600"/>
            <a:chExt cx="4191000" cy="1698442"/>
          </a:xfrm>
        </p:grpSpPr>
        <p:pic>
          <p:nvPicPr>
            <p:cNvPr id="13" name="図 12" descr="VLF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7908" y="609600"/>
              <a:ext cx="2279892" cy="16984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図 13" descr="VLF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609600"/>
              <a:ext cx="1830845" cy="1698442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7" name="図 16" descr="SHU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76" y="1675719"/>
            <a:ext cx="3024336" cy="226510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416727" y="4355812"/>
            <a:ext cx="52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LSI</a:t>
            </a:r>
            <a:endParaRPr kumimoji="1" lang="ja-JP" altLang="en-US" sz="1600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46986" y="73995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8000FF"/>
                </a:solidFill>
                <a:latin typeface="ヒラギノ角ゴ ProN W6"/>
                <a:ea typeface="ヒラギノ角ゴ ProN W6"/>
                <a:cs typeface="ヒラギノ角ゴ ProN W6"/>
              </a:rPr>
              <a:t>VLFR</a:t>
            </a:r>
            <a:endParaRPr kumimoji="1" lang="ja-JP" altLang="en-US" sz="1600" dirty="0">
              <a:solidFill>
                <a:srgbClr val="8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79173" y="27432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8000FF"/>
                </a:solidFill>
                <a:latin typeface="ヒラギノ角ゴ ProN W6"/>
                <a:ea typeface="ヒラギノ角ゴ ProN W6"/>
                <a:cs typeface="ヒラギノ角ゴ ProN W6"/>
              </a:rPr>
              <a:t>VITF</a:t>
            </a:r>
            <a:endParaRPr kumimoji="1" lang="ja-JP" altLang="en-US" sz="1600" dirty="0">
              <a:solidFill>
                <a:srgbClr val="8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7429" y="4213738"/>
            <a:ext cx="90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PH-U1</a:t>
            </a:r>
            <a:endParaRPr kumimoji="1" lang="ja-JP" altLang="en-US" sz="1600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1299" y="4228306"/>
            <a:ext cx="900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PH-U2</a:t>
            </a:r>
            <a:endParaRPr kumimoji="1" lang="ja-JP" altLang="en-US" sz="1600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96" y="170080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SHU</a:t>
            </a:r>
            <a:endParaRPr kumimoji="1" lang="ja-JP" altLang="en-US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Science Instruments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-1" y="609600"/>
            <a:ext cx="399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GLIMS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機器は，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2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つの光学観測器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(LSI, PH)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と，電波受信器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(VLFR, VITF)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，およびそれらを制御する搭載コンピュータ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(SHU)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で構成される。</a:t>
            </a:r>
            <a:endParaRPr lang="en-US" altLang="ja-JP" sz="16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60"/>
          <p:cNvGrpSpPr>
            <a:grpSpLocks/>
          </p:cNvGrpSpPr>
          <p:nvPr/>
        </p:nvGrpSpPr>
        <p:grpSpPr bwMode="auto">
          <a:xfrm flipH="1">
            <a:off x="3131840" y="5924128"/>
            <a:ext cx="2276475" cy="457200"/>
            <a:chOff x="5343626" y="5943600"/>
            <a:chExt cx="2276374" cy="457200"/>
          </a:xfrm>
        </p:grpSpPr>
        <p:sp>
          <p:nvSpPr>
            <p:cNvPr id="49" name="円/楕円 48"/>
            <p:cNvSpPr/>
            <p:nvPr/>
          </p:nvSpPr>
          <p:spPr>
            <a:xfrm>
              <a:off x="6629444" y="5943600"/>
              <a:ext cx="990556" cy="457200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/>
              <a:endParaRPr lang="ja-JP" altLang="en-US" sz="1800">
                <a:solidFill>
                  <a:srgbClr val="FFFFFF"/>
                </a:solidFill>
                <a:latin typeface="Calibri" pitchFamily="52" charset="0"/>
                <a:cs typeface="ＭＳ Ｐゴシック" pitchFamily="52" charset="-128"/>
              </a:endParaRPr>
            </a:p>
          </p:txBody>
        </p:sp>
        <p:cxnSp>
          <p:nvCxnSpPr>
            <p:cNvPr id="53" name="直線コネクタ 52"/>
            <p:cNvCxnSpPr/>
            <p:nvPr/>
          </p:nvCxnSpPr>
          <p:spPr>
            <a:xfrm rot="10800000">
              <a:off x="5343626" y="6172200"/>
              <a:ext cx="126994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512" name="テキスト ボックス 59"/>
            <p:cNvSpPr txBox="1">
              <a:spLocks noChangeArrowheads="1"/>
            </p:cNvSpPr>
            <p:nvPr/>
          </p:nvSpPr>
          <p:spPr bwMode="auto">
            <a:xfrm>
              <a:off x="6791362" y="6022975"/>
              <a:ext cx="6996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altLang="ja-JP" sz="1200" dirty="0" smtClean="0">
                  <a:latin typeface="Calibri" pitchFamily="52" charset="0"/>
                </a:rPr>
                <a:t>antenna</a:t>
              </a:r>
              <a:endParaRPr lang="ja-JP" altLang="en-US" sz="1200" dirty="0">
                <a:latin typeface="Calibri" pitchFamily="52" charset="0"/>
              </a:endParaRPr>
            </a:p>
          </p:txBody>
        </p:sp>
      </p:grpSp>
      <p:grpSp>
        <p:nvGrpSpPr>
          <p:cNvPr id="3" name="図形グループ 61"/>
          <p:cNvGrpSpPr>
            <a:grpSpLocks/>
          </p:cNvGrpSpPr>
          <p:nvPr/>
        </p:nvGrpSpPr>
        <p:grpSpPr bwMode="auto">
          <a:xfrm>
            <a:off x="5391869" y="5912942"/>
            <a:ext cx="2276475" cy="457200"/>
            <a:chOff x="5343626" y="5943600"/>
            <a:chExt cx="2276374" cy="457200"/>
          </a:xfrm>
        </p:grpSpPr>
        <p:sp>
          <p:nvSpPr>
            <p:cNvPr id="66" name="円/楕円 65"/>
            <p:cNvSpPr/>
            <p:nvPr/>
          </p:nvSpPr>
          <p:spPr>
            <a:xfrm>
              <a:off x="6629444" y="5943600"/>
              <a:ext cx="990556" cy="457200"/>
            </a:xfrm>
            <a:prstGeom prst="ellips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defTabSz="457200"/>
              <a:endParaRPr lang="ja-JP" altLang="en-US" sz="1800">
                <a:solidFill>
                  <a:srgbClr val="FFFFFF"/>
                </a:solidFill>
                <a:latin typeface="Calibri" pitchFamily="52" charset="0"/>
                <a:cs typeface="ＭＳ Ｐゴシック" pitchFamily="52" charset="-128"/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>
            <a:xfrm rot="10800000">
              <a:off x="5343626" y="6172200"/>
              <a:ext cx="1269944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516" name="テキスト ボックス 67"/>
            <p:cNvSpPr txBox="1">
              <a:spLocks noChangeArrowheads="1"/>
            </p:cNvSpPr>
            <p:nvPr/>
          </p:nvSpPr>
          <p:spPr bwMode="auto">
            <a:xfrm>
              <a:off x="6791362" y="6022975"/>
              <a:ext cx="6996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/>
              <a:r>
                <a:rPr lang="en-US" altLang="ja-JP" sz="1200" dirty="0" smtClean="0">
                  <a:latin typeface="Calibri" pitchFamily="52" charset="0"/>
                </a:rPr>
                <a:t>antenna</a:t>
              </a:r>
              <a:endParaRPr lang="ja-JP" altLang="en-US" sz="1200" dirty="0">
                <a:latin typeface="Calibri" pitchFamily="52" charset="0"/>
              </a:endParaRPr>
            </a:p>
          </p:txBody>
        </p:sp>
      </p:grpSp>
      <p:cxnSp>
        <p:nvCxnSpPr>
          <p:cNvPr id="22" name="直線コネクタ 21"/>
          <p:cNvCxnSpPr/>
          <p:nvPr/>
        </p:nvCxnSpPr>
        <p:spPr bwMode="auto">
          <a:xfrm>
            <a:off x="4830763" y="3065463"/>
            <a:ext cx="1333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2895600" y="1239838"/>
            <a:ext cx="3421063" cy="3636963"/>
          </a:xfrm>
          <a:prstGeom prst="rect">
            <a:avLst/>
          </a:prstGeom>
          <a:solidFill>
            <a:srgbClr val="E6E6E6"/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defTabSz="457200"/>
            <a:r>
              <a:rPr lang="en-US" altLang="ja-JP" sz="2400" b="1" dirty="0">
                <a:solidFill>
                  <a:srgbClr val="FF0000"/>
                </a:solidFill>
                <a:latin typeface="Calibri" pitchFamily="52" charset="0"/>
              </a:rPr>
              <a:t>SHU</a:t>
            </a:r>
            <a:endParaRPr lang="en-US" altLang="ja-JP" b="1" dirty="0">
              <a:solidFill>
                <a:srgbClr val="FF0000"/>
              </a:solidFill>
              <a:latin typeface="Calibri" pitchFamily="52" charset="0"/>
            </a:endParaRPr>
          </a:p>
          <a:p>
            <a:pPr algn="ctr" defTabSz="457200"/>
            <a:endParaRPr lang="en-US" altLang="ja-JP" dirty="0">
              <a:solidFill>
                <a:srgbClr val="FF0000"/>
              </a:solidFill>
              <a:latin typeface="Calibri" pitchFamily="52" charset="0"/>
            </a:endParaRPr>
          </a:p>
          <a:p>
            <a:pPr algn="ctr" defTabSz="457200"/>
            <a:endParaRPr lang="en-US" altLang="ja-JP" dirty="0">
              <a:solidFill>
                <a:srgbClr val="FF0000"/>
              </a:solidFill>
              <a:latin typeface="Calibri" pitchFamily="52" charset="0"/>
            </a:endParaRPr>
          </a:p>
          <a:p>
            <a:pPr algn="ctr" defTabSz="457200"/>
            <a:endParaRPr lang="ja-JP" altLang="en-US" dirty="0">
              <a:solidFill>
                <a:srgbClr val="FF0000"/>
              </a:solidFill>
              <a:latin typeface="Calibri" pitchFamily="52" charset="0"/>
            </a:endParaRPr>
          </a:p>
        </p:txBody>
      </p:sp>
      <p:sp>
        <p:nvSpPr>
          <p:cNvPr id="45" name="フリーフォーム 44"/>
          <p:cNvSpPr/>
          <p:nvPr/>
        </p:nvSpPr>
        <p:spPr bwMode="auto">
          <a:xfrm>
            <a:off x="6048375" y="1600200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47" name="フリーフォーム 46"/>
          <p:cNvSpPr/>
          <p:nvPr/>
        </p:nvSpPr>
        <p:spPr bwMode="auto">
          <a:xfrm>
            <a:off x="6048375" y="2581275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50" name="フリーフォーム 49"/>
          <p:cNvSpPr/>
          <p:nvPr/>
        </p:nvSpPr>
        <p:spPr bwMode="auto">
          <a:xfrm>
            <a:off x="6048375" y="3813175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149523" name="テキスト ボックス 55"/>
          <p:cNvSpPr txBox="1">
            <a:spLocks noChangeArrowheads="1"/>
          </p:cNvSpPr>
          <p:nvPr/>
        </p:nvSpPr>
        <p:spPr bwMode="auto">
          <a:xfrm>
            <a:off x="6316663" y="2286000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>
                <a:latin typeface="Calibri" pitchFamily="52" charset="0"/>
              </a:rPr>
              <a:t>Analog</a:t>
            </a:r>
          </a:p>
        </p:txBody>
      </p:sp>
      <p:sp>
        <p:nvSpPr>
          <p:cNvPr id="149524" name="テキスト ボックス 56"/>
          <p:cNvSpPr txBox="1">
            <a:spLocks noChangeArrowheads="1"/>
          </p:cNvSpPr>
          <p:nvPr/>
        </p:nvSpPr>
        <p:spPr bwMode="auto">
          <a:xfrm>
            <a:off x="6515100" y="3505200"/>
            <a:ext cx="63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1400">
                <a:latin typeface="Calibri" pitchFamily="52" charset="0"/>
              </a:rPr>
              <a:t>RS422</a:t>
            </a:r>
          </a:p>
        </p:txBody>
      </p:sp>
      <p:sp>
        <p:nvSpPr>
          <p:cNvPr id="25" name="フリーフォーム 24"/>
          <p:cNvSpPr/>
          <p:nvPr/>
        </p:nvSpPr>
        <p:spPr bwMode="auto">
          <a:xfrm>
            <a:off x="6019800" y="1892300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26" name="フリーフォーム 25"/>
          <p:cNvSpPr/>
          <p:nvPr/>
        </p:nvSpPr>
        <p:spPr bwMode="auto">
          <a:xfrm>
            <a:off x="6096000" y="2819400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27" name="フリーフォーム 26"/>
          <p:cNvSpPr/>
          <p:nvPr/>
        </p:nvSpPr>
        <p:spPr bwMode="auto">
          <a:xfrm>
            <a:off x="6096000" y="3124200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149528" name="テキスト ボックス 28"/>
          <p:cNvSpPr txBox="1">
            <a:spLocks noChangeArrowheads="1"/>
          </p:cNvSpPr>
          <p:nvPr/>
        </p:nvSpPr>
        <p:spPr bwMode="auto">
          <a:xfrm>
            <a:off x="6248400" y="1295400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>
                <a:latin typeface="Calibri" pitchFamily="52" charset="0"/>
              </a:rPr>
              <a:t>digital</a:t>
            </a:r>
          </a:p>
        </p:txBody>
      </p:sp>
      <p:sp>
        <p:nvSpPr>
          <p:cNvPr id="149529" name="テキスト ボックス 29"/>
          <p:cNvSpPr txBox="1">
            <a:spLocks noChangeArrowheads="1"/>
          </p:cNvSpPr>
          <p:nvPr/>
        </p:nvSpPr>
        <p:spPr bwMode="auto">
          <a:xfrm>
            <a:off x="6248400" y="1629360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>
                <a:latin typeface="Calibri" pitchFamily="52" charset="0"/>
              </a:rPr>
              <a:t>PW</a:t>
            </a:r>
          </a:p>
        </p:txBody>
      </p:sp>
      <p:sp>
        <p:nvSpPr>
          <p:cNvPr id="149530" name="テキスト ボックス 30"/>
          <p:cNvSpPr txBox="1">
            <a:spLocks noChangeArrowheads="1"/>
          </p:cNvSpPr>
          <p:nvPr/>
        </p:nvSpPr>
        <p:spPr bwMode="auto">
          <a:xfrm>
            <a:off x="6324600" y="2544763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>
                <a:latin typeface="Calibri" pitchFamily="52" charset="0"/>
              </a:rPr>
              <a:t>Amp. PW</a:t>
            </a:r>
          </a:p>
        </p:txBody>
      </p:sp>
      <p:sp>
        <p:nvSpPr>
          <p:cNvPr id="149531" name="テキスト ボックス 31"/>
          <p:cNvSpPr txBox="1">
            <a:spLocks noChangeArrowheads="1"/>
          </p:cNvSpPr>
          <p:nvPr/>
        </p:nvSpPr>
        <p:spPr bwMode="auto">
          <a:xfrm>
            <a:off x="6324600" y="2836863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>
                <a:latin typeface="Calibri" pitchFamily="52" charset="0"/>
              </a:rPr>
              <a:t>HV PW</a:t>
            </a:r>
          </a:p>
        </p:txBody>
      </p:sp>
      <p:sp>
        <p:nvSpPr>
          <p:cNvPr id="33" name="フリーフォーム 32"/>
          <p:cNvSpPr/>
          <p:nvPr/>
        </p:nvSpPr>
        <p:spPr bwMode="auto">
          <a:xfrm>
            <a:off x="6019800" y="4102100"/>
            <a:ext cx="1484313" cy="12700"/>
          </a:xfrm>
          <a:custGeom>
            <a:avLst/>
            <a:gdLst>
              <a:gd name="connsiteX0" fmla="*/ 1483660 w 1483660"/>
              <a:gd name="connsiteY0" fmla="*/ 0 h 12575"/>
              <a:gd name="connsiteX1" fmla="*/ 0 w 1483660"/>
              <a:gd name="connsiteY1" fmla="*/ 12575 h 1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149533" name="テキスト ボックス 33"/>
          <p:cNvSpPr txBox="1">
            <a:spLocks noChangeArrowheads="1"/>
          </p:cNvSpPr>
          <p:nvPr/>
        </p:nvSpPr>
        <p:spPr bwMode="auto">
          <a:xfrm>
            <a:off x="6324600" y="3806825"/>
            <a:ext cx="1074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>
                <a:latin typeface="Calibri" pitchFamily="52" charset="0"/>
              </a:rPr>
              <a:t>PW</a:t>
            </a: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7391400" y="1317625"/>
            <a:ext cx="1600200" cy="815975"/>
          </a:xfrm>
          <a:prstGeom prst="rect">
            <a:avLst/>
          </a:prstGeom>
          <a:solidFill>
            <a:srgbClr val="D0F7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2000" b="1" dirty="0">
                <a:solidFill>
                  <a:srgbClr val="0000FF"/>
                </a:solidFill>
                <a:latin typeface="Calibri" pitchFamily="52" charset="0"/>
              </a:rPr>
              <a:t>LSI</a:t>
            </a:r>
            <a:endParaRPr lang="en-US" altLang="ja-JP" sz="1800" b="1" dirty="0">
              <a:solidFill>
                <a:srgbClr val="0000FF"/>
              </a:solidFill>
              <a:latin typeface="Calibri" pitchFamily="52" charset="0"/>
            </a:endParaRPr>
          </a:p>
          <a:p>
            <a:pPr algn="ctr" defTabSz="457200"/>
            <a:r>
              <a:rPr lang="en-US" altLang="ja-JP" sz="1600" dirty="0">
                <a:latin typeface="Calibri" pitchFamily="52" charset="0"/>
              </a:rPr>
              <a:t>(</a:t>
            </a:r>
            <a:r>
              <a:rPr lang="en-US" altLang="ja-JP" sz="1600" dirty="0" smtClean="0">
                <a:latin typeface="Calibri" pitchFamily="52" charset="0"/>
              </a:rPr>
              <a:t>CMOS camera)</a:t>
            </a:r>
            <a:endParaRPr lang="en-US" altLang="ja-JP" sz="1600" dirty="0">
              <a:latin typeface="Calibri" pitchFamily="52" charset="0"/>
            </a:endParaRPr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7391400" y="2416175"/>
            <a:ext cx="1600200" cy="936625"/>
          </a:xfrm>
          <a:prstGeom prst="rect">
            <a:avLst/>
          </a:prstGeom>
          <a:solidFill>
            <a:srgbClr val="D0F7F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2000" b="1" dirty="0">
                <a:solidFill>
                  <a:srgbClr val="0000FF"/>
                </a:solidFill>
                <a:latin typeface="Calibri" pitchFamily="52" charset="0"/>
              </a:rPr>
              <a:t>PH</a:t>
            </a:r>
            <a:endParaRPr lang="en-US" altLang="ja-JP" sz="1800" b="1" dirty="0">
              <a:solidFill>
                <a:srgbClr val="0000FF"/>
              </a:solidFill>
              <a:latin typeface="Calibri" pitchFamily="52" charset="0"/>
            </a:endParaRPr>
          </a:p>
          <a:p>
            <a:pPr algn="ctr" defTabSz="457200"/>
            <a:r>
              <a:rPr lang="en-US" altLang="ja-JP" sz="1600" dirty="0">
                <a:latin typeface="Calibri" pitchFamily="52" charset="0"/>
              </a:rPr>
              <a:t>(Photometer)</a:t>
            </a:r>
          </a:p>
        </p:txBody>
      </p:sp>
      <p:sp>
        <p:nvSpPr>
          <p:cNvPr id="35" name="フリーフォーム 34"/>
          <p:cNvSpPr>
            <a:spLocks noChangeArrowheads="1"/>
          </p:cNvSpPr>
          <p:nvPr/>
        </p:nvSpPr>
        <p:spPr bwMode="auto">
          <a:xfrm rot="16200000">
            <a:off x="4979988" y="5119688"/>
            <a:ext cx="1482725" cy="12700"/>
          </a:xfrm>
          <a:custGeom>
            <a:avLst/>
            <a:gdLst>
              <a:gd name="T0" fmla="*/ 1483660 w 1483660"/>
              <a:gd name="T1" fmla="*/ 0 h 12575"/>
              <a:gd name="T2" fmla="*/ 0 w 1483660"/>
              <a:gd name="T3" fmla="*/ 12575 h 12575"/>
              <a:gd name="T4" fmla="*/ 0 60000 65536"/>
              <a:gd name="T5" fmla="*/ 0 60000 65536"/>
              <a:gd name="T6" fmla="*/ 0 w 1483660"/>
              <a:gd name="T7" fmla="*/ 0 h 12575"/>
              <a:gd name="T8" fmla="*/ 1483660 w 1483660"/>
              <a:gd name="T9" fmla="*/ 12575 h 125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eaVert"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</a:endParaRPr>
          </a:p>
        </p:txBody>
      </p:sp>
      <p:sp>
        <p:nvSpPr>
          <p:cNvPr id="149537" name="テキスト ボックス 38"/>
          <p:cNvSpPr txBox="1">
            <a:spLocks noChangeArrowheads="1"/>
          </p:cNvSpPr>
          <p:nvPr/>
        </p:nvSpPr>
        <p:spPr bwMode="auto">
          <a:xfrm>
            <a:off x="5797550" y="4876800"/>
            <a:ext cx="143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1400" dirty="0" smtClean="0">
                <a:latin typeface="Calibri" pitchFamily="52" charset="0"/>
              </a:rPr>
              <a:t>A-unit</a:t>
            </a:r>
            <a:r>
              <a:rPr lang="ja-JP" altLang="en-US" sz="1400" dirty="0" smtClean="0">
                <a:latin typeface="Calibri" pitchFamily="52" charset="0"/>
              </a:rPr>
              <a:t>　</a:t>
            </a:r>
            <a:r>
              <a:rPr lang="en-US" altLang="ja-JP" sz="1400" dirty="0">
                <a:latin typeface="Calibri" pitchFamily="52" charset="0"/>
              </a:rPr>
              <a:t>digital</a:t>
            </a:r>
          </a:p>
          <a:p>
            <a:pPr defTabSz="457200"/>
            <a:r>
              <a:rPr lang="en-US" altLang="ja-JP" sz="1400" dirty="0">
                <a:latin typeface="Calibri" pitchFamily="52" charset="0"/>
              </a:rPr>
              <a:t>(CMD, PW, sig)</a:t>
            </a:r>
          </a:p>
        </p:txBody>
      </p:sp>
      <p:cxnSp>
        <p:nvCxnSpPr>
          <p:cNvPr id="58" name="直線矢印コネクタ 57"/>
          <p:cNvCxnSpPr/>
          <p:nvPr/>
        </p:nvCxnSpPr>
        <p:spPr bwMode="auto">
          <a:xfrm>
            <a:off x="2103438" y="1987352"/>
            <a:ext cx="7921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3078163" y="1700808"/>
            <a:ext cx="1295400" cy="1417042"/>
          </a:xfrm>
          <a:prstGeom prst="rect">
            <a:avLst/>
          </a:prstGeom>
          <a:solidFill>
            <a:srgbClr val="E6E6E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800" b="1" dirty="0" smtClean="0">
                <a:latin typeface="Calibri" pitchFamily="52" charset="0"/>
              </a:rPr>
              <a:t>CPU</a:t>
            </a:r>
          </a:p>
          <a:p>
            <a:pPr algn="ctr" defTabSz="457200"/>
            <a:r>
              <a:rPr lang="en-US" altLang="ja-JP" sz="1400" dirty="0" smtClean="0">
                <a:latin typeface="Calibri" pitchFamily="52" charset="0"/>
              </a:rPr>
              <a:t>(SH7145)</a:t>
            </a:r>
            <a:endParaRPr lang="en-US" altLang="ja-JP" sz="1800" dirty="0">
              <a:latin typeface="Calibri" pitchFamily="52" charset="0"/>
            </a:endParaRPr>
          </a:p>
        </p:txBody>
      </p:sp>
      <p:sp>
        <p:nvSpPr>
          <p:cNvPr id="37" name="正方形/長方形 36"/>
          <p:cNvSpPr>
            <a:spLocks noChangeArrowheads="1"/>
          </p:cNvSpPr>
          <p:nvPr/>
        </p:nvSpPr>
        <p:spPr bwMode="auto">
          <a:xfrm>
            <a:off x="3200400" y="2320847"/>
            <a:ext cx="1036638" cy="673100"/>
          </a:xfrm>
          <a:prstGeom prst="rect">
            <a:avLst/>
          </a:prstGeom>
          <a:solidFill>
            <a:srgbClr val="E6E6E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400" dirty="0" smtClean="0">
                <a:latin typeface="Calibri" pitchFamily="52" charset="0"/>
              </a:rPr>
              <a:t>S-RAM</a:t>
            </a:r>
            <a:endParaRPr lang="en-US" altLang="ja-JP" sz="1400" dirty="0">
              <a:latin typeface="Calibri" pitchFamily="52" charset="0"/>
            </a:endParaRPr>
          </a:p>
          <a:p>
            <a:pPr algn="ctr" defTabSz="457200"/>
            <a:r>
              <a:rPr lang="en-US" altLang="ja-JP" sz="1400" dirty="0" smtClean="0">
                <a:latin typeface="Calibri" pitchFamily="52" charset="0"/>
              </a:rPr>
              <a:t>(8MB</a:t>
            </a:r>
            <a:r>
              <a:rPr lang="en-US" altLang="ja-JP" sz="1400" dirty="0">
                <a:latin typeface="Calibri" pitchFamily="52" charset="0"/>
              </a:rPr>
              <a:t>)</a:t>
            </a:r>
          </a:p>
        </p:txBody>
      </p:sp>
      <p:sp>
        <p:nvSpPr>
          <p:cNvPr id="149544" name="テキスト ボックス 62"/>
          <p:cNvSpPr txBox="1">
            <a:spLocks noChangeArrowheads="1"/>
          </p:cNvSpPr>
          <p:nvPr/>
        </p:nvSpPr>
        <p:spPr bwMode="auto">
          <a:xfrm>
            <a:off x="2124110" y="2158535"/>
            <a:ext cx="66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 smtClean="0">
                <a:latin typeface="Calibri" pitchFamily="52" charset="0"/>
              </a:rPr>
              <a:t>1pps</a:t>
            </a:r>
          </a:p>
        </p:txBody>
      </p:sp>
      <p:sp>
        <p:nvSpPr>
          <p:cNvPr id="52" name="円/楕円 51"/>
          <p:cNvSpPr/>
          <p:nvPr/>
        </p:nvSpPr>
        <p:spPr bwMode="auto">
          <a:xfrm>
            <a:off x="7685088" y="4727575"/>
            <a:ext cx="990600" cy="457200"/>
          </a:xfrm>
          <a:prstGeom prst="ellips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solidFill>
                <a:srgbClr val="FFFFFF"/>
              </a:solidFill>
              <a:latin typeface="Calibri" pitchFamily="52" charset="0"/>
              <a:cs typeface="ＭＳ Ｐゴシック" pitchFamily="52" charset="-128"/>
            </a:endParaRPr>
          </a:p>
        </p:txBody>
      </p:sp>
      <p:sp>
        <p:nvSpPr>
          <p:cNvPr id="149549" name="テキスト ボックス 53"/>
          <p:cNvSpPr txBox="1">
            <a:spLocks noChangeArrowheads="1"/>
          </p:cNvSpPr>
          <p:nvPr/>
        </p:nvSpPr>
        <p:spPr bwMode="auto">
          <a:xfrm>
            <a:off x="7834719" y="4800600"/>
            <a:ext cx="6996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1200" dirty="0" smtClean="0">
                <a:latin typeface="Calibri" pitchFamily="52" charset="0"/>
              </a:rPr>
              <a:t>antenna</a:t>
            </a:r>
            <a:endParaRPr lang="ja-JP" altLang="en-US" sz="1200" dirty="0">
              <a:latin typeface="Calibri" pitchFamily="52" charset="0"/>
            </a:endParaRPr>
          </a:p>
        </p:txBody>
      </p:sp>
      <p:cxnSp>
        <p:nvCxnSpPr>
          <p:cNvPr id="59" name="直線コネクタ 58"/>
          <p:cNvCxnSpPr>
            <a:stCxn id="52" idx="0"/>
          </p:cNvCxnSpPr>
          <p:nvPr/>
        </p:nvCxnSpPr>
        <p:spPr bwMode="auto">
          <a:xfrm rot="5400000" flipH="1" flipV="1">
            <a:off x="7932738" y="4460875"/>
            <a:ext cx="4953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7391400" y="3581400"/>
            <a:ext cx="1600200" cy="814388"/>
          </a:xfrm>
          <a:prstGeom prst="rect">
            <a:avLst/>
          </a:prstGeom>
          <a:solidFill>
            <a:srgbClr val="CEC5F7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2000" b="1" dirty="0">
                <a:solidFill>
                  <a:srgbClr val="8000FF"/>
                </a:solidFill>
                <a:latin typeface="Calibri" pitchFamily="52" charset="0"/>
              </a:rPr>
              <a:t>VLFR</a:t>
            </a:r>
            <a:endParaRPr lang="en-US" altLang="ja-JP" sz="1800" b="1" dirty="0">
              <a:solidFill>
                <a:srgbClr val="8000FF"/>
              </a:solidFill>
              <a:latin typeface="Calibri" pitchFamily="52" charset="0"/>
            </a:endParaRPr>
          </a:p>
          <a:p>
            <a:pPr algn="ctr" defTabSz="457200"/>
            <a:r>
              <a:rPr lang="en-US" altLang="ja-JP" sz="1600" dirty="0">
                <a:latin typeface="Calibri" pitchFamily="52" charset="0"/>
              </a:rPr>
              <a:t>(</a:t>
            </a:r>
            <a:r>
              <a:rPr lang="en-US" altLang="ja-JP" sz="1600" dirty="0" smtClean="0">
                <a:latin typeface="Calibri" pitchFamily="52" charset="0"/>
              </a:rPr>
              <a:t>VLF receiver)</a:t>
            </a:r>
            <a:endParaRPr lang="en-US" altLang="ja-JP" sz="1600" dirty="0">
              <a:latin typeface="Calibri" pitchFamily="52" charset="0"/>
            </a:endParaRPr>
          </a:p>
        </p:txBody>
      </p:sp>
      <p:sp>
        <p:nvSpPr>
          <p:cNvPr id="81" name="フリーフォーム 80"/>
          <p:cNvSpPr>
            <a:spLocks noChangeArrowheads="1"/>
          </p:cNvSpPr>
          <p:nvPr/>
        </p:nvSpPr>
        <p:spPr bwMode="auto">
          <a:xfrm rot="16200000">
            <a:off x="4294188" y="5119688"/>
            <a:ext cx="1482725" cy="12700"/>
          </a:xfrm>
          <a:custGeom>
            <a:avLst/>
            <a:gdLst>
              <a:gd name="T0" fmla="*/ 1483660 w 1483660"/>
              <a:gd name="T1" fmla="*/ 0 h 12575"/>
              <a:gd name="T2" fmla="*/ 0 w 1483660"/>
              <a:gd name="T3" fmla="*/ 12575 h 12575"/>
              <a:gd name="T4" fmla="*/ 0 60000 65536"/>
              <a:gd name="T5" fmla="*/ 0 60000 65536"/>
              <a:gd name="T6" fmla="*/ 0 w 1483660"/>
              <a:gd name="T7" fmla="*/ 0 h 12575"/>
              <a:gd name="T8" fmla="*/ 1483660 w 1483660"/>
              <a:gd name="T9" fmla="*/ 12575 h 125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660" h="12575">
                <a:moveTo>
                  <a:pt x="1483660" y="0"/>
                </a:moveTo>
                <a:lnTo>
                  <a:pt x="0" y="1257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vert="eaVert" anchor="ctr">
            <a:prstTxWarp prst="textNoShape">
              <a:avLst/>
            </a:prstTxWarp>
          </a:bodyPr>
          <a:lstStyle/>
          <a:p>
            <a:pPr algn="ctr" defTabSz="457200"/>
            <a:endParaRPr lang="ja-JP" altLang="en-US" sz="1800">
              <a:latin typeface="Calibri" pitchFamily="52" charset="0"/>
            </a:endParaRPr>
          </a:p>
        </p:txBody>
      </p:sp>
      <p:sp>
        <p:nvSpPr>
          <p:cNvPr id="149554" name="テキスト ボックス 81"/>
          <p:cNvSpPr txBox="1">
            <a:spLocks noChangeArrowheads="1"/>
          </p:cNvSpPr>
          <p:nvPr/>
        </p:nvSpPr>
        <p:spPr bwMode="auto">
          <a:xfrm>
            <a:off x="3733800" y="4905375"/>
            <a:ext cx="143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sz="1400" dirty="0" smtClean="0">
                <a:latin typeface="Calibri" pitchFamily="52" charset="0"/>
              </a:rPr>
              <a:t>B-unit</a:t>
            </a:r>
            <a:r>
              <a:rPr lang="ja-JP" altLang="en-US" sz="1400" dirty="0" smtClean="0">
                <a:latin typeface="Calibri" pitchFamily="52" charset="0"/>
              </a:rPr>
              <a:t>　</a:t>
            </a:r>
            <a:r>
              <a:rPr lang="en-US" altLang="ja-JP" sz="1400" dirty="0">
                <a:latin typeface="Calibri" pitchFamily="52" charset="0"/>
              </a:rPr>
              <a:t>digital</a:t>
            </a:r>
          </a:p>
          <a:p>
            <a:pPr defTabSz="457200"/>
            <a:r>
              <a:rPr lang="en-US" altLang="ja-JP" sz="1400" dirty="0">
                <a:latin typeface="Calibri" pitchFamily="52" charset="0"/>
              </a:rPr>
              <a:t>(CMD, PW, sig)</a:t>
            </a:r>
          </a:p>
        </p:txBody>
      </p:sp>
      <p:cxnSp>
        <p:nvCxnSpPr>
          <p:cNvPr id="85" name="直線コネクタ 84"/>
          <p:cNvCxnSpPr/>
          <p:nvPr/>
        </p:nvCxnSpPr>
        <p:spPr bwMode="auto">
          <a:xfrm rot="5400000">
            <a:off x="4206875" y="4722813"/>
            <a:ext cx="179705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rot="5400000">
            <a:off x="4675188" y="4770438"/>
            <a:ext cx="19304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602163" y="1371600"/>
            <a:ext cx="1600200" cy="3355975"/>
          </a:xfrm>
          <a:prstGeom prst="rect">
            <a:avLst/>
          </a:prstGeom>
          <a:solidFill>
            <a:srgbClr val="E6E6E6"/>
          </a:solidFill>
          <a:ln w="19050" cmpd="sng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800" b="1" dirty="0">
                <a:latin typeface="Calibri" pitchFamily="52" charset="0"/>
              </a:rPr>
              <a:t>FPGA</a:t>
            </a:r>
          </a:p>
          <a:p>
            <a:pPr algn="ctr" defTabSz="457200"/>
            <a:endParaRPr lang="en-US" altLang="ja-JP" sz="1800" dirty="0" smtClean="0">
              <a:latin typeface="Calibri" pitchFamily="52" charset="0"/>
            </a:endParaRPr>
          </a:p>
          <a:p>
            <a:pPr algn="ctr" defTabSz="457200"/>
            <a:r>
              <a:rPr lang="en-US" altLang="ja-JP" sz="1600" dirty="0" smtClean="0">
                <a:latin typeface="Calibri" pitchFamily="52" charset="0"/>
              </a:rPr>
              <a:t>(Xilinx Vertex </a:t>
            </a:r>
            <a:r>
              <a:rPr lang="en-US" altLang="ja-JP" sz="1600" dirty="0">
                <a:latin typeface="Calibri" pitchFamily="52" charset="0"/>
              </a:rPr>
              <a:t>II)</a:t>
            </a:r>
          </a:p>
        </p:txBody>
      </p:sp>
      <p:sp>
        <p:nvSpPr>
          <p:cNvPr id="41" name="正方形/長方形 40"/>
          <p:cNvSpPr>
            <a:spLocks noChangeArrowheads="1"/>
          </p:cNvSpPr>
          <p:nvPr/>
        </p:nvSpPr>
        <p:spPr bwMode="auto">
          <a:xfrm>
            <a:off x="4546600" y="5464175"/>
            <a:ext cx="1714500" cy="838200"/>
          </a:xfrm>
          <a:prstGeom prst="rect">
            <a:avLst/>
          </a:prstGeom>
          <a:solidFill>
            <a:srgbClr val="CEC5F7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2000" b="1" dirty="0" smtClean="0">
                <a:solidFill>
                  <a:srgbClr val="8000FF"/>
                </a:solidFill>
                <a:latin typeface="Calibri" pitchFamily="52" charset="0"/>
              </a:rPr>
              <a:t>VITF</a:t>
            </a:r>
          </a:p>
          <a:p>
            <a:pPr algn="ctr"/>
            <a:r>
              <a:rPr lang="en-US" altLang="ja-JP" sz="1600" dirty="0">
                <a:latin typeface="Calibri" pitchFamily="52" charset="0"/>
              </a:rPr>
              <a:t>(</a:t>
            </a:r>
            <a:r>
              <a:rPr lang="en-US" altLang="ja-JP" sz="1600" dirty="0" smtClean="0">
                <a:latin typeface="Calibri" pitchFamily="52" charset="0"/>
              </a:rPr>
              <a:t>VHF </a:t>
            </a:r>
            <a:r>
              <a:rPr lang="en-US" altLang="ja-JP" sz="1600" dirty="0">
                <a:latin typeface="Calibri" pitchFamily="52" charset="0"/>
              </a:rPr>
              <a:t>receiver</a:t>
            </a:r>
            <a:r>
              <a:rPr lang="en-US" altLang="ja-JP" sz="1600" dirty="0" smtClean="0">
                <a:latin typeface="Calibri" pitchFamily="52" charset="0"/>
              </a:rPr>
              <a:t>)</a:t>
            </a:r>
            <a:endParaRPr lang="en-US" altLang="ja-JP" sz="1600" dirty="0">
              <a:latin typeface="Calibri" pitchFamily="52" charset="0"/>
            </a:endParaRPr>
          </a:p>
        </p:txBody>
      </p:sp>
      <p:sp>
        <p:nvSpPr>
          <p:cNvPr id="149561" name="テキスト ボックス 88"/>
          <p:cNvSpPr txBox="1">
            <a:spLocks noChangeArrowheads="1"/>
          </p:cNvSpPr>
          <p:nvPr/>
        </p:nvSpPr>
        <p:spPr bwMode="auto">
          <a:xfrm>
            <a:off x="2133600" y="2679700"/>
            <a:ext cx="6578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>
                <a:latin typeface="Calibri" pitchFamily="52" charset="0"/>
              </a:rPr>
              <a:t>RS422</a:t>
            </a:r>
          </a:p>
        </p:txBody>
      </p:sp>
      <p:sp>
        <p:nvSpPr>
          <p:cNvPr id="149562" name="テキスト ボックス 95"/>
          <p:cNvSpPr txBox="1">
            <a:spLocks noChangeArrowheads="1"/>
          </p:cNvSpPr>
          <p:nvPr/>
        </p:nvSpPr>
        <p:spPr bwMode="auto">
          <a:xfrm>
            <a:off x="2108201" y="3263396"/>
            <a:ext cx="657887" cy="9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ts val="2180"/>
              </a:lnSpc>
            </a:pPr>
            <a:r>
              <a:rPr lang="en-US" altLang="ja-JP" sz="1400" dirty="0">
                <a:solidFill>
                  <a:srgbClr val="FF0000"/>
                </a:solidFill>
                <a:latin typeface="Calibri" pitchFamily="52" charset="0"/>
              </a:rPr>
              <a:t>+</a:t>
            </a:r>
            <a:r>
              <a:rPr lang="en-US" altLang="ja-JP" sz="1400" dirty="0" smtClean="0">
                <a:solidFill>
                  <a:srgbClr val="FF0000"/>
                </a:solidFill>
                <a:latin typeface="Calibri" pitchFamily="52" charset="0"/>
              </a:rPr>
              <a:t>5V</a:t>
            </a:r>
          </a:p>
          <a:p>
            <a:pPr algn="ctr" defTabSz="457200">
              <a:lnSpc>
                <a:spcPts val="2180"/>
              </a:lnSpc>
            </a:pPr>
            <a:r>
              <a:rPr lang="en-US" altLang="ja-JP" sz="1400" dirty="0" smtClean="0">
                <a:solidFill>
                  <a:srgbClr val="FF0000"/>
                </a:solidFill>
                <a:latin typeface="Calibri" pitchFamily="52" charset="0"/>
              </a:rPr>
              <a:t>+12V</a:t>
            </a:r>
          </a:p>
          <a:p>
            <a:pPr algn="ctr" defTabSz="457200">
              <a:lnSpc>
                <a:spcPts val="2180"/>
              </a:lnSpc>
            </a:pPr>
            <a:r>
              <a:rPr lang="en-US" altLang="ja-JP" sz="1400" dirty="0" smtClean="0">
                <a:solidFill>
                  <a:srgbClr val="FF0000"/>
                </a:solidFill>
                <a:latin typeface="Calibri" pitchFamily="52" charset="0"/>
              </a:rPr>
              <a:t>-12V</a:t>
            </a:r>
            <a:endParaRPr lang="en-US" altLang="ja-JP" sz="1400" dirty="0">
              <a:solidFill>
                <a:srgbClr val="FF0000"/>
              </a:solidFill>
              <a:latin typeface="Calibri" pitchFamily="52" charset="0"/>
            </a:endParaRPr>
          </a:p>
        </p:txBody>
      </p:sp>
      <p:sp>
        <p:nvSpPr>
          <p:cNvPr id="149565" name="テキスト ボックス 95"/>
          <p:cNvSpPr txBox="1">
            <a:spLocks noChangeArrowheads="1"/>
          </p:cNvSpPr>
          <p:nvPr/>
        </p:nvSpPr>
        <p:spPr bwMode="auto">
          <a:xfrm>
            <a:off x="914400" y="391628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altLang="ja-JP" sz="1400" dirty="0">
                <a:solidFill>
                  <a:srgbClr val="FF0000"/>
                </a:solidFill>
                <a:latin typeface="Calibri" pitchFamily="52" charset="0"/>
              </a:rPr>
              <a:t>+28V</a:t>
            </a:r>
          </a:p>
        </p:txBody>
      </p:sp>
      <p:sp>
        <p:nvSpPr>
          <p:cNvPr id="105" name="正方形/長方形 104"/>
          <p:cNvSpPr>
            <a:spLocks noChangeArrowheads="1"/>
          </p:cNvSpPr>
          <p:nvPr/>
        </p:nvSpPr>
        <p:spPr bwMode="auto">
          <a:xfrm>
            <a:off x="3078162" y="4352583"/>
            <a:ext cx="1334795" cy="385763"/>
          </a:xfrm>
          <a:prstGeom prst="rect">
            <a:avLst/>
          </a:prstGeom>
          <a:solidFill>
            <a:srgbClr val="E6E6E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200" dirty="0" smtClean="0">
                <a:latin typeface="Calibri" pitchFamily="52" charset="0"/>
              </a:rPr>
              <a:t>EEPROM</a:t>
            </a:r>
            <a:endParaRPr lang="en-US" altLang="ja-JP" sz="1200" dirty="0">
              <a:latin typeface="Calibri" pitchFamily="52" charset="0"/>
            </a:endParaRPr>
          </a:p>
        </p:txBody>
      </p:sp>
      <p:sp>
        <p:nvSpPr>
          <p:cNvPr id="76" name="正方形/長方形 75"/>
          <p:cNvSpPr>
            <a:spLocks noChangeArrowheads="1"/>
          </p:cNvSpPr>
          <p:nvPr/>
        </p:nvSpPr>
        <p:spPr bwMode="auto">
          <a:xfrm>
            <a:off x="3089500" y="3276600"/>
            <a:ext cx="1323458" cy="990599"/>
          </a:xfrm>
          <a:prstGeom prst="rect">
            <a:avLst/>
          </a:prstGeom>
          <a:solidFill>
            <a:srgbClr val="F2F2F2"/>
          </a:solidFill>
          <a:ln w="19050" cmpd="sng">
            <a:solidFill>
              <a:srgbClr val="FF66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400" dirty="0" smtClean="0">
                <a:latin typeface="ヒラギノ角ゴ ProN W6"/>
                <a:ea typeface="ヒラギノ角ゴ ProN W6"/>
                <a:cs typeface="ヒラギノ角ゴ ProN W6"/>
              </a:rPr>
              <a:t>Flash ROM</a:t>
            </a:r>
            <a:r>
              <a:rPr lang="en-US" altLang="ja-JP" sz="1600" dirty="0" smtClean="0">
                <a:latin typeface="ヒラギノ角ゴ ProN W6"/>
                <a:ea typeface="ヒラギノ角ゴ ProN W6"/>
                <a:cs typeface="ヒラギノ角ゴ ProN W6"/>
              </a:rPr>
              <a:t> </a:t>
            </a: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(128MB)</a:t>
            </a:r>
          </a:p>
        </p:txBody>
      </p:sp>
      <p:cxnSp>
        <p:nvCxnSpPr>
          <p:cNvPr id="79" name="直線矢印コネクタ 78"/>
          <p:cNvCxnSpPr/>
          <p:nvPr/>
        </p:nvCxnSpPr>
        <p:spPr bwMode="auto">
          <a:xfrm rot="5400000">
            <a:off x="1546257" y="1372583"/>
            <a:ext cx="5119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>
            <a:spLocks noChangeArrowheads="1"/>
          </p:cNvSpPr>
          <p:nvPr/>
        </p:nvSpPr>
        <p:spPr bwMode="auto">
          <a:xfrm>
            <a:off x="1416062" y="809945"/>
            <a:ext cx="763576" cy="381000"/>
          </a:xfrm>
          <a:prstGeom prst="rect">
            <a:avLst/>
          </a:prstGeom>
          <a:solidFill>
            <a:srgbClr val="DDE9C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800">
                <a:latin typeface="Calibri" pitchFamily="52" charset="0"/>
              </a:rPr>
              <a:t>GPS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2743200" y="838200"/>
            <a:ext cx="6324600" cy="5638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35690" y="653534"/>
            <a:ext cx="78891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GLIMS</a:t>
            </a:r>
            <a:endParaRPr kumimoji="1" lang="ja-JP" altLang="en-US" dirty="0"/>
          </a:p>
        </p:txBody>
      </p:sp>
      <p:cxnSp>
        <p:nvCxnSpPr>
          <p:cNvPr id="48" name="直線矢印コネクタ 47"/>
          <p:cNvCxnSpPr/>
          <p:nvPr/>
        </p:nvCxnSpPr>
        <p:spPr bwMode="auto">
          <a:xfrm rot="10800000">
            <a:off x="471081" y="2970213"/>
            <a:ext cx="242928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 bwMode="auto">
          <a:xfrm>
            <a:off x="498700" y="3082333"/>
            <a:ext cx="24016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 bwMode="auto">
          <a:xfrm>
            <a:off x="2108201" y="2443163"/>
            <a:ext cx="7921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62"/>
          <p:cNvSpPr txBox="1">
            <a:spLocks noChangeArrowheads="1"/>
          </p:cNvSpPr>
          <p:nvPr/>
        </p:nvSpPr>
        <p:spPr bwMode="auto">
          <a:xfrm>
            <a:off x="2117132" y="1642068"/>
            <a:ext cx="660400" cy="3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ts val="980"/>
              </a:lnSpc>
            </a:pPr>
            <a:r>
              <a:rPr lang="en-US" altLang="ja-JP" sz="1400" dirty="0" smtClean="0">
                <a:latin typeface="Calibri" pitchFamily="52" charset="0"/>
              </a:rPr>
              <a:t>GPS</a:t>
            </a:r>
          </a:p>
          <a:p>
            <a:pPr algn="ctr" defTabSz="457200">
              <a:lnSpc>
                <a:spcPts val="980"/>
              </a:lnSpc>
            </a:pPr>
            <a:r>
              <a:rPr lang="en-US" altLang="ja-JP" sz="1400" dirty="0" smtClean="0">
                <a:latin typeface="Calibri" pitchFamily="52" charset="0"/>
              </a:rPr>
              <a:t>time</a:t>
            </a: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1524000" y="1629360"/>
            <a:ext cx="655637" cy="4011029"/>
          </a:xfrm>
          <a:prstGeom prst="rect">
            <a:avLst/>
          </a:prstGeom>
          <a:solidFill>
            <a:srgbClr val="D7E4B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dirty="0">
                <a:solidFill>
                  <a:srgbClr val="0000FF"/>
                </a:solidFill>
                <a:latin typeface="Calibri" pitchFamily="52" charset="0"/>
              </a:rPr>
              <a:t>MDP</a:t>
            </a:r>
          </a:p>
        </p:txBody>
      </p:sp>
      <p:cxnSp>
        <p:nvCxnSpPr>
          <p:cNvPr id="93" name="直線矢印コネクタ 92"/>
          <p:cNvCxnSpPr/>
          <p:nvPr/>
        </p:nvCxnSpPr>
        <p:spPr bwMode="auto">
          <a:xfrm>
            <a:off x="407763" y="3925813"/>
            <a:ext cx="119243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>
            <a:spLocks noChangeArrowheads="1"/>
          </p:cNvSpPr>
          <p:nvPr/>
        </p:nvSpPr>
        <p:spPr bwMode="auto">
          <a:xfrm>
            <a:off x="685800" y="1629360"/>
            <a:ext cx="381000" cy="4011029"/>
          </a:xfrm>
          <a:prstGeom prst="rect">
            <a:avLst/>
          </a:prstGeom>
          <a:solidFill>
            <a:srgbClr val="D7E4B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wordArtVertRtl"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dirty="0" smtClean="0">
                <a:solidFill>
                  <a:srgbClr val="000000"/>
                </a:solidFill>
                <a:latin typeface="Calibri" pitchFamily="52" charset="0"/>
              </a:rPr>
              <a:t>E B O X</a:t>
            </a:r>
            <a:endParaRPr lang="en-US" altLang="ja-JP" dirty="0">
              <a:solidFill>
                <a:srgbClr val="000000"/>
              </a:solidFill>
              <a:latin typeface="Calibri" pitchFamily="52" charset="0"/>
            </a:endParaRPr>
          </a:p>
        </p:txBody>
      </p:sp>
      <p:sp>
        <p:nvSpPr>
          <p:cNvPr id="149573" name="Line 69"/>
          <p:cNvSpPr>
            <a:spLocks noChangeShapeType="1"/>
          </p:cNvSpPr>
          <p:nvPr/>
        </p:nvSpPr>
        <p:spPr bwMode="auto">
          <a:xfrm flipV="1">
            <a:off x="1897063" y="3857807"/>
            <a:ext cx="100330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正方形/長方形 85"/>
          <p:cNvSpPr>
            <a:spLocks noChangeArrowheads="1"/>
          </p:cNvSpPr>
          <p:nvPr/>
        </p:nvSpPr>
        <p:spPr bwMode="auto">
          <a:xfrm>
            <a:off x="96576" y="838200"/>
            <a:ext cx="381000" cy="563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vert="wordArtVertRtl"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dirty="0" smtClean="0">
                <a:latin typeface="Calibri" pitchFamily="52" charset="0"/>
              </a:rPr>
              <a:t>I S S   S y s t e m</a:t>
            </a:r>
            <a:endParaRPr lang="en-US" altLang="ja-JP" dirty="0">
              <a:latin typeface="Calibri" pitchFamily="52" charset="0"/>
            </a:endParaRPr>
          </a:p>
        </p:txBody>
      </p:sp>
      <p:sp>
        <p:nvSpPr>
          <p:cNvPr id="106" name="Line 69"/>
          <p:cNvSpPr>
            <a:spLocks noChangeShapeType="1"/>
          </p:cNvSpPr>
          <p:nvPr/>
        </p:nvSpPr>
        <p:spPr bwMode="auto">
          <a:xfrm flipV="1">
            <a:off x="1897063" y="3587897"/>
            <a:ext cx="100330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" name="Line 69"/>
          <p:cNvSpPr>
            <a:spLocks noChangeShapeType="1"/>
          </p:cNvSpPr>
          <p:nvPr/>
        </p:nvSpPr>
        <p:spPr bwMode="auto">
          <a:xfrm flipV="1">
            <a:off x="1892299" y="4161980"/>
            <a:ext cx="100330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正方形/長方形 102"/>
          <p:cNvSpPr>
            <a:spLocks noChangeArrowheads="1"/>
          </p:cNvSpPr>
          <p:nvPr/>
        </p:nvSpPr>
        <p:spPr bwMode="auto">
          <a:xfrm>
            <a:off x="1602468" y="3383687"/>
            <a:ext cx="496800" cy="968895"/>
          </a:xfrm>
          <a:prstGeom prst="rect">
            <a:avLst/>
          </a:prstGeom>
          <a:solidFill>
            <a:srgbClr val="D7E4B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/>
            <a:r>
              <a:rPr lang="en-US" altLang="ja-JP" sz="1000" dirty="0" smtClean="0">
                <a:latin typeface="Calibri" pitchFamily="52" charset="0"/>
              </a:rPr>
              <a:t>DC</a:t>
            </a:r>
          </a:p>
          <a:p>
            <a:pPr algn="ctr" defTabSz="457200"/>
            <a:r>
              <a:rPr lang="en-US" altLang="ja-JP" sz="1000" dirty="0" smtClean="0">
                <a:latin typeface="Calibri" pitchFamily="52" charset="0"/>
              </a:rPr>
              <a:t>/</a:t>
            </a:r>
          </a:p>
          <a:p>
            <a:pPr algn="ctr" defTabSz="457200"/>
            <a:r>
              <a:rPr lang="en-US" altLang="ja-JP" sz="1000" dirty="0" smtClean="0">
                <a:latin typeface="Calibri" pitchFamily="52" charset="0"/>
              </a:rPr>
              <a:t>DC</a:t>
            </a:r>
            <a:endParaRPr lang="en-US" altLang="ja-JP" sz="1000" dirty="0">
              <a:latin typeface="Calibri" pitchFamily="52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0" y="0"/>
            <a:ext cx="579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JEM-GLIMS Configuration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1" name="ドーナツ 70"/>
          <p:cNvSpPr/>
          <p:nvPr/>
        </p:nvSpPr>
        <p:spPr>
          <a:xfrm>
            <a:off x="4830687" y="3516492"/>
            <a:ext cx="1122362" cy="1108001"/>
          </a:xfrm>
          <a:prstGeom prst="donut">
            <a:avLst>
              <a:gd name="adj" fmla="val 38483"/>
            </a:avLst>
          </a:prstGeom>
          <a:solidFill>
            <a:schemeClr val="bg1">
              <a:lumMod val="95000"/>
            </a:schemeClr>
          </a:solidFill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10"/>
          <p:cNvSpPr/>
          <p:nvPr/>
        </p:nvSpPr>
        <p:spPr>
          <a:xfrm>
            <a:off x="4823552" y="2357191"/>
            <a:ext cx="1122362" cy="1108001"/>
          </a:xfrm>
          <a:prstGeom prst="donut">
            <a:avLst>
              <a:gd name="adj" fmla="val 37195"/>
            </a:avLst>
          </a:prstGeom>
          <a:solidFill>
            <a:schemeClr val="bg1">
              <a:lumMod val="95000"/>
            </a:schemeClr>
          </a:solidFill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977693" y="2476057"/>
            <a:ext cx="8515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ヒラギノ角ゴ ProN W6"/>
                <a:ea typeface="ヒラギノ角ゴ ProN W6"/>
                <a:cs typeface="ヒラギノ角ゴ ProN W6"/>
              </a:rPr>
              <a:t>S-RAM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(8MB)</a:t>
            </a:r>
            <a:endParaRPr kumimoji="1" lang="ja-JP" altLang="en-US" sz="1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982643" y="3645772"/>
            <a:ext cx="8515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ヒラギノ角ゴ ProN W6"/>
                <a:ea typeface="ヒラギノ角ゴ ProN W6"/>
                <a:cs typeface="ヒラギノ角ゴ ProN W6"/>
              </a:rPr>
              <a:t>S-RAM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(8MB)</a:t>
            </a:r>
            <a:endParaRPr kumimoji="1" lang="ja-JP" altLang="en-US" sz="1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34" name="Text Box 61"/>
          <p:cNvSpPr txBox="1">
            <a:spLocks noChangeArrowheads="1"/>
          </p:cNvSpPr>
          <p:nvPr/>
        </p:nvSpPr>
        <p:spPr bwMode="auto">
          <a:xfrm>
            <a:off x="2090738" y="1512888"/>
            <a:ext cx="441960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frame #: 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(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n-1)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      </a:t>
            </a:r>
            <a:r>
              <a:rPr lang="en-US" altLang="ja-JP" sz="1600" dirty="0" err="1" smtClean="0">
                <a:latin typeface="ヒラギノ角ゴ ProN W3"/>
                <a:ea typeface="ヒラギノ角ゴ ProN W3"/>
                <a:cs typeface="ヒラギノ角ゴ ProN W3"/>
              </a:rPr>
              <a:t>n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       (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n+1)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    (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n+2)</a:t>
            </a:r>
          </a:p>
        </p:txBody>
      </p:sp>
      <p:sp>
        <p:nvSpPr>
          <p:cNvPr id="152698" name="Rectangle 122"/>
          <p:cNvSpPr>
            <a:spLocks noChangeArrowheads="1"/>
          </p:cNvSpPr>
          <p:nvPr/>
        </p:nvSpPr>
        <p:spPr bwMode="auto">
          <a:xfrm>
            <a:off x="2928938" y="1817688"/>
            <a:ext cx="8382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99" name="Rectangle 123"/>
          <p:cNvSpPr>
            <a:spLocks noChangeArrowheads="1"/>
          </p:cNvSpPr>
          <p:nvPr/>
        </p:nvSpPr>
        <p:spPr bwMode="auto">
          <a:xfrm>
            <a:off x="3843338" y="1817688"/>
            <a:ext cx="8382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700" name="AutoShape 124"/>
          <p:cNvSpPr>
            <a:spLocks noChangeArrowheads="1"/>
          </p:cNvSpPr>
          <p:nvPr/>
        </p:nvSpPr>
        <p:spPr bwMode="auto">
          <a:xfrm>
            <a:off x="3914261" y="1952074"/>
            <a:ext cx="516451" cy="516451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703" name="Rectangle 127"/>
          <p:cNvSpPr>
            <a:spLocks noChangeArrowheads="1"/>
          </p:cNvSpPr>
          <p:nvPr/>
        </p:nvSpPr>
        <p:spPr bwMode="auto">
          <a:xfrm>
            <a:off x="4757738" y="1817688"/>
            <a:ext cx="8382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706" name="Rectangle 130"/>
          <p:cNvSpPr>
            <a:spLocks noChangeArrowheads="1"/>
          </p:cNvSpPr>
          <p:nvPr/>
        </p:nvSpPr>
        <p:spPr bwMode="auto">
          <a:xfrm>
            <a:off x="5661026" y="1817688"/>
            <a:ext cx="8382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707" name="AutoShape 131"/>
          <p:cNvSpPr>
            <a:spLocks noChangeArrowheads="1"/>
          </p:cNvSpPr>
          <p:nvPr/>
        </p:nvSpPr>
        <p:spPr bwMode="auto">
          <a:xfrm>
            <a:off x="4800600" y="1952074"/>
            <a:ext cx="516451" cy="516451"/>
          </a:xfrm>
          <a:prstGeom prst="irregularSeal1">
            <a:avLst/>
          </a:prstGeom>
          <a:solidFill>
            <a:srgbClr val="FF0000">
              <a:alpha val="13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2027238" y="4364038"/>
            <a:ext cx="59531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599" name="Line 23"/>
          <p:cNvSpPr>
            <a:spLocks noChangeShapeType="1"/>
          </p:cNvSpPr>
          <p:nvPr/>
        </p:nvSpPr>
        <p:spPr bwMode="auto">
          <a:xfrm>
            <a:off x="1238250" y="3502025"/>
            <a:ext cx="75453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00" name="Line 24"/>
          <p:cNvSpPr>
            <a:spLocks noChangeShapeType="1"/>
          </p:cNvSpPr>
          <p:nvPr/>
        </p:nvSpPr>
        <p:spPr bwMode="auto">
          <a:xfrm>
            <a:off x="1223963" y="2687638"/>
            <a:ext cx="7545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01" name="Line 25"/>
          <p:cNvSpPr>
            <a:spLocks noChangeShapeType="1"/>
          </p:cNvSpPr>
          <p:nvPr/>
        </p:nvSpPr>
        <p:spPr bwMode="auto">
          <a:xfrm>
            <a:off x="1222375" y="4303713"/>
            <a:ext cx="754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02" name="Line 26"/>
          <p:cNvSpPr>
            <a:spLocks noChangeShapeType="1"/>
          </p:cNvSpPr>
          <p:nvPr/>
        </p:nvSpPr>
        <p:spPr bwMode="auto">
          <a:xfrm>
            <a:off x="1216025" y="5670550"/>
            <a:ext cx="7545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369888" y="4081463"/>
            <a:ext cx="145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ja-JP">
                <a:latin typeface="ヒラギノ角ゴ ProN W3"/>
                <a:ea typeface="ヒラギノ角ゴ ProN W3"/>
                <a:cs typeface="ヒラギノ角ゴ ProN W3"/>
              </a:rPr>
              <a:t>VLFR</a:t>
            </a:r>
          </a:p>
        </p:txBody>
      </p:sp>
      <p:sp>
        <p:nvSpPr>
          <p:cNvPr id="152605" name="Text Box 29"/>
          <p:cNvSpPr txBox="1">
            <a:spLocks noChangeArrowheads="1"/>
          </p:cNvSpPr>
          <p:nvPr/>
        </p:nvSpPr>
        <p:spPr bwMode="auto">
          <a:xfrm>
            <a:off x="403225" y="5424488"/>
            <a:ext cx="1457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ja-JP">
                <a:latin typeface="ヒラギノ角ゴ ProN W3"/>
                <a:ea typeface="ヒラギノ角ゴ ProN W3"/>
                <a:cs typeface="ヒラギノ角ゴ ProN W3"/>
              </a:rPr>
              <a:t>VITF</a:t>
            </a:r>
          </a:p>
        </p:txBody>
      </p:sp>
      <p:sp>
        <p:nvSpPr>
          <p:cNvPr id="152609" name="Line 34"/>
          <p:cNvSpPr>
            <a:spLocks noChangeShapeType="1"/>
          </p:cNvSpPr>
          <p:nvPr/>
        </p:nvSpPr>
        <p:spPr bwMode="auto">
          <a:xfrm flipH="1" flipV="1">
            <a:off x="4419600" y="1295400"/>
            <a:ext cx="0" cy="480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11" name="Line 36"/>
          <p:cNvSpPr>
            <a:spLocks noChangeShapeType="1"/>
          </p:cNvSpPr>
          <p:nvPr/>
        </p:nvSpPr>
        <p:spPr bwMode="auto">
          <a:xfrm flipH="1">
            <a:off x="1981200" y="2430463"/>
            <a:ext cx="20638" cy="3665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12" name="Text Box 37"/>
          <p:cNvSpPr txBox="1">
            <a:spLocks noChangeArrowheads="1"/>
          </p:cNvSpPr>
          <p:nvPr/>
        </p:nvSpPr>
        <p:spPr bwMode="auto">
          <a:xfrm>
            <a:off x="1524000" y="6096000"/>
            <a:ext cx="75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ja-JP" sz="1600" dirty="0" err="1">
                <a:latin typeface="ヒラギノ角ゴ ProN W3"/>
                <a:ea typeface="ヒラギノ角ゴ ProN W3"/>
                <a:cs typeface="ヒラギノ角ゴ ProN W3"/>
              </a:rPr>
              <a:t>t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= -100                     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</a:t>
            </a:r>
            <a:r>
              <a:rPr lang="en-US" altLang="ja-JP" sz="1600" dirty="0" err="1" smtClean="0">
                <a:latin typeface="ヒラギノ角ゴ ProN W3"/>
                <a:ea typeface="ヒラギノ角ゴ ProN W3"/>
                <a:cs typeface="ヒラギノ角ゴ ProN W3"/>
              </a:rPr>
              <a:t>t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=0 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</a:t>
            </a:r>
            <a:r>
              <a:rPr lang="en-US" altLang="ja-JP" sz="1600" dirty="0" err="1" smtClean="0">
                <a:latin typeface="ヒラギノ角ゴ ProN W3"/>
                <a:ea typeface="ヒラギノ角ゴ ProN W3"/>
                <a:cs typeface="ヒラギノ角ゴ ProN W3"/>
              </a:rPr>
              <a:t>trigg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. time)</a:t>
            </a:r>
            <a:r>
              <a:rPr lang="ja-JP" altLang="en-US" sz="1600" dirty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ja-JP" altLang="en-US" sz="1600" dirty="0">
                <a:latin typeface="ヒラギノ角ゴ ProN W3"/>
                <a:ea typeface="ヒラギノ角ゴ ProN W3"/>
                <a:cs typeface="ヒラギノ角ゴ ProN W3"/>
              </a:rPr>
              <a:t>　　</a:t>
            </a:r>
            <a:r>
              <a:rPr lang="ja-JP" altLang="en-US" sz="1600" dirty="0" smtClean="0">
                <a:latin typeface="ヒラギノ角ゴ ProN W3"/>
                <a:ea typeface="ヒラギノ角ゴ ProN W3"/>
                <a:cs typeface="ヒラギノ角ゴ ProN W3"/>
              </a:rPr>
              <a:t>　</a:t>
            </a:r>
            <a:r>
              <a:rPr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      </a:t>
            </a:r>
            <a:r>
              <a:rPr lang="en-US" altLang="ja-JP" sz="1600" dirty="0" err="1">
                <a:latin typeface="ヒラギノ角ゴ ProN W3"/>
                <a:ea typeface="ヒラギノ角ゴ ProN W3"/>
                <a:cs typeface="ヒラギノ角ゴ ProN W3"/>
              </a:rPr>
              <a:t>t</a:t>
            </a:r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=+400 (ms)</a:t>
            </a:r>
          </a:p>
        </p:txBody>
      </p:sp>
      <p:sp>
        <p:nvSpPr>
          <p:cNvPr id="152613" name="Line 40"/>
          <p:cNvSpPr>
            <a:spLocks noChangeShapeType="1"/>
          </p:cNvSpPr>
          <p:nvPr/>
        </p:nvSpPr>
        <p:spPr bwMode="auto">
          <a:xfrm>
            <a:off x="7966075" y="2362200"/>
            <a:ext cx="0" cy="3657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135188" y="3990975"/>
            <a:ext cx="454025" cy="665163"/>
            <a:chOff x="1612" y="3563"/>
            <a:chExt cx="255" cy="314"/>
          </a:xfrm>
        </p:grpSpPr>
        <p:sp>
          <p:nvSpPr>
            <p:cNvPr id="152620" name="AutoShape 47"/>
            <p:cNvSpPr>
              <a:spLocks noChangeArrowheads="1"/>
            </p:cNvSpPr>
            <p:nvPr/>
          </p:nvSpPr>
          <p:spPr bwMode="auto">
            <a:xfrm rot="5400000">
              <a:off x="1625" y="3643"/>
              <a:ext cx="200" cy="150"/>
            </a:xfrm>
            <a:prstGeom prst="flowChartPunchedTap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21" name="Rectangle 48"/>
            <p:cNvSpPr>
              <a:spLocks noChangeArrowheads="1"/>
            </p:cNvSpPr>
            <p:nvPr/>
          </p:nvSpPr>
          <p:spPr bwMode="auto">
            <a:xfrm>
              <a:off x="1612" y="3563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22" name="Rectangle 49"/>
            <p:cNvSpPr>
              <a:spLocks noChangeArrowheads="1"/>
            </p:cNvSpPr>
            <p:nvPr/>
          </p:nvSpPr>
          <p:spPr bwMode="auto">
            <a:xfrm>
              <a:off x="1648" y="3815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178675" y="3990975"/>
            <a:ext cx="454025" cy="665163"/>
            <a:chOff x="1612" y="3563"/>
            <a:chExt cx="255" cy="314"/>
          </a:xfrm>
        </p:grpSpPr>
        <p:sp>
          <p:nvSpPr>
            <p:cNvPr id="152628" name="AutoShape 55"/>
            <p:cNvSpPr>
              <a:spLocks noChangeArrowheads="1"/>
            </p:cNvSpPr>
            <p:nvPr/>
          </p:nvSpPr>
          <p:spPr bwMode="auto">
            <a:xfrm rot="5400000">
              <a:off x="1625" y="3643"/>
              <a:ext cx="200" cy="150"/>
            </a:xfrm>
            <a:prstGeom prst="flowChartPunchedTap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29" name="Rectangle 56"/>
            <p:cNvSpPr>
              <a:spLocks noChangeArrowheads="1"/>
            </p:cNvSpPr>
            <p:nvPr/>
          </p:nvSpPr>
          <p:spPr bwMode="auto">
            <a:xfrm>
              <a:off x="1612" y="3563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30" name="Rectangle 57"/>
            <p:cNvSpPr>
              <a:spLocks noChangeArrowheads="1"/>
            </p:cNvSpPr>
            <p:nvPr/>
          </p:nvSpPr>
          <p:spPr bwMode="auto">
            <a:xfrm>
              <a:off x="1648" y="3815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152635" name="Line 62"/>
          <p:cNvSpPr>
            <a:spLocks noChangeShapeType="1"/>
          </p:cNvSpPr>
          <p:nvPr/>
        </p:nvSpPr>
        <p:spPr bwMode="auto">
          <a:xfrm>
            <a:off x="3403778" y="5491163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36" name="Line 63"/>
          <p:cNvSpPr>
            <a:spLocks noChangeShapeType="1"/>
          </p:cNvSpPr>
          <p:nvPr/>
        </p:nvSpPr>
        <p:spPr bwMode="auto">
          <a:xfrm>
            <a:off x="3548241" y="5494338"/>
            <a:ext cx="0" cy="163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37" name="Line 64"/>
          <p:cNvSpPr>
            <a:spLocks noChangeShapeType="1"/>
          </p:cNvSpPr>
          <p:nvPr/>
        </p:nvSpPr>
        <p:spPr bwMode="auto">
          <a:xfrm>
            <a:off x="3995916" y="5486400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38" name="Line 65"/>
          <p:cNvSpPr>
            <a:spLocks noChangeShapeType="1"/>
          </p:cNvSpPr>
          <p:nvPr/>
        </p:nvSpPr>
        <p:spPr bwMode="auto">
          <a:xfrm>
            <a:off x="4357866" y="5503863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39" name="Line 66"/>
          <p:cNvSpPr>
            <a:spLocks noChangeShapeType="1"/>
          </p:cNvSpPr>
          <p:nvPr/>
        </p:nvSpPr>
        <p:spPr bwMode="auto">
          <a:xfrm>
            <a:off x="4489628" y="5508625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0" name="Line 67"/>
          <p:cNvSpPr>
            <a:spLocks noChangeShapeType="1"/>
          </p:cNvSpPr>
          <p:nvPr/>
        </p:nvSpPr>
        <p:spPr bwMode="auto">
          <a:xfrm>
            <a:off x="4849991" y="5511800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1" name="Line 68"/>
          <p:cNvSpPr>
            <a:spLocks noChangeShapeType="1"/>
          </p:cNvSpPr>
          <p:nvPr/>
        </p:nvSpPr>
        <p:spPr bwMode="auto">
          <a:xfrm>
            <a:off x="5191303" y="5492750"/>
            <a:ext cx="0" cy="1635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2" name="Line 69"/>
          <p:cNvSpPr>
            <a:spLocks noChangeShapeType="1"/>
          </p:cNvSpPr>
          <p:nvPr/>
        </p:nvSpPr>
        <p:spPr bwMode="auto">
          <a:xfrm>
            <a:off x="5829478" y="5508625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3" name="Text Box 70"/>
          <p:cNvSpPr txBox="1">
            <a:spLocks noChangeArrowheads="1"/>
          </p:cNvSpPr>
          <p:nvPr/>
        </p:nvSpPr>
        <p:spPr bwMode="auto">
          <a:xfrm>
            <a:off x="3309938" y="5145088"/>
            <a:ext cx="3700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1 </a:t>
            </a:r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2 …</a:t>
            </a: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………</a:t>
            </a:r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…</a:t>
            </a:r>
            <a:r>
              <a:rPr lang="en-US" altLang="ja-JP" sz="1400" dirty="0">
                <a:latin typeface="ヒラギノ角ゴ ProN W3"/>
                <a:ea typeface="ヒラギノ角ゴ ProN W3"/>
                <a:cs typeface="ヒラギノ角ゴ ProN W3"/>
              </a:rPr>
              <a:t>……</a:t>
            </a:r>
            <a:r>
              <a:rPr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…………………130  </a:t>
            </a:r>
            <a:endParaRPr lang="en-US" altLang="ja-JP" sz="14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4" name="Line 71"/>
          <p:cNvSpPr>
            <a:spLocks noChangeShapeType="1"/>
          </p:cNvSpPr>
          <p:nvPr/>
        </p:nvSpPr>
        <p:spPr bwMode="auto">
          <a:xfrm>
            <a:off x="6000928" y="5487988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5" name="Line 72"/>
          <p:cNvSpPr>
            <a:spLocks noChangeShapeType="1"/>
          </p:cNvSpPr>
          <p:nvPr/>
        </p:nvSpPr>
        <p:spPr bwMode="auto">
          <a:xfrm>
            <a:off x="5677078" y="5503863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6" name="Line 73"/>
          <p:cNvSpPr>
            <a:spLocks noChangeShapeType="1"/>
          </p:cNvSpPr>
          <p:nvPr/>
        </p:nvSpPr>
        <p:spPr bwMode="auto">
          <a:xfrm>
            <a:off x="6237466" y="5484813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7" name="Line 74"/>
          <p:cNvSpPr>
            <a:spLocks noChangeShapeType="1"/>
          </p:cNvSpPr>
          <p:nvPr/>
        </p:nvSpPr>
        <p:spPr bwMode="auto">
          <a:xfrm>
            <a:off x="6410503" y="5514975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48" name="Line 75"/>
          <p:cNvSpPr>
            <a:spLocks noChangeShapeType="1"/>
          </p:cNvSpPr>
          <p:nvPr/>
        </p:nvSpPr>
        <p:spPr bwMode="auto">
          <a:xfrm>
            <a:off x="5242103" y="5494338"/>
            <a:ext cx="0" cy="1635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50" name="Line 30"/>
          <p:cNvSpPr>
            <a:spLocks noChangeShapeType="1"/>
          </p:cNvSpPr>
          <p:nvPr/>
        </p:nvSpPr>
        <p:spPr bwMode="auto">
          <a:xfrm>
            <a:off x="4419600" y="762794"/>
            <a:ext cx="0" cy="665162"/>
          </a:xfrm>
          <a:prstGeom prst="line">
            <a:avLst/>
          </a:prstGeom>
          <a:noFill/>
          <a:ln w="76200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54" name="Freeform 82"/>
          <p:cNvSpPr>
            <a:spLocks/>
          </p:cNvSpPr>
          <p:nvPr/>
        </p:nvSpPr>
        <p:spPr bwMode="auto">
          <a:xfrm>
            <a:off x="3445388" y="4625975"/>
            <a:ext cx="931863" cy="519113"/>
          </a:xfrm>
          <a:custGeom>
            <a:avLst/>
            <a:gdLst>
              <a:gd name="T0" fmla="*/ 731 w 731"/>
              <a:gd name="T1" fmla="*/ 0 h 288"/>
              <a:gd name="T2" fmla="*/ 731 w 731"/>
              <a:gd name="T3" fmla="*/ 188 h 288"/>
              <a:gd name="T4" fmla="*/ 0 w 731"/>
              <a:gd name="T5" fmla="*/ 288 h 288"/>
              <a:gd name="T6" fmla="*/ 0 60000 65536"/>
              <a:gd name="T7" fmla="*/ 0 60000 65536"/>
              <a:gd name="T8" fmla="*/ 0 60000 65536"/>
              <a:gd name="T9" fmla="*/ 0 w 731"/>
              <a:gd name="T10" fmla="*/ 0 h 288"/>
              <a:gd name="T11" fmla="*/ 731 w 731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1" h="288">
                <a:moveTo>
                  <a:pt x="731" y="0"/>
                </a:moveTo>
                <a:lnTo>
                  <a:pt x="731" y="188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ja-JP" altLang="en-US" sz="180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55" name="Freeform 83"/>
          <p:cNvSpPr>
            <a:spLocks/>
          </p:cNvSpPr>
          <p:nvPr/>
        </p:nvSpPr>
        <p:spPr bwMode="auto">
          <a:xfrm>
            <a:off x="4469326" y="4651375"/>
            <a:ext cx="2100262" cy="493713"/>
          </a:xfrm>
          <a:custGeom>
            <a:avLst/>
            <a:gdLst>
              <a:gd name="T0" fmla="*/ 0 w 1056"/>
              <a:gd name="T1" fmla="*/ 0 h 287"/>
              <a:gd name="T2" fmla="*/ 0 w 1056"/>
              <a:gd name="T3" fmla="*/ 168 h 287"/>
              <a:gd name="T4" fmla="*/ 1056 w 1056"/>
              <a:gd name="T5" fmla="*/ 287 h 287"/>
              <a:gd name="T6" fmla="*/ 0 60000 65536"/>
              <a:gd name="T7" fmla="*/ 0 60000 65536"/>
              <a:gd name="T8" fmla="*/ 0 60000 65536"/>
              <a:gd name="T9" fmla="*/ 0 w 1056"/>
              <a:gd name="T10" fmla="*/ 0 h 287"/>
              <a:gd name="T11" fmla="*/ 1056 w 1056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287">
                <a:moveTo>
                  <a:pt x="0" y="0"/>
                </a:moveTo>
                <a:lnTo>
                  <a:pt x="0" y="168"/>
                </a:lnTo>
                <a:lnTo>
                  <a:pt x="1056" y="28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ja-JP" altLang="en-US" sz="180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56" name="Line 85"/>
          <p:cNvSpPr>
            <a:spLocks noChangeShapeType="1"/>
          </p:cNvSpPr>
          <p:nvPr/>
        </p:nvSpPr>
        <p:spPr bwMode="auto">
          <a:xfrm>
            <a:off x="3972438" y="474186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657" name="Line 86"/>
          <p:cNvSpPr>
            <a:spLocks noChangeShapeType="1"/>
          </p:cNvSpPr>
          <p:nvPr/>
        </p:nvSpPr>
        <p:spPr bwMode="auto">
          <a:xfrm flipH="1">
            <a:off x="4486788" y="474662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2008188" y="3554413"/>
            <a:ext cx="59531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087563" y="3200400"/>
            <a:ext cx="454025" cy="665163"/>
            <a:chOff x="1612" y="3563"/>
            <a:chExt cx="255" cy="314"/>
          </a:xfrm>
        </p:grpSpPr>
        <p:sp>
          <p:nvSpPr>
            <p:cNvPr id="152616" name="AutoShape 43"/>
            <p:cNvSpPr>
              <a:spLocks noChangeArrowheads="1"/>
            </p:cNvSpPr>
            <p:nvPr/>
          </p:nvSpPr>
          <p:spPr bwMode="auto">
            <a:xfrm rot="5400000">
              <a:off x="1625" y="3643"/>
              <a:ext cx="200" cy="150"/>
            </a:xfrm>
            <a:prstGeom prst="flowChartPunchedTap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17" name="Rectangle 44"/>
            <p:cNvSpPr>
              <a:spLocks noChangeArrowheads="1"/>
            </p:cNvSpPr>
            <p:nvPr/>
          </p:nvSpPr>
          <p:spPr bwMode="auto">
            <a:xfrm>
              <a:off x="1612" y="3563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18" name="Rectangle 45"/>
            <p:cNvSpPr>
              <a:spLocks noChangeArrowheads="1"/>
            </p:cNvSpPr>
            <p:nvPr/>
          </p:nvSpPr>
          <p:spPr bwMode="auto">
            <a:xfrm>
              <a:off x="1648" y="3815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7131050" y="3200400"/>
            <a:ext cx="454025" cy="665163"/>
            <a:chOff x="1612" y="3563"/>
            <a:chExt cx="255" cy="314"/>
          </a:xfrm>
        </p:grpSpPr>
        <p:sp>
          <p:nvSpPr>
            <p:cNvPr id="152624" name="AutoShape 51"/>
            <p:cNvSpPr>
              <a:spLocks noChangeArrowheads="1"/>
            </p:cNvSpPr>
            <p:nvPr/>
          </p:nvSpPr>
          <p:spPr bwMode="auto">
            <a:xfrm rot="5400000">
              <a:off x="1625" y="3643"/>
              <a:ext cx="200" cy="150"/>
            </a:xfrm>
            <a:prstGeom prst="flowChartPunchedTap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25" name="Rectangle 52"/>
            <p:cNvSpPr>
              <a:spLocks noChangeArrowheads="1"/>
            </p:cNvSpPr>
            <p:nvPr/>
          </p:nvSpPr>
          <p:spPr bwMode="auto">
            <a:xfrm>
              <a:off x="1612" y="3563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626" name="Rectangle 53"/>
            <p:cNvSpPr>
              <a:spLocks noChangeArrowheads="1"/>
            </p:cNvSpPr>
            <p:nvPr/>
          </p:nvSpPr>
          <p:spPr bwMode="auto">
            <a:xfrm>
              <a:off x="1648" y="3815"/>
              <a:ext cx="21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200"/>
              <a:endParaRPr lang="ja-JP" altLang="en-US" sz="180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152713" name="Freeform 137"/>
          <p:cNvSpPr>
            <a:spLocks/>
          </p:cNvSpPr>
          <p:nvPr/>
        </p:nvSpPr>
        <p:spPr bwMode="auto">
          <a:xfrm>
            <a:off x="2514600" y="2819400"/>
            <a:ext cx="4725988" cy="677863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143" y="400"/>
              </a:cxn>
              <a:cxn ang="0">
                <a:pos x="246" y="413"/>
              </a:cxn>
              <a:cxn ang="0">
                <a:pos x="389" y="413"/>
              </a:cxn>
              <a:cxn ang="0">
                <a:pos x="656" y="427"/>
              </a:cxn>
              <a:cxn ang="0">
                <a:pos x="1046" y="393"/>
              </a:cxn>
              <a:cxn ang="0">
                <a:pos x="1107" y="393"/>
              </a:cxn>
              <a:cxn ang="0">
                <a:pos x="1148" y="407"/>
              </a:cxn>
              <a:cxn ang="0">
                <a:pos x="1189" y="400"/>
              </a:cxn>
              <a:cxn ang="0">
                <a:pos x="1196" y="379"/>
              </a:cxn>
              <a:cxn ang="0">
                <a:pos x="1217" y="318"/>
              </a:cxn>
              <a:cxn ang="0">
                <a:pos x="1223" y="31"/>
              </a:cxn>
              <a:cxn ang="0">
                <a:pos x="1230" y="3"/>
              </a:cxn>
              <a:cxn ang="0">
                <a:pos x="1251" y="51"/>
              </a:cxn>
              <a:cxn ang="0">
                <a:pos x="1299" y="256"/>
              </a:cxn>
              <a:cxn ang="0">
                <a:pos x="1340" y="304"/>
              </a:cxn>
              <a:cxn ang="0">
                <a:pos x="1422" y="345"/>
              </a:cxn>
              <a:cxn ang="0">
                <a:pos x="1490" y="311"/>
              </a:cxn>
              <a:cxn ang="0">
                <a:pos x="1552" y="352"/>
              </a:cxn>
              <a:cxn ang="0">
                <a:pos x="1593" y="345"/>
              </a:cxn>
              <a:cxn ang="0">
                <a:pos x="1627" y="311"/>
              </a:cxn>
              <a:cxn ang="0">
                <a:pos x="1647" y="304"/>
              </a:cxn>
              <a:cxn ang="0">
                <a:pos x="1750" y="338"/>
              </a:cxn>
              <a:cxn ang="0">
                <a:pos x="1989" y="379"/>
              </a:cxn>
              <a:cxn ang="0">
                <a:pos x="2318" y="386"/>
              </a:cxn>
              <a:cxn ang="0">
                <a:pos x="2899" y="372"/>
              </a:cxn>
              <a:cxn ang="0">
                <a:pos x="3022" y="407"/>
              </a:cxn>
            </a:cxnLst>
            <a:rect l="0" t="0" r="r" b="b"/>
            <a:pathLst>
              <a:path w="3022" h="427">
                <a:moveTo>
                  <a:pt x="0" y="420"/>
                </a:moveTo>
                <a:cubicBezTo>
                  <a:pt x="55" y="410"/>
                  <a:pt x="90" y="391"/>
                  <a:pt x="143" y="400"/>
                </a:cubicBezTo>
                <a:cubicBezTo>
                  <a:pt x="178" y="390"/>
                  <a:pt x="210" y="402"/>
                  <a:pt x="246" y="413"/>
                </a:cubicBezTo>
                <a:cubicBezTo>
                  <a:pt x="297" y="396"/>
                  <a:pt x="335" y="407"/>
                  <a:pt x="389" y="413"/>
                </a:cubicBezTo>
                <a:cubicBezTo>
                  <a:pt x="439" y="411"/>
                  <a:pt x="593" y="385"/>
                  <a:pt x="656" y="427"/>
                </a:cubicBezTo>
                <a:cubicBezTo>
                  <a:pt x="820" y="398"/>
                  <a:pt x="816" y="398"/>
                  <a:pt x="1046" y="393"/>
                </a:cubicBezTo>
                <a:cubicBezTo>
                  <a:pt x="1079" y="384"/>
                  <a:pt x="1069" y="382"/>
                  <a:pt x="1107" y="393"/>
                </a:cubicBezTo>
                <a:cubicBezTo>
                  <a:pt x="1120" y="396"/>
                  <a:pt x="1148" y="407"/>
                  <a:pt x="1148" y="407"/>
                </a:cubicBezTo>
                <a:cubicBezTo>
                  <a:pt x="1161" y="404"/>
                  <a:pt x="1177" y="406"/>
                  <a:pt x="1189" y="400"/>
                </a:cubicBezTo>
                <a:cubicBezTo>
                  <a:pt x="1195" y="396"/>
                  <a:pt x="1194" y="386"/>
                  <a:pt x="1196" y="379"/>
                </a:cubicBezTo>
                <a:cubicBezTo>
                  <a:pt x="1208" y="324"/>
                  <a:pt x="1192" y="352"/>
                  <a:pt x="1217" y="318"/>
                </a:cubicBezTo>
                <a:cubicBezTo>
                  <a:pt x="1235" y="135"/>
                  <a:pt x="1231" y="231"/>
                  <a:pt x="1223" y="31"/>
                </a:cubicBezTo>
                <a:cubicBezTo>
                  <a:pt x="1225" y="21"/>
                  <a:pt x="1220" y="6"/>
                  <a:pt x="1230" y="3"/>
                </a:cubicBezTo>
                <a:cubicBezTo>
                  <a:pt x="1237" y="0"/>
                  <a:pt x="1247" y="30"/>
                  <a:pt x="1251" y="51"/>
                </a:cubicBezTo>
                <a:cubicBezTo>
                  <a:pt x="1263" y="119"/>
                  <a:pt x="1257" y="197"/>
                  <a:pt x="1299" y="256"/>
                </a:cubicBezTo>
                <a:cubicBezTo>
                  <a:pt x="1308" y="283"/>
                  <a:pt x="1311" y="294"/>
                  <a:pt x="1340" y="304"/>
                </a:cubicBezTo>
                <a:cubicBezTo>
                  <a:pt x="1361" y="338"/>
                  <a:pt x="1382" y="338"/>
                  <a:pt x="1422" y="345"/>
                </a:cubicBezTo>
                <a:cubicBezTo>
                  <a:pt x="1444" y="322"/>
                  <a:pt x="1460" y="321"/>
                  <a:pt x="1490" y="311"/>
                </a:cubicBezTo>
                <a:cubicBezTo>
                  <a:pt x="1508" y="337"/>
                  <a:pt x="1519" y="343"/>
                  <a:pt x="1552" y="352"/>
                </a:cubicBezTo>
                <a:cubicBezTo>
                  <a:pt x="1565" y="349"/>
                  <a:pt x="1580" y="351"/>
                  <a:pt x="1593" y="345"/>
                </a:cubicBezTo>
                <a:cubicBezTo>
                  <a:pt x="1607" y="337"/>
                  <a:pt x="1614" y="320"/>
                  <a:pt x="1627" y="311"/>
                </a:cubicBezTo>
                <a:cubicBezTo>
                  <a:pt x="1632" y="306"/>
                  <a:pt x="1640" y="306"/>
                  <a:pt x="1647" y="304"/>
                </a:cubicBezTo>
                <a:cubicBezTo>
                  <a:pt x="1672" y="342"/>
                  <a:pt x="1699" y="332"/>
                  <a:pt x="1750" y="338"/>
                </a:cubicBezTo>
                <a:cubicBezTo>
                  <a:pt x="1823" y="363"/>
                  <a:pt x="1913" y="366"/>
                  <a:pt x="1989" y="379"/>
                </a:cubicBezTo>
                <a:cubicBezTo>
                  <a:pt x="2098" y="368"/>
                  <a:pt x="2208" y="370"/>
                  <a:pt x="2318" y="386"/>
                </a:cubicBezTo>
                <a:cubicBezTo>
                  <a:pt x="2428" y="382"/>
                  <a:pt x="2735" y="348"/>
                  <a:pt x="2899" y="372"/>
                </a:cubicBezTo>
                <a:cubicBezTo>
                  <a:pt x="2940" y="387"/>
                  <a:pt x="2977" y="407"/>
                  <a:pt x="3022" y="407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52715" name="Freeform 139"/>
          <p:cNvSpPr>
            <a:spLocks/>
          </p:cNvSpPr>
          <p:nvPr/>
        </p:nvSpPr>
        <p:spPr bwMode="auto">
          <a:xfrm>
            <a:off x="3733800" y="3733800"/>
            <a:ext cx="1676400" cy="762000"/>
          </a:xfrm>
          <a:custGeom>
            <a:avLst/>
            <a:gdLst/>
            <a:ahLst/>
            <a:cxnLst>
              <a:cxn ang="0">
                <a:pos x="50" y="2316"/>
              </a:cxn>
              <a:cxn ang="0">
                <a:pos x="96" y="2208"/>
              </a:cxn>
              <a:cxn ang="0">
                <a:pos x="139" y="2193"/>
              </a:cxn>
              <a:cxn ang="0">
                <a:pos x="192" y="2256"/>
              </a:cxn>
              <a:cxn ang="0">
                <a:pos x="240" y="2352"/>
              </a:cxn>
              <a:cxn ang="0">
                <a:pos x="288" y="2208"/>
              </a:cxn>
              <a:cxn ang="0">
                <a:pos x="336" y="2208"/>
              </a:cxn>
              <a:cxn ang="0">
                <a:pos x="432" y="2256"/>
              </a:cxn>
              <a:cxn ang="0">
                <a:pos x="480" y="2304"/>
              </a:cxn>
              <a:cxn ang="0">
                <a:pos x="576" y="2160"/>
              </a:cxn>
              <a:cxn ang="0">
                <a:pos x="624" y="2208"/>
              </a:cxn>
              <a:cxn ang="0">
                <a:pos x="672" y="2256"/>
              </a:cxn>
              <a:cxn ang="0">
                <a:pos x="720" y="2304"/>
              </a:cxn>
              <a:cxn ang="0">
                <a:pos x="768" y="2304"/>
              </a:cxn>
              <a:cxn ang="0">
                <a:pos x="816" y="2352"/>
              </a:cxn>
              <a:cxn ang="0">
                <a:pos x="864" y="2400"/>
              </a:cxn>
              <a:cxn ang="0">
                <a:pos x="912" y="2400"/>
              </a:cxn>
              <a:cxn ang="0">
                <a:pos x="960" y="2352"/>
              </a:cxn>
              <a:cxn ang="0">
                <a:pos x="960" y="2448"/>
              </a:cxn>
              <a:cxn ang="0">
                <a:pos x="1008" y="2352"/>
              </a:cxn>
              <a:cxn ang="0">
                <a:pos x="1104" y="2400"/>
              </a:cxn>
              <a:cxn ang="0">
                <a:pos x="1152" y="2448"/>
              </a:cxn>
              <a:cxn ang="0">
                <a:pos x="1200" y="2256"/>
              </a:cxn>
              <a:cxn ang="0">
                <a:pos x="1344" y="0"/>
              </a:cxn>
              <a:cxn ang="0">
                <a:pos x="1440" y="192"/>
              </a:cxn>
              <a:cxn ang="0">
                <a:pos x="1488" y="480"/>
              </a:cxn>
              <a:cxn ang="0">
                <a:pos x="1536" y="528"/>
              </a:cxn>
              <a:cxn ang="0">
                <a:pos x="1584" y="1152"/>
              </a:cxn>
              <a:cxn ang="0">
                <a:pos x="1680" y="1056"/>
              </a:cxn>
              <a:cxn ang="0">
                <a:pos x="1776" y="1440"/>
              </a:cxn>
              <a:cxn ang="0">
                <a:pos x="1920" y="1584"/>
              </a:cxn>
              <a:cxn ang="0">
                <a:pos x="2064" y="1872"/>
              </a:cxn>
              <a:cxn ang="0">
                <a:pos x="2160" y="2208"/>
              </a:cxn>
              <a:cxn ang="0">
                <a:pos x="2352" y="2208"/>
              </a:cxn>
              <a:cxn ang="0">
                <a:pos x="2640" y="2256"/>
              </a:cxn>
              <a:cxn ang="0">
                <a:pos x="2736" y="2304"/>
              </a:cxn>
              <a:cxn ang="0">
                <a:pos x="2832" y="2256"/>
              </a:cxn>
              <a:cxn ang="0">
                <a:pos x="2928" y="2256"/>
              </a:cxn>
              <a:cxn ang="0">
                <a:pos x="3024" y="2304"/>
              </a:cxn>
            </a:cxnLst>
            <a:rect l="0" t="0" r="r" b="b"/>
            <a:pathLst>
              <a:path w="3024" h="3360">
                <a:moveTo>
                  <a:pt x="0" y="2400"/>
                </a:moveTo>
                <a:cubicBezTo>
                  <a:pt x="49" y="2300"/>
                  <a:pt x="42" y="2268"/>
                  <a:pt x="50" y="2316"/>
                </a:cubicBezTo>
                <a:lnTo>
                  <a:pt x="48" y="2448"/>
                </a:lnTo>
                <a:lnTo>
                  <a:pt x="96" y="2208"/>
                </a:lnTo>
                <a:lnTo>
                  <a:pt x="96" y="2448"/>
                </a:lnTo>
                <a:cubicBezTo>
                  <a:pt x="145" y="2202"/>
                  <a:pt x="169" y="2285"/>
                  <a:pt x="139" y="2193"/>
                </a:cubicBezTo>
                <a:lnTo>
                  <a:pt x="144" y="2400"/>
                </a:lnTo>
                <a:lnTo>
                  <a:pt x="192" y="2256"/>
                </a:lnTo>
                <a:lnTo>
                  <a:pt x="192" y="2448"/>
                </a:lnTo>
                <a:lnTo>
                  <a:pt x="240" y="2352"/>
                </a:lnTo>
                <a:lnTo>
                  <a:pt x="240" y="2448"/>
                </a:lnTo>
                <a:lnTo>
                  <a:pt x="288" y="2208"/>
                </a:lnTo>
                <a:lnTo>
                  <a:pt x="288" y="2448"/>
                </a:lnTo>
                <a:lnTo>
                  <a:pt x="336" y="2208"/>
                </a:lnTo>
                <a:lnTo>
                  <a:pt x="384" y="2400"/>
                </a:lnTo>
                <a:lnTo>
                  <a:pt x="432" y="2256"/>
                </a:lnTo>
                <a:lnTo>
                  <a:pt x="432" y="2352"/>
                </a:lnTo>
                <a:lnTo>
                  <a:pt x="480" y="2304"/>
                </a:lnTo>
                <a:lnTo>
                  <a:pt x="528" y="2352"/>
                </a:lnTo>
                <a:lnTo>
                  <a:pt x="576" y="2160"/>
                </a:lnTo>
                <a:lnTo>
                  <a:pt x="576" y="2448"/>
                </a:lnTo>
                <a:lnTo>
                  <a:pt x="624" y="2208"/>
                </a:lnTo>
                <a:lnTo>
                  <a:pt x="624" y="2448"/>
                </a:lnTo>
                <a:lnTo>
                  <a:pt x="672" y="2256"/>
                </a:lnTo>
                <a:lnTo>
                  <a:pt x="672" y="2400"/>
                </a:lnTo>
                <a:lnTo>
                  <a:pt x="720" y="2304"/>
                </a:lnTo>
                <a:lnTo>
                  <a:pt x="720" y="2400"/>
                </a:lnTo>
                <a:lnTo>
                  <a:pt x="768" y="2304"/>
                </a:lnTo>
                <a:lnTo>
                  <a:pt x="768" y="2352"/>
                </a:lnTo>
                <a:lnTo>
                  <a:pt x="816" y="2352"/>
                </a:lnTo>
                <a:lnTo>
                  <a:pt x="816" y="2304"/>
                </a:lnTo>
                <a:lnTo>
                  <a:pt x="864" y="2400"/>
                </a:lnTo>
                <a:lnTo>
                  <a:pt x="864" y="2304"/>
                </a:lnTo>
                <a:lnTo>
                  <a:pt x="912" y="2400"/>
                </a:lnTo>
                <a:lnTo>
                  <a:pt x="960" y="2304"/>
                </a:lnTo>
                <a:lnTo>
                  <a:pt x="960" y="2352"/>
                </a:lnTo>
                <a:lnTo>
                  <a:pt x="960" y="2256"/>
                </a:lnTo>
                <a:lnTo>
                  <a:pt x="960" y="2448"/>
                </a:lnTo>
                <a:lnTo>
                  <a:pt x="1008" y="2256"/>
                </a:lnTo>
                <a:lnTo>
                  <a:pt x="1008" y="2352"/>
                </a:lnTo>
                <a:lnTo>
                  <a:pt x="1056" y="2256"/>
                </a:lnTo>
                <a:lnTo>
                  <a:pt x="1104" y="2400"/>
                </a:lnTo>
                <a:lnTo>
                  <a:pt x="1104" y="2256"/>
                </a:lnTo>
                <a:lnTo>
                  <a:pt x="1152" y="2448"/>
                </a:lnTo>
                <a:lnTo>
                  <a:pt x="1152" y="2256"/>
                </a:lnTo>
                <a:lnTo>
                  <a:pt x="1200" y="2256"/>
                </a:lnTo>
                <a:lnTo>
                  <a:pt x="1200" y="2496"/>
                </a:lnTo>
                <a:lnTo>
                  <a:pt x="1344" y="0"/>
                </a:lnTo>
                <a:lnTo>
                  <a:pt x="1392" y="3360"/>
                </a:lnTo>
                <a:lnTo>
                  <a:pt x="1440" y="192"/>
                </a:lnTo>
                <a:lnTo>
                  <a:pt x="1440" y="3072"/>
                </a:lnTo>
                <a:lnTo>
                  <a:pt x="1488" y="480"/>
                </a:lnTo>
                <a:lnTo>
                  <a:pt x="1488" y="3024"/>
                </a:lnTo>
                <a:lnTo>
                  <a:pt x="1536" y="528"/>
                </a:lnTo>
                <a:lnTo>
                  <a:pt x="1536" y="2928"/>
                </a:lnTo>
                <a:lnTo>
                  <a:pt x="1584" y="1152"/>
                </a:lnTo>
                <a:lnTo>
                  <a:pt x="1632" y="2640"/>
                </a:lnTo>
                <a:lnTo>
                  <a:pt x="1680" y="1056"/>
                </a:lnTo>
                <a:lnTo>
                  <a:pt x="1680" y="2928"/>
                </a:lnTo>
                <a:lnTo>
                  <a:pt x="1776" y="1440"/>
                </a:lnTo>
                <a:lnTo>
                  <a:pt x="1824" y="2640"/>
                </a:lnTo>
                <a:lnTo>
                  <a:pt x="1920" y="1584"/>
                </a:lnTo>
                <a:lnTo>
                  <a:pt x="1968" y="2544"/>
                </a:lnTo>
                <a:lnTo>
                  <a:pt x="2064" y="1872"/>
                </a:lnTo>
                <a:lnTo>
                  <a:pt x="2112" y="2688"/>
                </a:lnTo>
                <a:lnTo>
                  <a:pt x="2160" y="2208"/>
                </a:lnTo>
                <a:lnTo>
                  <a:pt x="2304" y="2592"/>
                </a:lnTo>
                <a:lnTo>
                  <a:pt x="2352" y="2208"/>
                </a:lnTo>
                <a:lnTo>
                  <a:pt x="2448" y="2400"/>
                </a:lnTo>
                <a:lnTo>
                  <a:pt x="2640" y="2256"/>
                </a:lnTo>
                <a:lnTo>
                  <a:pt x="2688" y="2352"/>
                </a:lnTo>
                <a:lnTo>
                  <a:pt x="2736" y="2304"/>
                </a:lnTo>
                <a:lnTo>
                  <a:pt x="2784" y="2400"/>
                </a:lnTo>
                <a:lnTo>
                  <a:pt x="2832" y="2256"/>
                </a:lnTo>
                <a:lnTo>
                  <a:pt x="2880" y="2400"/>
                </a:lnTo>
                <a:lnTo>
                  <a:pt x="2928" y="2256"/>
                </a:lnTo>
                <a:lnTo>
                  <a:pt x="2976" y="2400"/>
                </a:lnTo>
                <a:lnTo>
                  <a:pt x="3024" y="2304"/>
                </a:ln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11" name="Group 148"/>
          <p:cNvGrpSpPr>
            <a:grpSpLocks/>
          </p:cNvGrpSpPr>
          <p:nvPr/>
        </p:nvGrpSpPr>
        <p:grpSpPr bwMode="auto">
          <a:xfrm>
            <a:off x="6103708" y="685800"/>
            <a:ext cx="2819400" cy="533400"/>
            <a:chOff x="3888" y="384"/>
            <a:chExt cx="1776" cy="336"/>
          </a:xfrm>
        </p:grpSpPr>
        <p:sp>
          <p:nvSpPr>
            <p:cNvPr id="125" name="正方形/長方形 124"/>
            <p:cNvSpPr/>
            <p:nvPr/>
          </p:nvSpPr>
          <p:spPr>
            <a:xfrm>
              <a:off x="3888" y="384"/>
              <a:ext cx="1776" cy="3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720" name="Line 34"/>
            <p:cNvSpPr>
              <a:spLocks noChangeShapeType="1"/>
            </p:cNvSpPr>
            <p:nvPr/>
          </p:nvSpPr>
          <p:spPr bwMode="auto">
            <a:xfrm>
              <a:off x="4047" y="410"/>
              <a:ext cx="0" cy="135"/>
            </a:xfrm>
            <a:prstGeom prst="line">
              <a:avLst/>
            </a:prstGeom>
            <a:noFill/>
            <a:ln w="38100">
              <a:solidFill>
                <a:srgbClr val="FF8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721" name="Text Box 35"/>
            <p:cNvSpPr txBox="1">
              <a:spLocks noChangeArrowheads="1"/>
            </p:cNvSpPr>
            <p:nvPr/>
          </p:nvSpPr>
          <p:spPr bwMode="auto">
            <a:xfrm>
              <a:off x="4150" y="384"/>
              <a:ext cx="151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100" dirty="0">
                  <a:latin typeface="ヒラギノ角ゴ ProN W3"/>
                  <a:ea typeface="ヒラギノ角ゴ ProN W3"/>
                  <a:cs typeface="ヒラギノ角ゴ ProN W3"/>
                </a:rPr>
                <a:t>:</a:t>
              </a:r>
              <a:r>
                <a:rPr lang="en-US" altLang="ja-JP" sz="1100" dirty="0" smtClean="0">
                  <a:latin typeface="ヒラギノ角ゴ ProN W3"/>
                  <a:ea typeface="ヒラギノ角ゴ ProN W3"/>
                  <a:cs typeface="ヒラギノ角ゴ ProN W3"/>
                </a:rPr>
                <a:t> trigger flag excitation</a:t>
              </a:r>
              <a:endParaRPr lang="en-US" altLang="ja-JP" sz="11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29" name="Text Box 85"/>
            <p:cNvSpPr txBox="1">
              <a:spLocks noChangeArrowheads="1"/>
            </p:cNvSpPr>
            <p:nvPr/>
          </p:nvSpPr>
          <p:spPr bwMode="auto">
            <a:xfrm>
              <a:off x="4160" y="555"/>
              <a:ext cx="10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000" dirty="0">
                  <a:latin typeface="ヒラギノ角ゴ ProN W3"/>
                  <a:ea typeface="ヒラギノ角ゴ ProN W3"/>
                  <a:cs typeface="ヒラギノ角ゴ ProN W3"/>
                </a:rPr>
                <a:t>:</a:t>
              </a:r>
              <a:r>
                <a:rPr lang="en-US" altLang="ja-JP" sz="1000" dirty="0" smtClean="0">
                  <a:latin typeface="ヒラギノ角ゴ ProN W3"/>
                  <a:ea typeface="ヒラギノ角ゴ ProN W3"/>
                  <a:cs typeface="ヒラギノ角ゴ ProN W3"/>
                </a:rPr>
                <a:t>  data to be recorded</a:t>
              </a:r>
              <a:endParaRPr lang="ja-JP" altLang="en-US" sz="1000" dirty="0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  <p:sp>
          <p:nvSpPr>
            <p:cNvPr id="152723" name="Line 86"/>
            <p:cNvSpPr>
              <a:spLocks noChangeShapeType="1"/>
            </p:cNvSpPr>
            <p:nvPr/>
          </p:nvSpPr>
          <p:spPr bwMode="auto">
            <a:xfrm>
              <a:off x="3984" y="642"/>
              <a:ext cx="1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>
                <a:latin typeface="ヒラギノ角ゴ ProN W3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Trigg. Sequence at TLE Mode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>
            <a:off x="2921131" y="2687638"/>
            <a:ext cx="356992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83" name="Line 3"/>
          <p:cNvSpPr>
            <a:spLocks noChangeShapeType="1"/>
          </p:cNvSpPr>
          <p:nvPr/>
        </p:nvSpPr>
        <p:spPr bwMode="auto">
          <a:xfrm>
            <a:off x="3393770" y="5676900"/>
            <a:ext cx="301673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304800" y="685800"/>
            <a:ext cx="1627188" cy="674031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spcBef>
                <a:spcPct val="10000"/>
              </a:spcBef>
            </a:pPr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TLE Mode</a:t>
            </a:r>
          </a:p>
          <a:p>
            <a:pPr algn="ctr" defTabSz="457200">
              <a:spcBef>
                <a:spcPct val="1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PH Trigger</a:t>
            </a:r>
            <a:endParaRPr lang="ja-JP" altLang="en-US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403225" y="1851442"/>
            <a:ext cx="986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LSI</a:t>
            </a:r>
            <a:endParaRPr lang="en-US" altLang="ja-JP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129192" y="2840377"/>
            <a:ext cx="1898046" cy="5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lnSpc>
                <a:spcPts val="1460"/>
              </a:lnSpc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PH</a:t>
            </a:r>
          </a:p>
          <a:p>
            <a:pPr>
              <a:lnSpc>
                <a:spcPts val="1460"/>
              </a:lnSpc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(Trigg. Instrument)</a:t>
            </a:r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3972438" y="3068960"/>
            <a:ext cx="9207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87824" y="2793689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err="1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t</a:t>
            </a:r>
            <a:r>
              <a:rPr kumimoji="1" lang="en-US" altLang="ja-JP" sz="1400" dirty="0" err="1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rigg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. </a:t>
            </a:r>
          </a:p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threshold</a:t>
            </a:r>
            <a:endParaRPr kumimoji="1" lang="ja-JP" altLang="en-US" sz="1400" dirty="0" smtClean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552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19562"/>
              </p:ext>
            </p:extLst>
          </p:nvPr>
        </p:nvGraphicFramePr>
        <p:xfrm>
          <a:off x="395536" y="2506961"/>
          <a:ext cx="8382000" cy="3730351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524000"/>
                <a:gridCol w="1371600"/>
                <a:gridCol w="1447800"/>
                <a:gridCol w="1676400"/>
              </a:tblGrid>
              <a:tr h="105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(kB/event)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comp.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2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0</a:t>
                      </a: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(kB/event)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(kB/event)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TLM speed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(kB/day)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max. event # (events/day)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ヒラギノ角ゴ ProN W6"/>
                          <a:ea typeface="ヒラギノ角ゴ ProN W6"/>
                          <a:cs typeface="ヒラギノ角ゴ ProN W6"/>
                        </a:rPr>
                        <a:t>LSI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4,098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4,460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62,640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(5.8 </a:t>
                      </a: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kbps)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ヒラギノ角ゴ ProN W6"/>
                          <a:ea typeface="ヒラギノ角ゴ ProN W6"/>
                          <a:cs typeface="ヒラギノ角ゴ ProN W6"/>
                        </a:rPr>
                        <a:t>14</a:t>
                      </a:r>
                      <a:endParaRPr kumimoji="1" lang="en-US" altLang="ja-JP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ヒラギノ角ゴ ProN W6"/>
                        <a:ea typeface="ヒラギノ角ゴ ProN W6"/>
                        <a:cs typeface="ヒラギノ角ゴ ProN W6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40"/>
                          </a:solidFill>
                          <a:effectLst/>
                          <a:latin typeface="ヒラギノ角ゴ ProN W6"/>
                          <a:ea typeface="ヒラギノ角ゴ ProN W6"/>
                          <a:cs typeface="ヒラギノ角ゴ ProN W6"/>
                        </a:rPr>
                        <a:t>PH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121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6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FF"/>
                          </a:solidFill>
                          <a:effectLst/>
                          <a:latin typeface="ヒラギノ角ゴ ProN W6"/>
                          <a:ea typeface="ヒラギノ角ゴ ProN W6"/>
                          <a:cs typeface="ヒラギノ角ゴ ProN W6"/>
                        </a:rPr>
                        <a:t>VLFR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101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67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FF"/>
                          </a:solidFill>
                          <a:effectLst/>
                          <a:latin typeface="ヒラギノ角ゴ ProN W6"/>
                          <a:ea typeface="ヒラギノ角ゴ ProN W6"/>
                          <a:cs typeface="ヒラギノ角ゴ ProN W6"/>
                        </a:rPr>
                        <a:t>VITF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ヒラギノ角ゴ ProN W3"/>
                          <a:ea typeface="ヒラギノ角ゴ ProN W3"/>
                          <a:cs typeface="ヒラギノ角ゴ ProN W3"/>
                        </a:rPr>
                        <a:t>140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ヒラギノ角ゴ ProN W3"/>
                        <a:ea typeface="ヒラギノ角ゴ ProN W3"/>
                        <a:cs typeface="ヒラギノ角ゴ ProN W3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1491" name="Text Box 67"/>
          <p:cNvSpPr txBox="1">
            <a:spLocks noChangeArrowheads="1"/>
          </p:cNvSpPr>
          <p:nvPr/>
        </p:nvSpPr>
        <p:spPr bwMode="auto">
          <a:xfrm>
            <a:off x="395536" y="1988840"/>
            <a:ext cx="36004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TLE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観測モード</a:t>
            </a:r>
            <a:r>
              <a:rPr lang="en-US" altLang="ja-JP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 (</a:t>
            </a:r>
            <a:r>
              <a:rPr lang="ja-JP" altLang="en-US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圧縮なし</a:t>
            </a:r>
            <a:r>
              <a:rPr lang="en-US" altLang="ja-JP" dirty="0" smtClean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)</a:t>
            </a:r>
            <a:endParaRPr lang="en-US" altLang="ja-JP" dirty="0">
              <a:solidFill>
                <a:srgbClr val="00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Expected Event Number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730696"/>
            <a:ext cx="796051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1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イベントあたりのデータ量：</a:t>
            </a:r>
            <a:r>
              <a:rPr lang="en-US" altLang="ja-JP" sz="2400" dirty="0">
                <a:latin typeface="ヒラギノ角ゴ ProN W3"/>
                <a:ea typeface="ヒラギノ角ゴ ProN W3"/>
                <a:cs typeface="ヒラギノ角ゴ ProN W3"/>
              </a:rPr>
              <a:t>	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		4.4 </a:t>
            </a:r>
            <a:r>
              <a:rPr lang="en-US" altLang="ja-JP" sz="2400" dirty="0" err="1" smtClean="0">
                <a:latin typeface="ヒラギノ角ゴ ProN W3"/>
                <a:ea typeface="ヒラギノ角ゴ ProN W3"/>
                <a:cs typeface="ヒラギノ角ゴ ProN W3"/>
              </a:rPr>
              <a:t>Mbyte</a:t>
            </a:r>
            <a:endParaRPr lang="en-US" altLang="ja-JP" sz="2400" dirty="0" smtClean="0"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IMAP-GLIMS</a:t>
            </a:r>
            <a:r>
              <a:rPr lang="ja-JP" altLang="en-US" sz="2400" dirty="0" smtClean="0">
                <a:latin typeface="ヒラギノ角ゴ ProN W3"/>
                <a:ea typeface="ヒラギノ角ゴ ProN W3"/>
                <a:cs typeface="ヒラギノ角ゴ ProN W3"/>
              </a:rPr>
              <a:t>のデータレート：</a:t>
            </a:r>
            <a:r>
              <a:rPr lang="en-US" altLang="ja-JP" sz="2400" dirty="0" smtClean="0">
                <a:latin typeface="ヒラギノ角ゴ ProN W3"/>
                <a:ea typeface="ヒラギノ角ゴ ProN W3"/>
                <a:cs typeface="ヒラギノ角ゴ ProN W3"/>
              </a:rPr>
              <a:t>	5.8 kbps</a:t>
            </a:r>
            <a:endParaRPr kumimoji="1" lang="ja-JP" altLang="en-US" sz="24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 rot="5400000">
            <a:off x="4499221" y="1103995"/>
            <a:ext cx="4263895" cy="502566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Oval 9"/>
          <p:cNvSpPr>
            <a:spLocks noChangeArrowheads="1"/>
          </p:cNvSpPr>
          <p:nvPr/>
        </p:nvSpPr>
        <p:spPr bwMode="auto">
          <a:xfrm>
            <a:off x="1775775" y="1269759"/>
            <a:ext cx="4661131" cy="4661131"/>
          </a:xfrm>
          <a:prstGeom prst="ellipse">
            <a:avLst/>
          </a:prstGeom>
          <a:noFill/>
          <a:ln w="13335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2" name="正方形/長方形 211"/>
          <p:cNvSpPr/>
          <p:nvPr/>
        </p:nvSpPr>
        <p:spPr>
          <a:xfrm>
            <a:off x="1487743" y="5485956"/>
            <a:ext cx="7656256" cy="872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343727" y="841585"/>
            <a:ext cx="7800272" cy="8965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37" name="Oval 9"/>
          <p:cNvSpPr>
            <a:spLocks noChangeArrowheads="1"/>
          </p:cNvSpPr>
          <p:nvPr/>
        </p:nvSpPr>
        <p:spPr bwMode="auto">
          <a:xfrm>
            <a:off x="2233086" y="1738092"/>
            <a:ext cx="3747864" cy="374786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1343727" y="1684932"/>
            <a:ext cx="2736304" cy="388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741769" y="2030621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entury" charset="0"/>
              </a:rPr>
              <a:t> </a:t>
            </a:r>
            <a:endParaRPr lang="en-US" altLang="ja-JP"/>
          </a:p>
        </p:txBody>
      </p:sp>
      <p:sp>
        <p:nvSpPr>
          <p:cNvPr id="227512" name="Rectangle 184"/>
          <p:cNvSpPr>
            <a:spLocks noChangeArrowheads="1"/>
          </p:cNvSpPr>
          <p:nvPr/>
        </p:nvSpPr>
        <p:spPr bwMode="auto">
          <a:xfrm>
            <a:off x="3279931" y="2781509"/>
            <a:ext cx="6735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</a:rPr>
              <a:t>Earth</a:t>
            </a:r>
            <a:endParaRPr lang="en-US" altLang="ja-JP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7513" name="Rectangle 185"/>
          <p:cNvSpPr>
            <a:spLocks noChangeArrowheads="1"/>
          </p:cNvSpPr>
          <p:nvPr/>
        </p:nvSpPr>
        <p:spPr bwMode="auto">
          <a:xfrm>
            <a:off x="3738719" y="2752934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800">
                <a:solidFill>
                  <a:srgbClr val="000000"/>
                </a:solidFill>
                <a:latin typeface="Century" charset="0"/>
              </a:rPr>
              <a:t> </a:t>
            </a:r>
            <a:endParaRPr lang="en-US" altLang="ja-JP"/>
          </a:p>
        </p:txBody>
      </p:sp>
      <p:sp>
        <p:nvSpPr>
          <p:cNvPr id="227515" name="Rectangle 187"/>
          <p:cNvSpPr>
            <a:spLocks noChangeArrowheads="1"/>
          </p:cNvSpPr>
          <p:nvPr/>
        </p:nvSpPr>
        <p:spPr bwMode="auto">
          <a:xfrm>
            <a:off x="2841247" y="4155301"/>
            <a:ext cx="9543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1" dirty="0" smtClean="0">
                <a:solidFill>
                  <a:srgbClr val="FF6600"/>
                </a:solidFill>
                <a:latin typeface="ヒラギノ角ゴ ProN W6"/>
                <a:ea typeface="ヒラギノ角ゴ ProN W6"/>
                <a:cs typeface="ヒラギノ角ゴ ProN W6"/>
              </a:rPr>
              <a:t>Dayside</a:t>
            </a:r>
            <a:endParaRPr lang="en-US" altLang="ja-JP" i="1" dirty="0">
              <a:solidFill>
                <a:srgbClr val="FF66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7519" name="Rectangle 191"/>
          <p:cNvSpPr>
            <a:spLocks noChangeArrowheads="1"/>
          </p:cNvSpPr>
          <p:nvPr/>
        </p:nvSpPr>
        <p:spPr bwMode="auto">
          <a:xfrm>
            <a:off x="4355976" y="4155301"/>
            <a:ext cx="12077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i="1" dirty="0" smtClean="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</a:rPr>
              <a:t>Night-side</a:t>
            </a:r>
            <a:endParaRPr lang="en-US" altLang="ja-JP" i="1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7522" name="Rectangle 194"/>
          <p:cNvSpPr>
            <a:spLocks noChangeArrowheads="1"/>
          </p:cNvSpPr>
          <p:nvPr/>
        </p:nvSpPr>
        <p:spPr bwMode="auto">
          <a:xfrm>
            <a:off x="107504" y="3464543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SUN</a:t>
            </a:r>
            <a:endParaRPr lang="en-US" altLang="ja-JP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27526" name="Rectangle 198"/>
          <p:cNvSpPr>
            <a:spLocks noChangeArrowheads="1"/>
          </p:cNvSpPr>
          <p:nvPr/>
        </p:nvSpPr>
        <p:spPr bwMode="auto">
          <a:xfrm>
            <a:off x="2686206" y="1587709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entury" charset="0"/>
              </a:rPr>
              <a:t> </a:t>
            </a:r>
            <a:endParaRPr lang="en-US" altLang="ja-JP"/>
          </a:p>
        </p:txBody>
      </p:sp>
      <p:sp>
        <p:nvSpPr>
          <p:cNvPr id="227537" name="Rectangle 209"/>
          <p:cNvSpPr>
            <a:spLocks noChangeArrowheads="1"/>
          </p:cNvSpPr>
          <p:nvPr/>
        </p:nvSpPr>
        <p:spPr bwMode="auto">
          <a:xfrm>
            <a:off x="5796136" y="5342958"/>
            <a:ext cx="1269578" cy="276999"/>
          </a:xfrm>
          <a:prstGeom prst="rect">
            <a:avLst/>
          </a:prstGeom>
          <a:solidFill>
            <a:srgbClr val="FFFFFF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Obs. </a:t>
            </a:r>
            <a:r>
              <a:rPr lang="en-US" dirty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Start</a:t>
            </a:r>
            <a:endParaRPr lang="en-US" altLang="ja-JP" sz="20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7541" name="Rectangle 213"/>
          <p:cNvSpPr>
            <a:spLocks noChangeArrowheads="1"/>
          </p:cNvSpPr>
          <p:nvPr/>
        </p:nvSpPr>
        <p:spPr bwMode="auto">
          <a:xfrm>
            <a:off x="1559751" y="5183738"/>
            <a:ext cx="397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ヒラギノ角ゴ ProN W6"/>
                <a:ea typeface="ヒラギノ角ゴ ProN W6"/>
                <a:cs typeface="ヒラギノ角ゴ ProN W6"/>
              </a:rPr>
              <a:t>ISS</a:t>
            </a:r>
            <a:endParaRPr lang="en-US" altLang="ja-JP" sz="20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27560" name="Rectangle 232"/>
          <p:cNvSpPr>
            <a:spLocks noChangeArrowheads="1"/>
          </p:cNvSpPr>
          <p:nvPr/>
        </p:nvSpPr>
        <p:spPr bwMode="auto">
          <a:xfrm>
            <a:off x="2199570" y="5940475"/>
            <a:ext cx="11773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i="1" dirty="0">
                <a:solidFill>
                  <a:srgbClr val="000000"/>
                </a:solidFill>
                <a:latin typeface="ヒラギノ角ゴ ProN W3"/>
                <a:ea typeface="ヒラギノ角ゴ ProN W3"/>
                <a:cs typeface="ヒラギノ角ゴ ProN W3"/>
              </a:rPr>
              <a:t>ISS Motion</a:t>
            </a:r>
            <a:endParaRPr lang="en-US" altLang="ja-JP" i="1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0" y="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Observation Mode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226" name="Rectangle 232"/>
          <p:cNvSpPr>
            <a:spLocks noChangeArrowheads="1"/>
          </p:cNvSpPr>
          <p:nvPr/>
        </p:nvSpPr>
        <p:spPr bwMode="auto">
          <a:xfrm>
            <a:off x="6875562" y="2412177"/>
            <a:ext cx="2171602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72000" tIns="0" rIns="7200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400" dirty="0" smtClean="0">
                <a:ln w="3175" cmpd="sng">
                  <a:noFill/>
                </a:ln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Observation</a:t>
            </a:r>
          </a:p>
          <a:p>
            <a:pPr algn="ctr"/>
            <a:r>
              <a:rPr lang="en-US" altLang="ja-JP" sz="2400" dirty="0" smtClean="0">
                <a:ln w="3175" cmpd="sng">
                  <a:noFill/>
                </a:ln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Time</a:t>
            </a:r>
            <a:endParaRPr lang="en-US" altLang="ja-JP" sz="2800" dirty="0">
              <a:ln w="3175" cmpd="sng">
                <a:noFill/>
              </a:ln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839671" y="3603043"/>
            <a:ext cx="68407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Oval 9"/>
          <p:cNvSpPr>
            <a:spLocks noChangeArrowheads="1"/>
          </p:cNvSpPr>
          <p:nvPr/>
        </p:nvSpPr>
        <p:spPr bwMode="auto">
          <a:xfrm>
            <a:off x="2228059" y="1738092"/>
            <a:ext cx="3747864" cy="3747864"/>
          </a:xfrm>
          <a:prstGeom prst="ellipse">
            <a:avLst/>
          </a:prstGeom>
          <a:noFill/>
          <a:ln w="19050" cmpd="sng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4" name="Oval 9"/>
          <p:cNvSpPr>
            <a:spLocks noChangeArrowheads="1"/>
          </p:cNvSpPr>
          <p:nvPr/>
        </p:nvSpPr>
        <p:spPr bwMode="auto">
          <a:xfrm>
            <a:off x="1775820" y="1269197"/>
            <a:ext cx="4661131" cy="4661131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2157569" y="4988816"/>
            <a:ext cx="641350" cy="592138"/>
            <a:chOff x="3393" y="2953"/>
            <a:chExt cx="404" cy="373"/>
          </a:xfrm>
        </p:grpSpPr>
        <p:sp>
          <p:nvSpPr>
            <p:cNvPr id="227495" name="Rectangle 167"/>
            <p:cNvSpPr>
              <a:spLocks noChangeArrowheads="1"/>
            </p:cNvSpPr>
            <p:nvPr/>
          </p:nvSpPr>
          <p:spPr bwMode="auto">
            <a:xfrm>
              <a:off x="3393" y="3115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496" name="Freeform 168"/>
            <p:cNvSpPr>
              <a:spLocks/>
            </p:cNvSpPr>
            <p:nvPr/>
          </p:nvSpPr>
          <p:spPr bwMode="auto">
            <a:xfrm>
              <a:off x="3401" y="2953"/>
              <a:ext cx="132" cy="3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61"/>
                </a:cxn>
                <a:cxn ang="0">
                  <a:pos x="67" y="373"/>
                </a:cxn>
                <a:cxn ang="0">
                  <a:pos x="132" y="12"/>
                </a:cxn>
                <a:cxn ang="0">
                  <a:pos x="65" y="0"/>
                </a:cxn>
              </a:cxnLst>
              <a:rect l="0" t="0" r="r" b="b"/>
              <a:pathLst>
                <a:path w="132" h="373">
                  <a:moveTo>
                    <a:pt x="65" y="0"/>
                  </a:moveTo>
                  <a:lnTo>
                    <a:pt x="0" y="361"/>
                  </a:lnTo>
                  <a:lnTo>
                    <a:pt x="67" y="373"/>
                  </a:lnTo>
                  <a:lnTo>
                    <a:pt x="132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" name="Group 173"/>
            <p:cNvGrpSpPr>
              <a:grpSpLocks/>
            </p:cNvGrpSpPr>
            <p:nvPr/>
          </p:nvGrpSpPr>
          <p:grpSpPr bwMode="auto">
            <a:xfrm>
              <a:off x="3498" y="3003"/>
              <a:ext cx="204" cy="268"/>
              <a:chOff x="3498" y="3003"/>
              <a:chExt cx="204" cy="268"/>
            </a:xfrm>
          </p:grpSpPr>
          <p:sp>
            <p:nvSpPr>
              <p:cNvPr id="227497" name="Freeform 169"/>
              <p:cNvSpPr>
                <a:spLocks/>
              </p:cNvSpPr>
              <p:nvPr/>
            </p:nvSpPr>
            <p:spPr bwMode="auto">
              <a:xfrm>
                <a:off x="3500" y="3005"/>
                <a:ext cx="202" cy="266"/>
              </a:xfrm>
              <a:custGeom>
                <a:avLst/>
                <a:gdLst/>
                <a:ahLst/>
                <a:cxnLst>
                  <a:cxn ang="0">
                    <a:pos x="25" y="259"/>
                  </a:cxn>
                  <a:cxn ang="0">
                    <a:pos x="45" y="266"/>
                  </a:cxn>
                  <a:cxn ang="0">
                    <a:pos x="65" y="264"/>
                  </a:cxn>
                  <a:cxn ang="0">
                    <a:pos x="83" y="256"/>
                  </a:cxn>
                  <a:cxn ang="0">
                    <a:pos x="97" y="239"/>
                  </a:cxn>
                  <a:cxn ang="0">
                    <a:pos x="195" y="80"/>
                  </a:cxn>
                  <a:cxn ang="0">
                    <a:pos x="202" y="60"/>
                  </a:cxn>
                  <a:cxn ang="0">
                    <a:pos x="202" y="40"/>
                  </a:cxn>
                  <a:cxn ang="0">
                    <a:pos x="192" y="23"/>
                  </a:cxn>
                  <a:cxn ang="0">
                    <a:pos x="177" y="8"/>
                  </a:cxn>
                  <a:cxn ang="0">
                    <a:pos x="157" y="0"/>
                  </a:cxn>
                  <a:cxn ang="0">
                    <a:pos x="137" y="3"/>
                  </a:cxn>
                  <a:cxn ang="0">
                    <a:pos x="120" y="10"/>
                  </a:cxn>
                  <a:cxn ang="0">
                    <a:pos x="105" y="25"/>
                  </a:cxn>
                  <a:cxn ang="0">
                    <a:pos x="8" y="187"/>
                  </a:cxn>
                  <a:cxn ang="0">
                    <a:pos x="0" y="207"/>
                  </a:cxn>
                  <a:cxn ang="0">
                    <a:pos x="3" y="227"/>
                  </a:cxn>
                  <a:cxn ang="0">
                    <a:pos x="10" y="244"/>
                  </a:cxn>
                  <a:cxn ang="0">
                    <a:pos x="25" y="259"/>
                  </a:cxn>
                  <a:cxn ang="0">
                    <a:pos x="25" y="259"/>
                  </a:cxn>
                </a:cxnLst>
                <a:rect l="0" t="0" r="r" b="b"/>
                <a:pathLst>
                  <a:path w="202" h="266">
                    <a:moveTo>
                      <a:pt x="25" y="259"/>
                    </a:moveTo>
                    <a:lnTo>
                      <a:pt x="45" y="266"/>
                    </a:lnTo>
                    <a:lnTo>
                      <a:pt x="65" y="264"/>
                    </a:lnTo>
                    <a:lnTo>
                      <a:pt x="83" y="256"/>
                    </a:lnTo>
                    <a:lnTo>
                      <a:pt x="97" y="239"/>
                    </a:lnTo>
                    <a:lnTo>
                      <a:pt x="195" y="80"/>
                    </a:lnTo>
                    <a:lnTo>
                      <a:pt x="202" y="60"/>
                    </a:lnTo>
                    <a:lnTo>
                      <a:pt x="202" y="40"/>
                    </a:lnTo>
                    <a:lnTo>
                      <a:pt x="192" y="23"/>
                    </a:lnTo>
                    <a:lnTo>
                      <a:pt x="177" y="8"/>
                    </a:lnTo>
                    <a:lnTo>
                      <a:pt x="157" y="0"/>
                    </a:lnTo>
                    <a:lnTo>
                      <a:pt x="137" y="3"/>
                    </a:lnTo>
                    <a:lnTo>
                      <a:pt x="120" y="10"/>
                    </a:lnTo>
                    <a:lnTo>
                      <a:pt x="105" y="25"/>
                    </a:lnTo>
                    <a:lnTo>
                      <a:pt x="8" y="187"/>
                    </a:lnTo>
                    <a:lnTo>
                      <a:pt x="0" y="207"/>
                    </a:lnTo>
                    <a:lnTo>
                      <a:pt x="3" y="227"/>
                    </a:lnTo>
                    <a:lnTo>
                      <a:pt x="10" y="244"/>
                    </a:lnTo>
                    <a:lnTo>
                      <a:pt x="25" y="259"/>
                    </a:lnTo>
                    <a:lnTo>
                      <a:pt x="25" y="2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98" name="Freeform 170"/>
              <p:cNvSpPr>
                <a:spLocks/>
              </p:cNvSpPr>
              <p:nvPr/>
            </p:nvSpPr>
            <p:spPr bwMode="auto">
              <a:xfrm>
                <a:off x="3500" y="3164"/>
                <a:ext cx="105" cy="107"/>
              </a:xfrm>
              <a:custGeom>
                <a:avLst/>
                <a:gdLst/>
                <a:ahLst/>
                <a:cxnLst>
                  <a:cxn ang="0">
                    <a:pos x="97" y="80"/>
                  </a:cxn>
                  <a:cxn ang="0">
                    <a:pos x="105" y="60"/>
                  </a:cxn>
                  <a:cxn ang="0">
                    <a:pos x="105" y="40"/>
                  </a:cxn>
                  <a:cxn ang="0">
                    <a:pos x="95" y="23"/>
                  </a:cxn>
                  <a:cxn ang="0">
                    <a:pos x="80" y="8"/>
                  </a:cxn>
                  <a:cxn ang="0">
                    <a:pos x="60" y="0"/>
                  </a:cxn>
                  <a:cxn ang="0">
                    <a:pos x="40" y="3"/>
                  </a:cxn>
                  <a:cxn ang="0">
                    <a:pos x="23" y="13"/>
                  </a:cxn>
                  <a:cxn ang="0">
                    <a:pos x="8" y="28"/>
                  </a:cxn>
                  <a:cxn ang="0">
                    <a:pos x="0" y="48"/>
                  </a:cxn>
                  <a:cxn ang="0">
                    <a:pos x="3" y="68"/>
                  </a:cxn>
                  <a:cxn ang="0">
                    <a:pos x="10" y="85"/>
                  </a:cxn>
                  <a:cxn ang="0">
                    <a:pos x="25" y="100"/>
                  </a:cxn>
                  <a:cxn ang="0">
                    <a:pos x="45" y="107"/>
                  </a:cxn>
                  <a:cxn ang="0">
                    <a:pos x="65" y="105"/>
                  </a:cxn>
                  <a:cxn ang="0">
                    <a:pos x="83" y="97"/>
                  </a:cxn>
                  <a:cxn ang="0">
                    <a:pos x="97" y="80"/>
                  </a:cxn>
                  <a:cxn ang="0">
                    <a:pos x="97" y="80"/>
                  </a:cxn>
                </a:cxnLst>
                <a:rect l="0" t="0" r="r" b="b"/>
                <a:pathLst>
                  <a:path w="105" h="107">
                    <a:moveTo>
                      <a:pt x="97" y="80"/>
                    </a:moveTo>
                    <a:lnTo>
                      <a:pt x="105" y="60"/>
                    </a:lnTo>
                    <a:lnTo>
                      <a:pt x="105" y="40"/>
                    </a:lnTo>
                    <a:lnTo>
                      <a:pt x="95" y="23"/>
                    </a:lnTo>
                    <a:lnTo>
                      <a:pt x="80" y="8"/>
                    </a:lnTo>
                    <a:lnTo>
                      <a:pt x="60" y="0"/>
                    </a:lnTo>
                    <a:lnTo>
                      <a:pt x="40" y="3"/>
                    </a:lnTo>
                    <a:lnTo>
                      <a:pt x="23" y="13"/>
                    </a:lnTo>
                    <a:lnTo>
                      <a:pt x="8" y="28"/>
                    </a:lnTo>
                    <a:lnTo>
                      <a:pt x="0" y="48"/>
                    </a:lnTo>
                    <a:lnTo>
                      <a:pt x="3" y="68"/>
                    </a:lnTo>
                    <a:lnTo>
                      <a:pt x="10" y="85"/>
                    </a:lnTo>
                    <a:lnTo>
                      <a:pt x="25" y="100"/>
                    </a:lnTo>
                    <a:lnTo>
                      <a:pt x="45" y="107"/>
                    </a:lnTo>
                    <a:lnTo>
                      <a:pt x="65" y="105"/>
                    </a:lnTo>
                    <a:lnTo>
                      <a:pt x="83" y="97"/>
                    </a:lnTo>
                    <a:lnTo>
                      <a:pt x="97" y="80"/>
                    </a:lnTo>
                    <a:lnTo>
                      <a:pt x="97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499" name="Freeform 171"/>
              <p:cNvSpPr>
                <a:spLocks/>
              </p:cNvSpPr>
              <p:nvPr/>
            </p:nvSpPr>
            <p:spPr bwMode="auto">
              <a:xfrm>
                <a:off x="3498" y="3003"/>
                <a:ext cx="202" cy="266"/>
              </a:xfrm>
              <a:custGeom>
                <a:avLst/>
                <a:gdLst/>
                <a:ahLst/>
                <a:cxnLst>
                  <a:cxn ang="0">
                    <a:pos x="25" y="258"/>
                  </a:cxn>
                  <a:cxn ang="0">
                    <a:pos x="45" y="266"/>
                  </a:cxn>
                  <a:cxn ang="0">
                    <a:pos x="65" y="263"/>
                  </a:cxn>
                  <a:cxn ang="0">
                    <a:pos x="82" y="256"/>
                  </a:cxn>
                  <a:cxn ang="0">
                    <a:pos x="97" y="239"/>
                  </a:cxn>
                  <a:cxn ang="0">
                    <a:pos x="194" y="79"/>
                  </a:cxn>
                  <a:cxn ang="0">
                    <a:pos x="202" y="59"/>
                  </a:cxn>
                  <a:cxn ang="0">
                    <a:pos x="202" y="39"/>
                  </a:cxn>
                  <a:cxn ang="0">
                    <a:pos x="192" y="22"/>
                  </a:cxn>
                  <a:cxn ang="0">
                    <a:pos x="177" y="7"/>
                  </a:cxn>
                  <a:cxn ang="0">
                    <a:pos x="157" y="0"/>
                  </a:cxn>
                  <a:cxn ang="0">
                    <a:pos x="137" y="2"/>
                  </a:cxn>
                  <a:cxn ang="0">
                    <a:pos x="119" y="10"/>
                  </a:cxn>
                  <a:cxn ang="0">
                    <a:pos x="104" y="25"/>
                  </a:cxn>
                  <a:cxn ang="0">
                    <a:pos x="7" y="186"/>
                  </a:cxn>
                  <a:cxn ang="0">
                    <a:pos x="0" y="206"/>
                  </a:cxn>
                  <a:cxn ang="0">
                    <a:pos x="2" y="226"/>
                  </a:cxn>
                  <a:cxn ang="0">
                    <a:pos x="10" y="244"/>
                  </a:cxn>
                  <a:cxn ang="0">
                    <a:pos x="25" y="258"/>
                  </a:cxn>
                  <a:cxn ang="0">
                    <a:pos x="25" y="258"/>
                  </a:cxn>
                </a:cxnLst>
                <a:rect l="0" t="0" r="r" b="b"/>
                <a:pathLst>
                  <a:path w="202" h="266">
                    <a:moveTo>
                      <a:pt x="25" y="258"/>
                    </a:moveTo>
                    <a:lnTo>
                      <a:pt x="45" y="266"/>
                    </a:lnTo>
                    <a:lnTo>
                      <a:pt x="65" y="263"/>
                    </a:lnTo>
                    <a:lnTo>
                      <a:pt x="82" y="256"/>
                    </a:lnTo>
                    <a:lnTo>
                      <a:pt x="97" y="239"/>
                    </a:lnTo>
                    <a:lnTo>
                      <a:pt x="194" y="79"/>
                    </a:lnTo>
                    <a:lnTo>
                      <a:pt x="202" y="59"/>
                    </a:lnTo>
                    <a:lnTo>
                      <a:pt x="202" y="39"/>
                    </a:lnTo>
                    <a:lnTo>
                      <a:pt x="192" y="22"/>
                    </a:lnTo>
                    <a:lnTo>
                      <a:pt x="177" y="7"/>
                    </a:lnTo>
                    <a:lnTo>
                      <a:pt x="157" y="0"/>
                    </a:lnTo>
                    <a:lnTo>
                      <a:pt x="137" y="2"/>
                    </a:lnTo>
                    <a:lnTo>
                      <a:pt x="119" y="10"/>
                    </a:lnTo>
                    <a:lnTo>
                      <a:pt x="104" y="25"/>
                    </a:lnTo>
                    <a:lnTo>
                      <a:pt x="7" y="186"/>
                    </a:lnTo>
                    <a:lnTo>
                      <a:pt x="0" y="206"/>
                    </a:lnTo>
                    <a:lnTo>
                      <a:pt x="2" y="226"/>
                    </a:lnTo>
                    <a:lnTo>
                      <a:pt x="10" y="244"/>
                    </a:lnTo>
                    <a:lnTo>
                      <a:pt x="25" y="258"/>
                    </a:lnTo>
                    <a:lnTo>
                      <a:pt x="25" y="258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500" name="Freeform 172"/>
              <p:cNvSpPr>
                <a:spLocks/>
              </p:cNvSpPr>
              <p:nvPr/>
            </p:nvSpPr>
            <p:spPr bwMode="auto">
              <a:xfrm>
                <a:off x="3505" y="3162"/>
                <a:ext cx="97" cy="80"/>
              </a:xfrm>
              <a:custGeom>
                <a:avLst/>
                <a:gdLst/>
                <a:ahLst/>
                <a:cxnLst>
                  <a:cxn ang="0">
                    <a:pos x="90" y="80"/>
                  </a:cxn>
                  <a:cxn ang="0">
                    <a:pos x="97" y="60"/>
                  </a:cxn>
                  <a:cxn ang="0">
                    <a:pos x="97" y="40"/>
                  </a:cxn>
                  <a:cxn ang="0">
                    <a:pos x="87" y="22"/>
                  </a:cxn>
                  <a:cxn ang="0">
                    <a:pos x="73" y="7"/>
                  </a:cxn>
                  <a:cxn ang="0">
                    <a:pos x="53" y="0"/>
                  </a:cxn>
                  <a:cxn ang="0">
                    <a:pos x="33" y="2"/>
                  </a:cxn>
                  <a:cxn ang="0">
                    <a:pos x="15" y="12"/>
                  </a:cxn>
                  <a:cxn ang="0">
                    <a:pos x="0" y="27"/>
                  </a:cxn>
                </a:cxnLst>
                <a:rect l="0" t="0" r="r" b="b"/>
                <a:pathLst>
                  <a:path w="97" h="80">
                    <a:moveTo>
                      <a:pt x="90" y="80"/>
                    </a:moveTo>
                    <a:lnTo>
                      <a:pt x="97" y="60"/>
                    </a:lnTo>
                    <a:lnTo>
                      <a:pt x="97" y="40"/>
                    </a:lnTo>
                    <a:lnTo>
                      <a:pt x="87" y="22"/>
                    </a:lnTo>
                    <a:lnTo>
                      <a:pt x="73" y="7"/>
                    </a:lnTo>
                    <a:lnTo>
                      <a:pt x="53" y="0"/>
                    </a:lnTo>
                    <a:lnTo>
                      <a:pt x="33" y="2"/>
                    </a:lnTo>
                    <a:lnTo>
                      <a:pt x="15" y="12"/>
                    </a:lnTo>
                    <a:lnTo>
                      <a:pt x="0" y="2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27502" name="Rectangle 174"/>
            <p:cNvSpPr>
              <a:spLocks noChangeArrowheads="1"/>
            </p:cNvSpPr>
            <p:nvPr/>
          </p:nvSpPr>
          <p:spPr bwMode="auto">
            <a:xfrm>
              <a:off x="3647" y="3115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503" name="Freeform 175"/>
            <p:cNvSpPr>
              <a:spLocks/>
            </p:cNvSpPr>
            <p:nvPr/>
          </p:nvSpPr>
          <p:spPr bwMode="auto">
            <a:xfrm>
              <a:off x="3667" y="2953"/>
              <a:ext cx="130" cy="3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61"/>
                </a:cxn>
                <a:cxn ang="0">
                  <a:pos x="65" y="373"/>
                </a:cxn>
                <a:cxn ang="0">
                  <a:pos x="130" y="12"/>
                </a:cxn>
                <a:cxn ang="0">
                  <a:pos x="65" y="0"/>
                </a:cxn>
              </a:cxnLst>
              <a:rect l="0" t="0" r="r" b="b"/>
              <a:pathLst>
                <a:path w="130" h="373">
                  <a:moveTo>
                    <a:pt x="65" y="0"/>
                  </a:moveTo>
                  <a:lnTo>
                    <a:pt x="0" y="361"/>
                  </a:lnTo>
                  <a:lnTo>
                    <a:pt x="65" y="373"/>
                  </a:lnTo>
                  <a:lnTo>
                    <a:pt x="130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" name="フリーフォーム 17"/>
          <p:cNvSpPr/>
          <p:nvPr/>
        </p:nvSpPr>
        <p:spPr>
          <a:xfrm>
            <a:off x="2788260" y="5537634"/>
            <a:ext cx="950459" cy="392693"/>
          </a:xfrm>
          <a:custGeom>
            <a:avLst/>
            <a:gdLst>
              <a:gd name="connsiteX0" fmla="*/ 0 w 515257"/>
              <a:gd name="connsiteY0" fmla="*/ 0 h 254000"/>
              <a:gd name="connsiteX1" fmla="*/ 246742 w 515257"/>
              <a:gd name="connsiteY1" fmla="*/ 152400 h 254000"/>
              <a:gd name="connsiteX2" fmla="*/ 515257 w 515257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57" h="254000">
                <a:moveTo>
                  <a:pt x="0" y="0"/>
                </a:moveTo>
                <a:cubicBezTo>
                  <a:pt x="80433" y="55033"/>
                  <a:pt x="160866" y="110067"/>
                  <a:pt x="246742" y="152400"/>
                </a:cubicBezTo>
                <a:cubicBezTo>
                  <a:pt x="332618" y="194733"/>
                  <a:pt x="423937" y="224366"/>
                  <a:pt x="515257" y="254000"/>
                </a:cubicBezTo>
              </a:path>
            </a:pathLst>
          </a:custGeom>
          <a:ln w="76200" cmpd="sng">
            <a:solidFill>
              <a:schemeClr val="tx1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6436906" y="2820105"/>
            <a:ext cx="439350" cy="115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176"/>
          <p:cNvGrpSpPr>
            <a:grpSpLocks/>
          </p:cNvGrpSpPr>
          <p:nvPr/>
        </p:nvGrpSpPr>
        <p:grpSpPr bwMode="auto">
          <a:xfrm>
            <a:off x="4572000" y="1092794"/>
            <a:ext cx="641350" cy="592138"/>
            <a:chOff x="3393" y="2953"/>
            <a:chExt cx="404" cy="373"/>
          </a:xfrm>
        </p:grpSpPr>
        <p:sp>
          <p:nvSpPr>
            <p:cNvPr id="39" name="Rectangle 167"/>
            <p:cNvSpPr>
              <a:spLocks noChangeArrowheads="1"/>
            </p:cNvSpPr>
            <p:nvPr/>
          </p:nvSpPr>
          <p:spPr bwMode="auto">
            <a:xfrm>
              <a:off x="3393" y="3115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168"/>
            <p:cNvSpPr>
              <a:spLocks/>
            </p:cNvSpPr>
            <p:nvPr/>
          </p:nvSpPr>
          <p:spPr bwMode="auto">
            <a:xfrm>
              <a:off x="3401" y="2953"/>
              <a:ext cx="132" cy="3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61"/>
                </a:cxn>
                <a:cxn ang="0">
                  <a:pos x="67" y="373"/>
                </a:cxn>
                <a:cxn ang="0">
                  <a:pos x="132" y="12"/>
                </a:cxn>
                <a:cxn ang="0">
                  <a:pos x="65" y="0"/>
                </a:cxn>
              </a:cxnLst>
              <a:rect l="0" t="0" r="r" b="b"/>
              <a:pathLst>
                <a:path w="132" h="373">
                  <a:moveTo>
                    <a:pt x="65" y="0"/>
                  </a:moveTo>
                  <a:lnTo>
                    <a:pt x="0" y="361"/>
                  </a:lnTo>
                  <a:lnTo>
                    <a:pt x="67" y="373"/>
                  </a:lnTo>
                  <a:lnTo>
                    <a:pt x="132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1" name="Group 173"/>
            <p:cNvGrpSpPr>
              <a:grpSpLocks/>
            </p:cNvGrpSpPr>
            <p:nvPr/>
          </p:nvGrpSpPr>
          <p:grpSpPr bwMode="auto">
            <a:xfrm>
              <a:off x="3498" y="3003"/>
              <a:ext cx="204" cy="268"/>
              <a:chOff x="3498" y="3003"/>
              <a:chExt cx="204" cy="268"/>
            </a:xfrm>
          </p:grpSpPr>
          <p:sp>
            <p:nvSpPr>
              <p:cNvPr id="44" name="Freeform 169"/>
              <p:cNvSpPr>
                <a:spLocks/>
              </p:cNvSpPr>
              <p:nvPr/>
            </p:nvSpPr>
            <p:spPr bwMode="auto">
              <a:xfrm>
                <a:off x="3500" y="3005"/>
                <a:ext cx="202" cy="266"/>
              </a:xfrm>
              <a:custGeom>
                <a:avLst/>
                <a:gdLst/>
                <a:ahLst/>
                <a:cxnLst>
                  <a:cxn ang="0">
                    <a:pos x="25" y="259"/>
                  </a:cxn>
                  <a:cxn ang="0">
                    <a:pos x="45" y="266"/>
                  </a:cxn>
                  <a:cxn ang="0">
                    <a:pos x="65" y="264"/>
                  </a:cxn>
                  <a:cxn ang="0">
                    <a:pos x="83" y="256"/>
                  </a:cxn>
                  <a:cxn ang="0">
                    <a:pos x="97" y="239"/>
                  </a:cxn>
                  <a:cxn ang="0">
                    <a:pos x="195" y="80"/>
                  </a:cxn>
                  <a:cxn ang="0">
                    <a:pos x="202" y="60"/>
                  </a:cxn>
                  <a:cxn ang="0">
                    <a:pos x="202" y="40"/>
                  </a:cxn>
                  <a:cxn ang="0">
                    <a:pos x="192" y="23"/>
                  </a:cxn>
                  <a:cxn ang="0">
                    <a:pos x="177" y="8"/>
                  </a:cxn>
                  <a:cxn ang="0">
                    <a:pos x="157" y="0"/>
                  </a:cxn>
                  <a:cxn ang="0">
                    <a:pos x="137" y="3"/>
                  </a:cxn>
                  <a:cxn ang="0">
                    <a:pos x="120" y="10"/>
                  </a:cxn>
                  <a:cxn ang="0">
                    <a:pos x="105" y="25"/>
                  </a:cxn>
                  <a:cxn ang="0">
                    <a:pos x="8" y="187"/>
                  </a:cxn>
                  <a:cxn ang="0">
                    <a:pos x="0" y="207"/>
                  </a:cxn>
                  <a:cxn ang="0">
                    <a:pos x="3" y="227"/>
                  </a:cxn>
                  <a:cxn ang="0">
                    <a:pos x="10" y="244"/>
                  </a:cxn>
                  <a:cxn ang="0">
                    <a:pos x="25" y="259"/>
                  </a:cxn>
                  <a:cxn ang="0">
                    <a:pos x="25" y="259"/>
                  </a:cxn>
                </a:cxnLst>
                <a:rect l="0" t="0" r="r" b="b"/>
                <a:pathLst>
                  <a:path w="202" h="266">
                    <a:moveTo>
                      <a:pt x="25" y="259"/>
                    </a:moveTo>
                    <a:lnTo>
                      <a:pt x="45" y="266"/>
                    </a:lnTo>
                    <a:lnTo>
                      <a:pt x="65" y="264"/>
                    </a:lnTo>
                    <a:lnTo>
                      <a:pt x="83" y="256"/>
                    </a:lnTo>
                    <a:lnTo>
                      <a:pt x="97" y="239"/>
                    </a:lnTo>
                    <a:lnTo>
                      <a:pt x="195" y="80"/>
                    </a:lnTo>
                    <a:lnTo>
                      <a:pt x="202" y="60"/>
                    </a:lnTo>
                    <a:lnTo>
                      <a:pt x="202" y="40"/>
                    </a:lnTo>
                    <a:lnTo>
                      <a:pt x="192" y="23"/>
                    </a:lnTo>
                    <a:lnTo>
                      <a:pt x="177" y="8"/>
                    </a:lnTo>
                    <a:lnTo>
                      <a:pt x="157" y="0"/>
                    </a:lnTo>
                    <a:lnTo>
                      <a:pt x="137" y="3"/>
                    </a:lnTo>
                    <a:lnTo>
                      <a:pt x="120" y="10"/>
                    </a:lnTo>
                    <a:lnTo>
                      <a:pt x="105" y="25"/>
                    </a:lnTo>
                    <a:lnTo>
                      <a:pt x="8" y="187"/>
                    </a:lnTo>
                    <a:lnTo>
                      <a:pt x="0" y="207"/>
                    </a:lnTo>
                    <a:lnTo>
                      <a:pt x="3" y="227"/>
                    </a:lnTo>
                    <a:lnTo>
                      <a:pt x="10" y="244"/>
                    </a:lnTo>
                    <a:lnTo>
                      <a:pt x="25" y="259"/>
                    </a:lnTo>
                    <a:lnTo>
                      <a:pt x="25" y="2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3500" y="3164"/>
                <a:ext cx="105" cy="107"/>
              </a:xfrm>
              <a:custGeom>
                <a:avLst/>
                <a:gdLst/>
                <a:ahLst/>
                <a:cxnLst>
                  <a:cxn ang="0">
                    <a:pos x="97" y="80"/>
                  </a:cxn>
                  <a:cxn ang="0">
                    <a:pos x="105" y="60"/>
                  </a:cxn>
                  <a:cxn ang="0">
                    <a:pos x="105" y="40"/>
                  </a:cxn>
                  <a:cxn ang="0">
                    <a:pos x="95" y="23"/>
                  </a:cxn>
                  <a:cxn ang="0">
                    <a:pos x="80" y="8"/>
                  </a:cxn>
                  <a:cxn ang="0">
                    <a:pos x="60" y="0"/>
                  </a:cxn>
                  <a:cxn ang="0">
                    <a:pos x="40" y="3"/>
                  </a:cxn>
                  <a:cxn ang="0">
                    <a:pos x="23" y="13"/>
                  </a:cxn>
                  <a:cxn ang="0">
                    <a:pos x="8" y="28"/>
                  </a:cxn>
                  <a:cxn ang="0">
                    <a:pos x="0" y="48"/>
                  </a:cxn>
                  <a:cxn ang="0">
                    <a:pos x="3" y="68"/>
                  </a:cxn>
                  <a:cxn ang="0">
                    <a:pos x="10" y="85"/>
                  </a:cxn>
                  <a:cxn ang="0">
                    <a:pos x="25" y="100"/>
                  </a:cxn>
                  <a:cxn ang="0">
                    <a:pos x="45" y="107"/>
                  </a:cxn>
                  <a:cxn ang="0">
                    <a:pos x="65" y="105"/>
                  </a:cxn>
                  <a:cxn ang="0">
                    <a:pos x="83" y="97"/>
                  </a:cxn>
                  <a:cxn ang="0">
                    <a:pos x="97" y="80"/>
                  </a:cxn>
                  <a:cxn ang="0">
                    <a:pos x="97" y="80"/>
                  </a:cxn>
                </a:cxnLst>
                <a:rect l="0" t="0" r="r" b="b"/>
                <a:pathLst>
                  <a:path w="105" h="107">
                    <a:moveTo>
                      <a:pt x="97" y="80"/>
                    </a:moveTo>
                    <a:lnTo>
                      <a:pt x="105" y="60"/>
                    </a:lnTo>
                    <a:lnTo>
                      <a:pt x="105" y="40"/>
                    </a:lnTo>
                    <a:lnTo>
                      <a:pt x="95" y="23"/>
                    </a:lnTo>
                    <a:lnTo>
                      <a:pt x="80" y="8"/>
                    </a:lnTo>
                    <a:lnTo>
                      <a:pt x="60" y="0"/>
                    </a:lnTo>
                    <a:lnTo>
                      <a:pt x="40" y="3"/>
                    </a:lnTo>
                    <a:lnTo>
                      <a:pt x="23" y="13"/>
                    </a:lnTo>
                    <a:lnTo>
                      <a:pt x="8" y="28"/>
                    </a:lnTo>
                    <a:lnTo>
                      <a:pt x="0" y="48"/>
                    </a:lnTo>
                    <a:lnTo>
                      <a:pt x="3" y="68"/>
                    </a:lnTo>
                    <a:lnTo>
                      <a:pt x="10" y="85"/>
                    </a:lnTo>
                    <a:lnTo>
                      <a:pt x="25" y="100"/>
                    </a:lnTo>
                    <a:lnTo>
                      <a:pt x="45" y="107"/>
                    </a:lnTo>
                    <a:lnTo>
                      <a:pt x="65" y="105"/>
                    </a:lnTo>
                    <a:lnTo>
                      <a:pt x="83" y="97"/>
                    </a:lnTo>
                    <a:lnTo>
                      <a:pt x="97" y="80"/>
                    </a:lnTo>
                    <a:lnTo>
                      <a:pt x="97" y="8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3498" y="3003"/>
                <a:ext cx="202" cy="266"/>
              </a:xfrm>
              <a:custGeom>
                <a:avLst/>
                <a:gdLst/>
                <a:ahLst/>
                <a:cxnLst>
                  <a:cxn ang="0">
                    <a:pos x="25" y="258"/>
                  </a:cxn>
                  <a:cxn ang="0">
                    <a:pos x="45" y="266"/>
                  </a:cxn>
                  <a:cxn ang="0">
                    <a:pos x="65" y="263"/>
                  </a:cxn>
                  <a:cxn ang="0">
                    <a:pos x="82" y="256"/>
                  </a:cxn>
                  <a:cxn ang="0">
                    <a:pos x="97" y="239"/>
                  </a:cxn>
                  <a:cxn ang="0">
                    <a:pos x="194" y="79"/>
                  </a:cxn>
                  <a:cxn ang="0">
                    <a:pos x="202" y="59"/>
                  </a:cxn>
                  <a:cxn ang="0">
                    <a:pos x="202" y="39"/>
                  </a:cxn>
                  <a:cxn ang="0">
                    <a:pos x="192" y="22"/>
                  </a:cxn>
                  <a:cxn ang="0">
                    <a:pos x="177" y="7"/>
                  </a:cxn>
                  <a:cxn ang="0">
                    <a:pos x="157" y="0"/>
                  </a:cxn>
                  <a:cxn ang="0">
                    <a:pos x="137" y="2"/>
                  </a:cxn>
                  <a:cxn ang="0">
                    <a:pos x="119" y="10"/>
                  </a:cxn>
                  <a:cxn ang="0">
                    <a:pos x="104" y="25"/>
                  </a:cxn>
                  <a:cxn ang="0">
                    <a:pos x="7" y="186"/>
                  </a:cxn>
                  <a:cxn ang="0">
                    <a:pos x="0" y="206"/>
                  </a:cxn>
                  <a:cxn ang="0">
                    <a:pos x="2" y="226"/>
                  </a:cxn>
                  <a:cxn ang="0">
                    <a:pos x="10" y="244"/>
                  </a:cxn>
                  <a:cxn ang="0">
                    <a:pos x="25" y="258"/>
                  </a:cxn>
                  <a:cxn ang="0">
                    <a:pos x="25" y="258"/>
                  </a:cxn>
                </a:cxnLst>
                <a:rect l="0" t="0" r="r" b="b"/>
                <a:pathLst>
                  <a:path w="202" h="266">
                    <a:moveTo>
                      <a:pt x="25" y="258"/>
                    </a:moveTo>
                    <a:lnTo>
                      <a:pt x="45" y="266"/>
                    </a:lnTo>
                    <a:lnTo>
                      <a:pt x="65" y="263"/>
                    </a:lnTo>
                    <a:lnTo>
                      <a:pt x="82" y="256"/>
                    </a:lnTo>
                    <a:lnTo>
                      <a:pt x="97" y="239"/>
                    </a:lnTo>
                    <a:lnTo>
                      <a:pt x="194" y="79"/>
                    </a:lnTo>
                    <a:lnTo>
                      <a:pt x="202" y="59"/>
                    </a:lnTo>
                    <a:lnTo>
                      <a:pt x="202" y="39"/>
                    </a:lnTo>
                    <a:lnTo>
                      <a:pt x="192" y="22"/>
                    </a:lnTo>
                    <a:lnTo>
                      <a:pt x="177" y="7"/>
                    </a:lnTo>
                    <a:lnTo>
                      <a:pt x="157" y="0"/>
                    </a:lnTo>
                    <a:lnTo>
                      <a:pt x="137" y="2"/>
                    </a:lnTo>
                    <a:lnTo>
                      <a:pt x="119" y="10"/>
                    </a:lnTo>
                    <a:lnTo>
                      <a:pt x="104" y="25"/>
                    </a:lnTo>
                    <a:lnTo>
                      <a:pt x="7" y="186"/>
                    </a:lnTo>
                    <a:lnTo>
                      <a:pt x="0" y="206"/>
                    </a:lnTo>
                    <a:lnTo>
                      <a:pt x="2" y="226"/>
                    </a:lnTo>
                    <a:lnTo>
                      <a:pt x="10" y="244"/>
                    </a:lnTo>
                    <a:lnTo>
                      <a:pt x="25" y="258"/>
                    </a:lnTo>
                    <a:lnTo>
                      <a:pt x="25" y="258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172"/>
              <p:cNvSpPr>
                <a:spLocks/>
              </p:cNvSpPr>
              <p:nvPr/>
            </p:nvSpPr>
            <p:spPr bwMode="auto">
              <a:xfrm>
                <a:off x="3505" y="3162"/>
                <a:ext cx="97" cy="80"/>
              </a:xfrm>
              <a:custGeom>
                <a:avLst/>
                <a:gdLst/>
                <a:ahLst/>
                <a:cxnLst>
                  <a:cxn ang="0">
                    <a:pos x="90" y="80"/>
                  </a:cxn>
                  <a:cxn ang="0">
                    <a:pos x="97" y="60"/>
                  </a:cxn>
                  <a:cxn ang="0">
                    <a:pos x="97" y="40"/>
                  </a:cxn>
                  <a:cxn ang="0">
                    <a:pos x="87" y="22"/>
                  </a:cxn>
                  <a:cxn ang="0">
                    <a:pos x="73" y="7"/>
                  </a:cxn>
                  <a:cxn ang="0">
                    <a:pos x="53" y="0"/>
                  </a:cxn>
                  <a:cxn ang="0">
                    <a:pos x="33" y="2"/>
                  </a:cxn>
                  <a:cxn ang="0">
                    <a:pos x="15" y="12"/>
                  </a:cxn>
                  <a:cxn ang="0">
                    <a:pos x="0" y="27"/>
                  </a:cxn>
                </a:cxnLst>
                <a:rect l="0" t="0" r="r" b="b"/>
                <a:pathLst>
                  <a:path w="97" h="80">
                    <a:moveTo>
                      <a:pt x="90" y="80"/>
                    </a:moveTo>
                    <a:lnTo>
                      <a:pt x="97" y="60"/>
                    </a:lnTo>
                    <a:lnTo>
                      <a:pt x="97" y="40"/>
                    </a:lnTo>
                    <a:lnTo>
                      <a:pt x="87" y="22"/>
                    </a:lnTo>
                    <a:lnTo>
                      <a:pt x="73" y="7"/>
                    </a:lnTo>
                    <a:lnTo>
                      <a:pt x="53" y="0"/>
                    </a:lnTo>
                    <a:lnTo>
                      <a:pt x="33" y="2"/>
                    </a:lnTo>
                    <a:lnTo>
                      <a:pt x="15" y="12"/>
                    </a:lnTo>
                    <a:lnTo>
                      <a:pt x="0" y="2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2" name="Rectangle 174"/>
            <p:cNvSpPr>
              <a:spLocks noChangeArrowheads="1"/>
            </p:cNvSpPr>
            <p:nvPr/>
          </p:nvSpPr>
          <p:spPr bwMode="auto">
            <a:xfrm>
              <a:off x="3647" y="3115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3667" y="2953"/>
              <a:ext cx="130" cy="3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61"/>
                </a:cxn>
                <a:cxn ang="0">
                  <a:pos x="65" y="373"/>
                </a:cxn>
                <a:cxn ang="0">
                  <a:pos x="130" y="12"/>
                </a:cxn>
                <a:cxn ang="0">
                  <a:pos x="65" y="0"/>
                </a:cxn>
              </a:cxnLst>
              <a:rect l="0" t="0" r="r" b="b"/>
              <a:pathLst>
                <a:path w="130" h="373">
                  <a:moveTo>
                    <a:pt x="65" y="0"/>
                  </a:moveTo>
                  <a:lnTo>
                    <a:pt x="0" y="361"/>
                  </a:lnTo>
                  <a:lnTo>
                    <a:pt x="65" y="373"/>
                  </a:lnTo>
                  <a:lnTo>
                    <a:pt x="130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8" name="フリーフォーム 47"/>
          <p:cNvSpPr/>
          <p:nvPr/>
        </p:nvSpPr>
        <p:spPr>
          <a:xfrm rot="9360185">
            <a:off x="3530657" y="1135338"/>
            <a:ext cx="950459" cy="392693"/>
          </a:xfrm>
          <a:custGeom>
            <a:avLst/>
            <a:gdLst>
              <a:gd name="connsiteX0" fmla="*/ 0 w 515257"/>
              <a:gd name="connsiteY0" fmla="*/ 0 h 254000"/>
              <a:gd name="connsiteX1" fmla="*/ 246742 w 515257"/>
              <a:gd name="connsiteY1" fmla="*/ 152400 h 254000"/>
              <a:gd name="connsiteX2" fmla="*/ 515257 w 515257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57" h="254000">
                <a:moveTo>
                  <a:pt x="0" y="0"/>
                </a:moveTo>
                <a:cubicBezTo>
                  <a:pt x="80433" y="55033"/>
                  <a:pt x="160866" y="110067"/>
                  <a:pt x="246742" y="152400"/>
                </a:cubicBezTo>
                <a:cubicBezTo>
                  <a:pt x="332618" y="194733"/>
                  <a:pt x="423937" y="224366"/>
                  <a:pt x="515257" y="254000"/>
                </a:cubicBezTo>
              </a:path>
            </a:pathLst>
          </a:custGeom>
          <a:ln w="76200" cmpd="sng">
            <a:solidFill>
              <a:schemeClr val="tx1"/>
            </a:solidFill>
            <a:headEnd type="none"/>
            <a:tailEnd type="triangl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4082223" y="845517"/>
            <a:ext cx="0" cy="5391795"/>
          </a:xfrm>
          <a:prstGeom prst="line">
            <a:avLst/>
          </a:prstGeom>
          <a:ln w="9525" cmpd="sng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685378" y="665166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dawn</a:t>
            </a:r>
            <a:endParaRPr kumimoji="1" lang="ja-JP" altLang="en-US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13505" y="6093296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dusk</a:t>
            </a:r>
            <a:endParaRPr kumimoji="1" lang="ja-JP" altLang="en-US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55" name="Rectangle 209"/>
          <p:cNvSpPr>
            <a:spLocks noChangeArrowheads="1"/>
          </p:cNvSpPr>
          <p:nvPr/>
        </p:nvSpPr>
        <p:spPr bwMode="auto">
          <a:xfrm>
            <a:off x="5796136" y="1587709"/>
            <a:ext cx="1115690" cy="276999"/>
          </a:xfrm>
          <a:prstGeom prst="rect">
            <a:avLst/>
          </a:prstGeom>
          <a:solidFill>
            <a:srgbClr val="FFFFFF">
              <a:alpha val="51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Obs. End</a:t>
            </a:r>
            <a:endParaRPr lang="en-US" altLang="ja-JP" sz="2000" dirty="0">
              <a:latin typeface="ヒラギノ角ゴ ProN W6"/>
              <a:ea typeface="ヒラギノ角ゴ ProN W6"/>
              <a:cs typeface="ヒラギノ角ゴ ProN W6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Overall Data Flow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pic>
        <p:nvPicPr>
          <p:cNvPr id="120" name="図 119" descr="s-2010090709144548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11" y="3423748"/>
            <a:ext cx="1646896" cy="1646896"/>
          </a:xfrm>
          <a:prstGeom prst="rect">
            <a:avLst/>
          </a:prstGeom>
        </p:spPr>
      </p:pic>
      <p:cxnSp>
        <p:nvCxnSpPr>
          <p:cNvPr id="121" name="直線コネクタ 120"/>
          <p:cNvCxnSpPr/>
          <p:nvPr/>
        </p:nvCxnSpPr>
        <p:spPr>
          <a:xfrm>
            <a:off x="7349194" y="4130318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円柱 121"/>
          <p:cNvSpPr/>
          <p:nvPr/>
        </p:nvSpPr>
        <p:spPr>
          <a:xfrm>
            <a:off x="7526767" y="3903307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7595965" y="3991175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3" name="図形グループ 109"/>
          <p:cNvGrpSpPr/>
          <p:nvPr/>
        </p:nvGrpSpPr>
        <p:grpSpPr>
          <a:xfrm>
            <a:off x="6185853" y="1079149"/>
            <a:ext cx="1994289" cy="1646896"/>
            <a:chOff x="6323742" y="1282258"/>
            <a:chExt cx="1994289" cy="1646896"/>
          </a:xfrm>
        </p:grpSpPr>
        <p:pic>
          <p:nvPicPr>
            <p:cNvPr id="107" name="図 106" descr="s-201009070914454889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742" y="1282258"/>
              <a:ext cx="1646896" cy="1646896"/>
            </a:xfrm>
            <a:prstGeom prst="rect">
              <a:avLst/>
            </a:prstGeom>
          </p:spPr>
        </p:pic>
        <p:cxnSp>
          <p:nvCxnSpPr>
            <p:cNvPr id="108" name="直線コネクタ 107"/>
            <p:cNvCxnSpPr/>
            <p:nvPr/>
          </p:nvCxnSpPr>
          <p:spPr>
            <a:xfrm>
              <a:off x="7486225" y="2317966"/>
              <a:ext cx="457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円柱 108"/>
            <p:cNvSpPr/>
            <p:nvPr/>
          </p:nvSpPr>
          <p:spPr>
            <a:xfrm>
              <a:off x="7663798" y="2090955"/>
              <a:ext cx="654233" cy="457200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5" name="図 84" descr="s-2010090709144548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28" y="4866388"/>
            <a:ext cx="1646896" cy="1646896"/>
          </a:xfrm>
          <a:prstGeom prst="rect">
            <a:avLst/>
          </a:prstGeom>
        </p:spPr>
      </p:pic>
      <p:cxnSp>
        <p:nvCxnSpPr>
          <p:cNvPr id="72" name="Shape 71"/>
          <p:cNvCxnSpPr/>
          <p:nvPr/>
        </p:nvCxnSpPr>
        <p:spPr>
          <a:xfrm rot="16200000" flipH="1">
            <a:off x="1842686" y="3730915"/>
            <a:ext cx="884898" cy="300344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rot="5400000" flipH="1" flipV="1">
            <a:off x="1729013" y="5179785"/>
            <a:ext cx="9905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66"/>
          <p:cNvGrpSpPr>
            <a:grpSpLocks/>
          </p:cNvGrpSpPr>
          <p:nvPr/>
        </p:nvGrpSpPr>
        <p:grpSpPr bwMode="auto">
          <a:xfrm>
            <a:off x="675732" y="1365241"/>
            <a:ext cx="990600" cy="919317"/>
            <a:chOff x="1997" y="1076"/>
            <a:chExt cx="403" cy="374"/>
          </a:xfrm>
        </p:grpSpPr>
        <p:sp>
          <p:nvSpPr>
            <p:cNvPr id="12" name="Rectangle 157"/>
            <p:cNvSpPr>
              <a:spLocks noChangeArrowheads="1"/>
            </p:cNvSpPr>
            <p:nvPr/>
          </p:nvSpPr>
          <p:spPr bwMode="auto">
            <a:xfrm>
              <a:off x="1997" y="1238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58"/>
            <p:cNvSpPr>
              <a:spLocks/>
            </p:cNvSpPr>
            <p:nvPr/>
          </p:nvSpPr>
          <p:spPr bwMode="auto">
            <a:xfrm>
              <a:off x="2004" y="1076"/>
              <a:ext cx="132" cy="374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361"/>
                </a:cxn>
                <a:cxn ang="0">
                  <a:pos x="67" y="374"/>
                </a:cxn>
                <a:cxn ang="0">
                  <a:pos x="132" y="10"/>
                </a:cxn>
                <a:cxn ang="0">
                  <a:pos x="67" y="0"/>
                </a:cxn>
              </a:cxnLst>
              <a:rect l="0" t="0" r="r" b="b"/>
              <a:pathLst>
                <a:path w="132" h="374">
                  <a:moveTo>
                    <a:pt x="67" y="0"/>
                  </a:moveTo>
                  <a:lnTo>
                    <a:pt x="0" y="361"/>
                  </a:lnTo>
                  <a:lnTo>
                    <a:pt x="67" y="374"/>
                  </a:lnTo>
                  <a:lnTo>
                    <a:pt x="132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2101" y="1126"/>
              <a:ext cx="204" cy="269"/>
              <a:chOff x="2101" y="1126"/>
              <a:chExt cx="204" cy="269"/>
            </a:xfrm>
          </p:grpSpPr>
          <p:sp>
            <p:nvSpPr>
              <p:cNvPr id="17" name="Freeform 159"/>
              <p:cNvSpPr>
                <a:spLocks/>
              </p:cNvSpPr>
              <p:nvPr/>
            </p:nvSpPr>
            <p:spPr bwMode="auto">
              <a:xfrm>
                <a:off x="2104" y="1128"/>
                <a:ext cx="201" cy="267"/>
              </a:xfrm>
              <a:custGeom>
                <a:avLst/>
                <a:gdLst/>
                <a:ahLst/>
                <a:cxnLst>
                  <a:cxn ang="0">
                    <a:pos x="25" y="259"/>
                  </a:cxn>
                  <a:cxn ang="0">
                    <a:pos x="45" y="267"/>
                  </a:cxn>
                  <a:cxn ang="0">
                    <a:pos x="65" y="264"/>
                  </a:cxn>
                  <a:cxn ang="0">
                    <a:pos x="82" y="254"/>
                  </a:cxn>
                  <a:cxn ang="0">
                    <a:pos x="97" y="239"/>
                  </a:cxn>
                  <a:cxn ang="0">
                    <a:pos x="194" y="80"/>
                  </a:cxn>
                  <a:cxn ang="0">
                    <a:pos x="201" y="60"/>
                  </a:cxn>
                  <a:cxn ang="0">
                    <a:pos x="201" y="40"/>
                  </a:cxn>
                  <a:cxn ang="0">
                    <a:pos x="191" y="23"/>
                  </a:cxn>
                  <a:cxn ang="0">
                    <a:pos x="177" y="8"/>
                  </a:cxn>
                  <a:cxn ang="0">
                    <a:pos x="157" y="0"/>
                  </a:cxn>
                  <a:cxn ang="0">
                    <a:pos x="137" y="3"/>
                  </a:cxn>
                  <a:cxn ang="0">
                    <a:pos x="119" y="10"/>
                  </a:cxn>
                  <a:cxn ang="0">
                    <a:pos x="104" y="25"/>
                  </a:cxn>
                  <a:cxn ang="0">
                    <a:pos x="7" y="187"/>
                  </a:cxn>
                  <a:cxn ang="0">
                    <a:pos x="0" y="207"/>
                  </a:cxn>
                  <a:cxn ang="0">
                    <a:pos x="2" y="227"/>
                  </a:cxn>
                  <a:cxn ang="0">
                    <a:pos x="10" y="244"/>
                  </a:cxn>
                  <a:cxn ang="0">
                    <a:pos x="25" y="259"/>
                  </a:cxn>
                  <a:cxn ang="0">
                    <a:pos x="25" y="259"/>
                  </a:cxn>
                </a:cxnLst>
                <a:rect l="0" t="0" r="r" b="b"/>
                <a:pathLst>
                  <a:path w="201" h="267">
                    <a:moveTo>
                      <a:pt x="25" y="259"/>
                    </a:moveTo>
                    <a:lnTo>
                      <a:pt x="45" y="267"/>
                    </a:lnTo>
                    <a:lnTo>
                      <a:pt x="65" y="264"/>
                    </a:lnTo>
                    <a:lnTo>
                      <a:pt x="82" y="254"/>
                    </a:lnTo>
                    <a:lnTo>
                      <a:pt x="97" y="239"/>
                    </a:lnTo>
                    <a:lnTo>
                      <a:pt x="194" y="80"/>
                    </a:lnTo>
                    <a:lnTo>
                      <a:pt x="201" y="60"/>
                    </a:lnTo>
                    <a:lnTo>
                      <a:pt x="201" y="40"/>
                    </a:lnTo>
                    <a:lnTo>
                      <a:pt x="191" y="23"/>
                    </a:lnTo>
                    <a:lnTo>
                      <a:pt x="177" y="8"/>
                    </a:lnTo>
                    <a:lnTo>
                      <a:pt x="157" y="0"/>
                    </a:lnTo>
                    <a:lnTo>
                      <a:pt x="137" y="3"/>
                    </a:lnTo>
                    <a:lnTo>
                      <a:pt x="119" y="10"/>
                    </a:lnTo>
                    <a:lnTo>
                      <a:pt x="104" y="25"/>
                    </a:lnTo>
                    <a:lnTo>
                      <a:pt x="7" y="187"/>
                    </a:lnTo>
                    <a:lnTo>
                      <a:pt x="0" y="207"/>
                    </a:lnTo>
                    <a:lnTo>
                      <a:pt x="2" y="227"/>
                    </a:lnTo>
                    <a:lnTo>
                      <a:pt x="10" y="244"/>
                    </a:lnTo>
                    <a:lnTo>
                      <a:pt x="25" y="259"/>
                    </a:lnTo>
                    <a:lnTo>
                      <a:pt x="25" y="2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" name="Freeform 160"/>
              <p:cNvSpPr>
                <a:spLocks/>
              </p:cNvSpPr>
              <p:nvPr/>
            </p:nvSpPr>
            <p:spPr bwMode="auto">
              <a:xfrm>
                <a:off x="2104" y="1288"/>
                <a:ext cx="104" cy="107"/>
              </a:xfrm>
              <a:custGeom>
                <a:avLst/>
                <a:gdLst/>
                <a:ahLst/>
                <a:cxnLst>
                  <a:cxn ang="0">
                    <a:pos x="97" y="79"/>
                  </a:cxn>
                  <a:cxn ang="0">
                    <a:pos x="104" y="59"/>
                  </a:cxn>
                  <a:cxn ang="0">
                    <a:pos x="104" y="40"/>
                  </a:cxn>
                  <a:cxn ang="0">
                    <a:pos x="94" y="22"/>
                  </a:cxn>
                  <a:cxn ang="0">
                    <a:pos x="79" y="7"/>
                  </a:cxn>
                  <a:cxn ang="0">
                    <a:pos x="60" y="0"/>
                  </a:cxn>
                  <a:cxn ang="0">
                    <a:pos x="40" y="2"/>
                  </a:cxn>
                  <a:cxn ang="0">
                    <a:pos x="22" y="10"/>
                  </a:cxn>
                  <a:cxn ang="0">
                    <a:pos x="7" y="27"/>
                  </a:cxn>
                  <a:cxn ang="0">
                    <a:pos x="0" y="47"/>
                  </a:cxn>
                  <a:cxn ang="0">
                    <a:pos x="2" y="67"/>
                  </a:cxn>
                  <a:cxn ang="0">
                    <a:pos x="10" y="84"/>
                  </a:cxn>
                  <a:cxn ang="0">
                    <a:pos x="25" y="99"/>
                  </a:cxn>
                  <a:cxn ang="0">
                    <a:pos x="45" y="107"/>
                  </a:cxn>
                  <a:cxn ang="0">
                    <a:pos x="65" y="104"/>
                  </a:cxn>
                  <a:cxn ang="0">
                    <a:pos x="82" y="94"/>
                  </a:cxn>
                  <a:cxn ang="0">
                    <a:pos x="97" y="79"/>
                  </a:cxn>
                  <a:cxn ang="0">
                    <a:pos x="97" y="79"/>
                  </a:cxn>
                </a:cxnLst>
                <a:rect l="0" t="0" r="r" b="b"/>
                <a:pathLst>
                  <a:path w="104" h="107">
                    <a:moveTo>
                      <a:pt x="97" y="79"/>
                    </a:moveTo>
                    <a:lnTo>
                      <a:pt x="104" y="59"/>
                    </a:lnTo>
                    <a:lnTo>
                      <a:pt x="104" y="40"/>
                    </a:lnTo>
                    <a:lnTo>
                      <a:pt x="94" y="22"/>
                    </a:lnTo>
                    <a:lnTo>
                      <a:pt x="79" y="7"/>
                    </a:lnTo>
                    <a:lnTo>
                      <a:pt x="60" y="0"/>
                    </a:lnTo>
                    <a:lnTo>
                      <a:pt x="40" y="2"/>
                    </a:lnTo>
                    <a:lnTo>
                      <a:pt x="22" y="10"/>
                    </a:lnTo>
                    <a:lnTo>
                      <a:pt x="7" y="27"/>
                    </a:lnTo>
                    <a:lnTo>
                      <a:pt x="0" y="47"/>
                    </a:lnTo>
                    <a:lnTo>
                      <a:pt x="2" y="67"/>
                    </a:lnTo>
                    <a:lnTo>
                      <a:pt x="10" y="84"/>
                    </a:lnTo>
                    <a:lnTo>
                      <a:pt x="25" y="99"/>
                    </a:lnTo>
                    <a:lnTo>
                      <a:pt x="45" y="107"/>
                    </a:lnTo>
                    <a:lnTo>
                      <a:pt x="65" y="104"/>
                    </a:lnTo>
                    <a:lnTo>
                      <a:pt x="82" y="94"/>
                    </a:lnTo>
                    <a:lnTo>
                      <a:pt x="97" y="79"/>
                    </a:lnTo>
                    <a:lnTo>
                      <a:pt x="97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Freeform 161"/>
              <p:cNvSpPr>
                <a:spLocks/>
              </p:cNvSpPr>
              <p:nvPr/>
            </p:nvSpPr>
            <p:spPr bwMode="auto">
              <a:xfrm>
                <a:off x="2101" y="1126"/>
                <a:ext cx="202" cy="266"/>
              </a:xfrm>
              <a:custGeom>
                <a:avLst/>
                <a:gdLst/>
                <a:ahLst/>
                <a:cxnLst>
                  <a:cxn ang="0">
                    <a:pos x="25" y="259"/>
                  </a:cxn>
                  <a:cxn ang="0">
                    <a:pos x="45" y="266"/>
                  </a:cxn>
                  <a:cxn ang="0">
                    <a:pos x="65" y="264"/>
                  </a:cxn>
                  <a:cxn ang="0">
                    <a:pos x="82" y="254"/>
                  </a:cxn>
                  <a:cxn ang="0">
                    <a:pos x="97" y="239"/>
                  </a:cxn>
                  <a:cxn ang="0">
                    <a:pos x="194" y="80"/>
                  </a:cxn>
                  <a:cxn ang="0">
                    <a:pos x="202" y="60"/>
                  </a:cxn>
                  <a:cxn ang="0">
                    <a:pos x="202" y="40"/>
                  </a:cxn>
                  <a:cxn ang="0">
                    <a:pos x="192" y="22"/>
                  </a:cxn>
                  <a:cxn ang="0">
                    <a:pos x="177" y="7"/>
                  </a:cxn>
                  <a:cxn ang="0">
                    <a:pos x="157" y="0"/>
                  </a:cxn>
                  <a:cxn ang="0">
                    <a:pos x="137" y="2"/>
                  </a:cxn>
                  <a:cxn ang="0">
                    <a:pos x="120" y="10"/>
                  </a:cxn>
                  <a:cxn ang="0">
                    <a:pos x="105" y="25"/>
                  </a:cxn>
                  <a:cxn ang="0">
                    <a:pos x="8" y="187"/>
                  </a:cxn>
                  <a:cxn ang="0">
                    <a:pos x="0" y="207"/>
                  </a:cxn>
                  <a:cxn ang="0">
                    <a:pos x="3" y="226"/>
                  </a:cxn>
                  <a:cxn ang="0">
                    <a:pos x="10" y="244"/>
                  </a:cxn>
                  <a:cxn ang="0">
                    <a:pos x="25" y="259"/>
                  </a:cxn>
                  <a:cxn ang="0">
                    <a:pos x="25" y="259"/>
                  </a:cxn>
                </a:cxnLst>
                <a:rect l="0" t="0" r="r" b="b"/>
                <a:pathLst>
                  <a:path w="202" h="266">
                    <a:moveTo>
                      <a:pt x="25" y="259"/>
                    </a:moveTo>
                    <a:lnTo>
                      <a:pt x="45" y="266"/>
                    </a:lnTo>
                    <a:lnTo>
                      <a:pt x="65" y="264"/>
                    </a:lnTo>
                    <a:lnTo>
                      <a:pt x="82" y="254"/>
                    </a:lnTo>
                    <a:lnTo>
                      <a:pt x="97" y="239"/>
                    </a:lnTo>
                    <a:lnTo>
                      <a:pt x="194" y="80"/>
                    </a:lnTo>
                    <a:lnTo>
                      <a:pt x="202" y="60"/>
                    </a:lnTo>
                    <a:lnTo>
                      <a:pt x="202" y="40"/>
                    </a:lnTo>
                    <a:lnTo>
                      <a:pt x="192" y="22"/>
                    </a:lnTo>
                    <a:lnTo>
                      <a:pt x="177" y="7"/>
                    </a:lnTo>
                    <a:lnTo>
                      <a:pt x="157" y="0"/>
                    </a:lnTo>
                    <a:lnTo>
                      <a:pt x="137" y="2"/>
                    </a:lnTo>
                    <a:lnTo>
                      <a:pt x="120" y="10"/>
                    </a:lnTo>
                    <a:lnTo>
                      <a:pt x="105" y="25"/>
                    </a:lnTo>
                    <a:lnTo>
                      <a:pt x="8" y="187"/>
                    </a:lnTo>
                    <a:lnTo>
                      <a:pt x="0" y="207"/>
                    </a:lnTo>
                    <a:lnTo>
                      <a:pt x="3" y="226"/>
                    </a:lnTo>
                    <a:lnTo>
                      <a:pt x="10" y="244"/>
                    </a:lnTo>
                    <a:lnTo>
                      <a:pt x="25" y="259"/>
                    </a:lnTo>
                    <a:lnTo>
                      <a:pt x="25" y="259"/>
                    </a:lnTo>
                    <a:close/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" name="Freeform 162"/>
              <p:cNvSpPr>
                <a:spLocks/>
              </p:cNvSpPr>
              <p:nvPr/>
            </p:nvSpPr>
            <p:spPr bwMode="auto">
              <a:xfrm>
                <a:off x="2109" y="1285"/>
                <a:ext cx="97" cy="80"/>
              </a:xfrm>
              <a:custGeom>
                <a:avLst/>
                <a:gdLst/>
                <a:ahLst/>
                <a:cxnLst>
                  <a:cxn ang="0">
                    <a:pos x="89" y="80"/>
                  </a:cxn>
                  <a:cxn ang="0">
                    <a:pos x="97" y="60"/>
                  </a:cxn>
                  <a:cxn ang="0">
                    <a:pos x="97" y="40"/>
                  </a:cxn>
                  <a:cxn ang="0">
                    <a:pos x="87" y="23"/>
                  </a:cxn>
                  <a:cxn ang="0">
                    <a:pos x="72" y="8"/>
                  </a:cxn>
                  <a:cxn ang="0">
                    <a:pos x="52" y="0"/>
                  </a:cxn>
                  <a:cxn ang="0">
                    <a:pos x="32" y="3"/>
                  </a:cxn>
                  <a:cxn ang="0">
                    <a:pos x="15" y="10"/>
                  </a:cxn>
                  <a:cxn ang="0">
                    <a:pos x="0" y="28"/>
                  </a:cxn>
                </a:cxnLst>
                <a:rect l="0" t="0" r="r" b="b"/>
                <a:pathLst>
                  <a:path w="97" h="80">
                    <a:moveTo>
                      <a:pt x="89" y="80"/>
                    </a:moveTo>
                    <a:lnTo>
                      <a:pt x="97" y="60"/>
                    </a:lnTo>
                    <a:lnTo>
                      <a:pt x="97" y="40"/>
                    </a:lnTo>
                    <a:lnTo>
                      <a:pt x="87" y="23"/>
                    </a:lnTo>
                    <a:lnTo>
                      <a:pt x="72" y="8"/>
                    </a:lnTo>
                    <a:lnTo>
                      <a:pt x="52" y="0"/>
                    </a:lnTo>
                    <a:lnTo>
                      <a:pt x="32" y="3"/>
                    </a:lnTo>
                    <a:lnTo>
                      <a:pt x="15" y="10"/>
                    </a:lnTo>
                    <a:lnTo>
                      <a:pt x="0" y="2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5" name="Rectangle 164"/>
            <p:cNvSpPr>
              <a:spLocks noChangeArrowheads="1"/>
            </p:cNvSpPr>
            <p:nvPr/>
          </p:nvSpPr>
          <p:spPr bwMode="auto">
            <a:xfrm>
              <a:off x="2251" y="1238"/>
              <a:ext cx="132" cy="32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65"/>
            <p:cNvSpPr>
              <a:spLocks/>
            </p:cNvSpPr>
            <p:nvPr/>
          </p:nvSpPr>
          <p:spPr bwMode="auto">
            <a:xfrm>
              <a:off x="2271" y="1076"/>
              <a:ext cx="129" cy="37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0" y="361"/>
                </a:cxn>
                <a:cxn ang="0">
                  <a:pos x="64" y="374"/>
                </a:cxn>
                <a:cxn ang="0">
                  <a:pos x="129" y="10"/>
                </a:cxn>
                <a:cxn ang="0">
                  <a:pos x="64" y="0"/>
                </a:cxn>
              </a:cxnLst>
              <a:rect l="0" t="0" r="r" b="b"/>
              <a:pathLst>
                <a:path w="129" h="374">
                  <a:moveTo>
                    <a:pt x="64" y="0"/>
                  </a:moveTo>
                  <a:lnTo>
                    <a:pt x="0" y="361"/>
                  </a:lnTo>
                  <a:lnTo>
                    <a:pt x="64" y="374"/>
                  </a:lnTo>
                  <a:lnTo>
                    <a:pt x="129" y="1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024581" y="995909"/>
            <a:ext cx="55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ISS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6" name="図形グループ 29"/>
          <p:cNvGrpSpPr/>
          <p:nvPr/>
        </p:nvGrpSpPr>
        <p:grpSpPr>
          <a:xfrm>
            <a:off x="2120623" y="3862154"/>
            <a:ext cx="505605" cy="928033"/>
            <a:chOff x="1843612" y="4304685"/>
            <a:chExt cx="505605" cy="928033"/>
          </a:xfrm>
        </p:grpSpPr>
        <p:sp>
          <p:nvSpPr>
            <p:cNvPr id="29" name="台形 28"/>
            <p:cNvSpPr/>
            <p:nvPr/>
          </p:nvSpPr>
          <p:spPr>
            <a:xfrm>
              <a:off x="1843612" y="4862162"/>
              <a:ext cx="277636" cy="370556"/>
            </a:xfrm>
            <a:prstGeom prst="trapezoid">
              <a:avLst/>
            </a:prstGeom>
            <a:solidFill>
              <a:srgbClr val="D9D9D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図形グループ 27"/>
            <p:cNvGrpSpPr/>
            <p:nvPr/>
          </p:nvGrpSpPr>
          <p:grpSpPr>
            <a:xfrm rot="20968015">
              <a:off x="1889565" y="4304685"/>
              <a:ext cx="459652" cy="918843"/>
              <a:chOff x="2289710" y="4376143"/>
              <a:chExt cx="422604" cy="844784"/>
            </a:xfrm>
          </p:grpSpPr>
          <p:sp>
            <p:nvSpPr>
              <p:cNvPr id="27" name="二等辺三角形 26"/>
              <p:cNvSpPr/>
              <p:nvPr/>
            </p:nvSpPr>
            <p:spPr>
              <a:xfrm rot="3067369">
                <a:off x="2441390" y="4523713"/>
                <a:ext cx="228600" cy="313249"/>
              </a:xfrm>
              <a:prstGeom prst="triangle">
                <a:avLst/>
              </a:prstGeom>
              <a:solidFill>
                <a:srgbClr val="D9D9D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" name="図形グループ 25"/>
              <p:cNvGrpSpPr/>
              <p:nvPr/>
            </p:nvGrpSpPr>
            <p:grpSpPr>
              <a:xfrm rot="14059423">
                <a:off x="1981618" y="4684235"/>
                <a:ext cx="844784" cy="228600"/>
                <a:chOff x="3311071" y="2875643"/>
                <a:chExt cx="2667000" cy="56401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3311071" y="2875643"/>
                  <a:ext cx="2667000" cy="562428"/>
                </a:xfrm>
                <a:custGeom>
                  <a:avLst/>
                  <a:gdLst>
                    <a:gd name="connsiteX0" fmla="*/ 0 w 2667000"/>
                    <a:gd name="connsiteY0" fmla="*/ 562428 h 562428"/>
                    <a:gd name="connsiteX1" fmla="*/ 1251858 w 2667000"/>
                    <a:gd name="connsiteY1" fmla="*/ 0 h 562428"/>
                    <a:gd name="connsiteX2" fmla="*/ 2667000 w 2667000"/>
                    <a:gd name="connsiteY2" fmla="*/ 562428 h 56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7000" h="562428">
                      <a:moveTo>
                        <a:pt x="0" y="562428"/>
                      </a:moveTo>
                      <a:cubicBezTo>
                        <a:pt x="403679" y="281214"/>
                        <a:pt x="807358" y="0"/>
                        <a:pt x="1251858" y="0"/>
                      </a:cubicBezTo>
                      <a:cubicBezTo>
                        <a:pt x="1696358" y="0"/>
                        <a:pt x="2667000" y="562428"/>
                        <a:pt x="2667000" y="562428"/>
                      </a:cubicBez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5" name="直線コネクタ 24"/>
                <p:cNvCxnSpPr>
                  <a:stCxn id="23" idx="0"/>
                  <a:endCxn id="23" idx="2"/>
                </p:cNvCxnSpPr>
                <p:nvPr/>
              </p:nvCxnSpPr>
              <p:spPr>
                <a:xfrm>
                  <a:off x="3311071" y="3438071"/>
                  <a:ext cx="2667000" cy="1588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" name="図形グループ 30"/>
          <p:cNvGrpSpPr/>
          <p:nvPr/>
        </p:nvGrpSpPr>
        <p:grpSpPr>
          <a:xfrm>
            <a:off x="644596" y="3862154"/>
            <a:ext cx="505605" cy="928033"/>
            <a:chOff x="1843612" y="4304685"/>
            <a:chExt cx="505605" cy="928033"/>
          </a:xfrm>
        </p:grpSpPr>
        <p:sp>
          <p:nvSpPr>
            <p:cNvPr id="32" name="台形 31"/>
            <p:cNvSpPr/>
            <p:nvPr/>
          </p:nvSpPr>
          <p:spPr>
            <a:xfrm>
              <a:off x="1843612" y="4862162"/>
              <a:ext cx="277636" cy="370556"/>
            </a:xfrm>
            <a:prstGeom prst="trapezoid">
              <a:avLst/>
            </a:prstGeom>
            <a:solidFill>
              <a:srgbClr val="D9D9D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図形グループ 27"/>
            <p:cNvGrpSpPr/>
            <p:nvPr/>
          </p:nvGrpSpPr>
          <p:grpSpPr>
            <a:xfrm rot="20968015">
              <a:off x="1889563" y="4304675"/>
              <a:ext cx="459652" cy="918841"/>
              <a:chOff x="2289710" y="4376143"/>
              <a:chExt cx="422604" cy="844784"/>
            </a:xfrm>
          </p:grpSpPr>
          <p:sp>
            <p:nvSpPr>
              <p:cNvPr id="34" name="二等辺三角形 33"/>
              <p:cNvSpPr/>
              <p:nvPr/>
            </p:nvSpPr>
            <p:spPr>
              <a:xfrm rot="3067369">
                <a:off x="2441390" y="4523713"/>
                <a:ext cx="228600" cy="313249"/>
              </a:xfrm>
              <a:prstGeom prst="triangle">
                <a:avLst/>
              </a:prstGeom>
              <a:solidFill>
                <a:srgbClr val="D9D9D9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図形グループ 25"/>
              <p:cNvGrpSpPr/>
              <p:nvPr/>
            </p:nvGrpSpPr>
            <p:grpSpPr>
              <a:xfrm rot="14059423">
                <a:off x="1981618" y="4684235"/>
                <a:ext cx="844784" cy="228600"/>
                <a:chOff x="3311071" y="2875643"/>
                <a:chExt cx="2667000" cy="56401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6" name="フリーフォーム 35"/>
                <p:cNvSpPr/>
                <p:nvPr/>
              </p:nvSpPr>
              <p:spPr>
                <a:xfrm>
                  <a:off x="3311071" y="2875643"/>
                  <a:ext cx="2667000" cy="562428"/>
                </a:xfrm>
                <a:custGeom>
                  <a:avLst/>
                  <a:gdLst>
                    <a:gd name="connsiteX0" fmla="*/ 0 w 2667000"/>
                    <a:gd name="connsiteY0" fmla="*/ 562428 h 562428"/>
                    <a:gd name="connsiteX1" fmla="*/ 1251858 w 2667000"/>
                    <a:gd name="connsiteY1" fmla="*/ 0 h 562428"/>
                    <a:gd name="connsiteX2" fmla="*/ 2667000 w 2667000"/>
                    <a:gd name="connsiteY2" fmla="*/ 562428 h 562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67000" h="562428">
                      <a:moveTo>
                        <a:pt x="0" y="562428"/>
                      </a:moveTo>
                      <a:cubicBezTo>
                        <a:pt x="403679" y="281214"/>
                        <a:pt x="807358" y="0"/>
                        <a:pt x="1251858" y="0"/>
                      </a:cubicBezTo>
                      <a:cubicBezTo>
                        <a:pt x="1696358" y="0"/>
                        <a:pt x="2667000" y="562428"/>
                        <a:pt x="2667000" y="562428"/>
                      </a:cubicBezTo>
                    </a:path>
                  </a:pathLst>
                </a:cu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7" name="直線コネクタ 36"/>
                <p:cNvCxnSpPr>
                  <a:stCxn id="36" idx="0"/>
                  <a:endCxn id="36" idx="2"/>
                </p:cNvCxnSpPr>
                <p:nvPr/>
              </p:nvCxnSpPr>
              <p:spPr>
                <a:xfrm>
                  <a:off x="3311071" y="3438071"/>
                  <a:ext cx="2667000" cy="1588"/>
                </a:xfrm>
                <a:prstGeom prst="line">
                  <a:avLst/>
                </a:prstGeom>
                <a:grpFill/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8" name="テキスト ボックス 37"/>
          <p:cNvSpPr txBox="1"/>
          <p:nvPr/>
        </p:nvSpPr>
        <p:spPr>
          <a:xfrm>
            <a:off x="296249" y="5095610"/>
            <a:ext cx="8643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NASA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46012" y="509561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JAXA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grpSp>
        <p:nvGrpSpPr>
          <p:cNvPr id="22" name="図形グループ 45"/>
          <p:cNvGrpSpPr/>
          <p:nvPr/>
        </p:nvGrpSpPr>
        <p:grpSpPr>
          <a:xfrm rot="1489911">
            <a:off x="3346408" y="1594071"/>
            <a:ext cx="616855" cy="616855"/>
            <a:chOff x="3307445" y="1524001"/>
            <a:chExt cx="1371600" cy="1371600"/>
          </a:xfrm>
        </p:grpSpPr>
        <p:cxnSp>
          <p:nvCxnSpPr>
            <p:cNvPr id="45" name="直線コネクタ 44"/>
            <p:cNvCxnSpPr/>
            <p:nvPr/>
          </p:nvCxnSpPr>
          <p:spPr>
            <a:xfrm rot="16200000">
              <a:off x="3296264" y="1543665"/>
              <a:ext cx="1371600" cy="133227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3307445" y="1536116"/>
              <a:ext cx="1371600" cy="133227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正方形/長方形 39"/>
            <p:cNvSpPr/>
            <p:nvPr/>
          </p:nvSpPr>
          <p:spPr>
            <a:xfrm>
              <a:off x="3429000" y="2133600"/>
              <a:ext cx="11430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 rot="16200000">
              <a:off x="3429000" y="2186448"/>
              <a:ext cx="1143000" cy="152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770084" y="1953987"/>
              <a:ext cx="457200" cy="538316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8" name="直線矢印コネクタ 47"/>
          <p:cNvCxnSpPr/>
          <p:nvPr/>
        </p:nvCxnSpPr>
        <p:spPr>
          <a:xfrm>
            <a:off x="1874997" y="1886351"/>
            <a:ext cx="1375540" cy="1588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5400000">
            <a:off x="2199073" y="2722103"/>
            <a:ext cx="1648618" cy="773529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5400000">
            <a:off x="377159" y="3149748"/>
            <a:ext cx="1566858" cy="1588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6200000" flipH="1">
            <a:off x="1032865" y="2567779"/>
            <a:ext cx="1566855" cy="1163936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2398259" y="995909"/>
            <a:ext cx="228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Data relay satellite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61" name="直線矢印コネクタ 60"/>
          <p:cNvCxnSpPr/>
          <p:nvPr/>
        </p:nvCxnSpPr>
        <p:spPr>
          <a:xfrm rot="10800000" flipV="1">
            <a:off x="1300082" y="2284556"/>
            <a:ext cx="1950456" cy="1648619"/>
          </a:xfrm>
          <a:prstGeom prst="straightConnector1">
            <a:avLst/>
          </a:prstGeom>
          <a:ln w="9525" cmpd="sng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/>
          <p:cNvSpPr/>
          <p:nvPr/>
        </p:nvSpPr>
        <p:spPr>
          <a:xfrm>
            <a:off x="3508783" y="4748537"/>
            <a:ext cx="1992128" cy="16885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479590" y="4206686"/>
            <a:ext cx="202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TKSC</a:t>
            </a:r>
            <a:endParaRPr kumimoji="1"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(Tsukuba Space Center)</a:t>
            </a:r>
            <a:endParaRPr kumimoji="1" lang="ja-JP" altLang="en-US" sz="12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4510311" y="5902096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円柱 85"/>
          <p:cNvSpPr/>
          <p:nvPr/>
        </p:nvSpPr>
        <p:spPr>
          <a:xfrm>
            <a:off x="4687884" y="5675085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6" name="直線コネクタ 95"/>
          <p:cNvCxnSpPr/>
          <p:nvPr/>
        </p:nvCxnSpPr>
        <p:spPr>
          <a:xfrm>
            <a:off x="4560256" y="5464942"/>
            <a:ext cx="1197964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5758221" y="1997974"/>
            <a:ext cx="0" cy="34709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5759805" y="1996386"/>
            <a:ext cx="884106" cy="1588"/>
          </a:xfrm>
          <a:prstGeom prst="line">
            <a:avLst/>
          </a:prstGeom>
          <a:ln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/>
          <p:cNvSpPr/>
          <p:nvPr/>
        </p:nvSpPr>
        <p:spPr>
          <a:xfrm>
            <a:off x="6262910" y="959242"/>
            <a:ext cx="2438399" cy="1688547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242539" y="620688"/>
            <a:ext cx="1429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ISAS/JAXA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6233717" y="3586839"/>
            <a:ext cx="2467593" cy="2831068"/>
          </a:xfrm>
          <a:prstGeom prst="rect">
            <a:avLst/>
          </a:prstGeom>
          <a:noFill/>
          <a:ln w="28575" cmpd="sng">
            <a:solidFill>
              <a:srgbClr val="008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149216" y="3217507"/>
            <a:ext cx="184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8040"/>
                </a:solidFill>
                <a:latin typeface="ヒラギノ角ゴ ProN W6"/>
                <a:ea typeface="ヒラギノ角ゴ ProN W6"/>
                <a:cs typeface="ヒラギノ角ゴ ProN W6"/>
              </a:rPr>
              <a:t>Hokkaido Univ.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757082" y="5762953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595107" y="1975714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124" name="直線コネクタ 123"/>
          <p:cNvCxnSpPr/>
          <p:nvPr/>
        </p:nvCxnSpPr>
        <p:spPr>
          <a:xfrm rot="16200000" flipH="1">
            <a:off x="6296605" y="3081885"/>
            <a:ext cx="1304210" cy="1"/>
          </a:xfrm>
          <a:prstGeom prst="line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endCxn id="135" idx="0"/>
          </p:cNvCxnSpPr>
          <p:nvPr/>
        </p:nvCxnSpPr>
        <p:spPr>
          <a:xfrm rot="16200000" flipH="1">
            <a:off x="6373463" y="5340966"/>
            <a:ext cx="1160878" cy="720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円柱 129"/>
          <p:cNvSpPr/>
          <p:nvPr/>
        </p:nvSpPr>
        <p:spPr>
          <a:xfrm>
            <a:off x="6621593" y="5024533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713519" y="5141906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L1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34" name="円柱 133"/>
          <p:cNvSpPr/>
          <p:nvPr/>
        </p:nvSpPr>
        <p:spPr>
          <a:xfrm>
            <a:off x="6625769" y="5844591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717695" y="592500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L2</a:t>
            </a:r>
            <a:endParaRPr kumimoji="1"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075640" y="2887182"/>
            <a:ext cx="1449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24h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3"/>
                <a:ea typeface="ヒラギノ角ゴ ProN W3"/>
                <a:cs typeface="ヒラギノ角ゴ ProN W3"/>
              </a:rPr>
              <a:t>connection</a:t>
            </a:r>
            <a:endParaRPr kumimoji="1" lang="ja-JP" altLang="en-US" dirty="0">
              <a:solidFill>
                <a:srgbClr val="FF00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138" name="直線コネクタ 137"/>
          <p:cNvCxnSpPr/>
          <p:nvPr/>
        </p:nvCxnSpPr>
        <p:spPr>
          <a:xfrm rot="10800000">
            <a:off x="7012361" y="4884837"/>
            <a:ext cx="58360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7595107" y="4694810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ヒラギノ角ゴ ProN W3"/>
                <a:ea typeface="ヒラギノ角ゴ ProN W3"/>
                <a:cs typeface="ヒラギノ角ゴ ProN W3"/>
              </a:rPr>
              <a:t>depacket</a:t>
            </a:r>
            <a:endParaRPr kumimoji="1" lang="en-US" altLang="ja-JP" sz="1400" dirty="0" smtClean="0"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143" name="直線コネクタ 142"/>
          <p:cNvCxnSpPr/>
          <p:nvPr/>
        </p:nvCxnSpPr>
        <p:spPr>
          <a:xfrm rot="10800000">
            <a:off x="7012361" y="5671760"/>
            <a:ext cx="58360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7595107" y="5481733"/>
            <a:ext cx="92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ヒラギノ角ゴ ProN W3"/>
                <a:ea typeface="ヒラギノ角ゴ ProN W3"/>
                <a:cs typeface="ヒラギノ角ゴ ProN W3"/>
              </a:rPr>
              <a:t>cal. data</a:t>
            </a: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076056" y="3286841"/>
            <a:ext cx="6633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sftp</a:t>
            </a:r>
          </a:p>
          <a:p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(get)</a:t>
            </a:r>
            <a:endParaRPr kumimoji="1" lang="ja-JP" altLang="en-US" sz="16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228184" y="2780928"/>
            <a:ext cx="670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ヒラギノ角ゴ ProN W3"/>
                <a:ea typeface="ヒラギノ角ゴ ProN W3"/>
                <a:cs typeface="ヒラギノ角ゴ ProN W3"/>
              </a:rPr>
              <a:t>s</a:t>
            </a:r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ftp</a:t>
            </a:r>
          </a:p>
          <a:p>
            <a:pPr algn="ctr"/>
            <a:r>
              <a:rPr kumimoji="1" lang="en-US" altLang="ja-JP" sz="1600" dirty="0" smtClean="0">
                <a:latin typeface="ヒラギノ角ゴ ProN W3"/>
                <a:ea typeface="ヒラギノ角ゴ ProN W3"/>
                <a:cs typeface="ヒラギノ角ゴ ProN W3"/>
              </a:rPr>
              <a:t>(put)</a:t>
            </a:r>
            <a:endParaRPr kumimoji="1" lang="ja-JP" altLang="en-US" sz="16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5743" y="533400"/>
            <a:ext cx="3790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Data Downlink Procedure</a:t>
            </a:r>
            <a:endParaRPr kumimoji="1" lang="ja-JP" altLang="en-US" sz="2000" i="1" dirty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7277887" y="5277839"/>
            <a:ext cx="496043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7740352" y="5126021"/>
            <a:ext cx="951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QL plot</a:t>
            </a:r>
            <a:endParaRPr kumimoji="1" lang="ja-JP" altLang="en-US" sz="1400" i="1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291750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5.8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kbps</a:t>
            </a:r>
            <a:endParaRPr kumimoji="1" lang="ja-JP" altLang="en-US" sz="1400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図形グループ 109"/>
          <p:cNvGrpSpPr/>
          <p:nvPr/>
        </p:nvGrpSpPr>
        <p:grpSpPr>
          <a:xfrm>
            <a:off x="5601924" y="1184105"/>
            <a:ext cx="2248408" cy="1884855"/>
            <a:chOff x="6323742" y="1282258"/>
            <a:chExt cx="1964551" cy="1646896"/>
          </a:xfrm>
        </p:grpSpPr>
        <p:pic>
          <p:nvPicPr>
            <p:cNvPr id="84" name="図 83" descr="s-201009070914454889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3742" y="1282258"/>
              <a:ext cx="1646896" cy="1646896"/>
            </a:xfrm>
            <a:prstGeom prst="rect">
              <a:avLst/>
            </a:prstGeom>
          </p:spPr>
        </p:pic>
        <p:cxnSp>
          <p:nvCxnSpPr>
            <p:cNvPr id="85" name="直線コネクタ 84"/>
            <p:cNvCxnSpPr/>
            <p:nvPr/>
          </p:nvCxnSpPr>
          <p:spPr>
            <a:xfrm>
              <a:off x="7486225" y="2317966"/>
              <a:ext cx="4572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円柱 85"/>
            <p:cNvSpPr/>
            <p:nvPr/>
          </p:nvSpPr>
          <p:spPr>
            <a:xfrm>
              <a:off x="7693535" y="2111736"/>
              <a:ext cx="594758" cy="415637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6" name="図 15" descr="s-2010090709144548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69" y="1184105"/>
            <a:ext cx="1884855" cy="1884855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1115616" y="1198635"/>
            <a:ext cx="2520280" cy="168854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44783" y="594508"/>
            <a:ext cx="20213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TKSC</a:t>
            </a:r>
            <a:endParaRPr kumimoji="1" lang="en-US" altLang="ja-JP" dirty="0" smtClean="0">
              <a:solidFill>
                <a:srgbClr val="FF0000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r>
              <a:rPr lang="en-US" altLang="ja-JP" sz="1200" dirty="0" smtClean="0">
                <a:latin typeface="ヒラギノ角ゴ ProN W3"/>
                <a:ea typeface="ヒラギノ角ゴ ProN W3"/>
                <a:cs typeface="ヒラギノ角ゴ ProN W3"/>
              </a:rPr>
              <a:t>(Tsukuba Space Center)</a:t>
            </a:r>
            <a:endParaRPr kumimoji="1" lang="ja-JP" altLang="en-US" sz="1200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2444049" y="2354250"/>
            <a:ext cx="4572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柱 34"/>
          <p:cNvSpPr/>
          <p:nvPr/>
        </p:nvSpPr>
        <p:spPr>
          <a:xfrm>
            <a:off x="2621622" y="2127239"/>
            <a:ext cx="654233" cy="45720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>
            <a:off x="2621622" y="1844824"/>
            <a:ext cx="3318530" cy="0"/>
          </a:xfrm>
          <a:prstGeom prst="line">
            <a:avLst/>
          </a:prstGeom>
          <a:ln>
            <a:solidFill>
              <a:srgbClr val="000000"/>
            </a:solidFill>
            <a:headEnd type="arrow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5673891" y="1198635"/>
            <a:ext cx="2438399" cy="1688547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69988" y="764704"/>
            <a:ext cx="174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ISAS/JAXA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690820" y="2215107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265068" y="2215107"/>
            <a:ext cx="4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ヒラギノ角ゴ ProN W3"/>
                <a:ea typeface="ヒラギノ角ゴ ProN W3"/>
                <a:cs typeface="ヒラギノ角ゴ ProN W3"/>
              </a:rPr>
              <a:t>L0</a:t>
            </a:r>
            <a:endParaRPr kumimoji="1" lang="ja-JP" altLang="en-US" dirty="0"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096303" y="1429325"/>
            <a:ext cx="713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sftp</a:t>
            </a:r>
          </a:p>
          <a:p>
            <a:pPr algn="ctr"/>
            <a:endParaRPr kumimoji="1" lang="en-US" altLang="ja-JP" sz="1600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(get)</a:t>
            </a:r>
            <a:endParaRPr kumimoji="1" lang="ja-JP" altLang="en-US" sz="1600" dirty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0" y="0"/>
            <a:ext cx="5897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ヒラギノ角ゴ ProN W3"/>
                <a:ea typeface="ヒラギノ角ゴ ProN W3"/>
                <a:cs typeface="ヒラギノ角ゴ ProN W3"/>
              </a:rPr>
              <a:t>Data Flow (TKSC – ISAS)</a:t>
            </a:r>
            <a:endParaRPr kumimoji="1" lang="ja-JP" altLang="en-US" sz="2800" dirty="0">
              <a:solidFill>
                <a:srgbClr val="FFFF00"/>
              </a:solidFill>
              <a:latin typeface="ヒラギノ角ゴ ProN W3"/>
              <a:ea typeface="ヒラギノ角ゴ ProN W3"/>
              <a:cs typeface="ヒラギノ角ゴ ProN W3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2763" y="3037016"/>
            <a:ext cx="4269931" cy="3416320"/>
          </a:xfrm>
          <a:prstGeom prst="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40000"/>
                </a:schemeClr>
              </a:gs>
              <a:gs pos="36000">
                <a:schemeClr val="accent6">
                  <a:tint val="50000"/>
                  <a:shade val="100000"/>
                  <a:satMod val="350000"/>
                  <a:alpha val="4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rIns="36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ja-JP" sz="200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TLM</a:t>
            </a: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データは</a:t>
            </a:r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 1 [file/sec] </a:t>
            </a: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の単位で生成されサーバに保存される</a:t>
            </a:r>
            <a:endParaRPr lang="en-US" altLang="ja-JP" dirty="0" smtClean="0">
              <a:solidFill>
                <a:srgbClr val="0000FF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lvl="1">
              <a:spcAft>
                <a:spcPts val="600"/>
              </a:spcAft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= 86,400 [file/day]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kumimoji="1"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実験データ（</a:t>
            </a:r>
            <a:r>
              <a:rPr kumimoji="1"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HK &amp; </a:t>
            </a:r>
            <a:r>
              <a:rPr kumimoji="1"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サイエンス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）</a:t>
            </a:r>
            <a:endParaRPr lang="en-US" altLang="ja-JP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ISS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補助データ（姿勢データ）</a:t>
            </a:r>
            <a:endParaRPr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kumimoji="1"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kumimoji="1"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リアルタイムデータが逐次保存される</a:t>
            </a:r>
            <a:endParaRPr lang="en-US" altLang="ja-JP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リプロデータは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ISS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から遅延自動配信</a:t>
            </a:r>
            <a:endParaRPr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516486" y="3037016"/>
            <a:ext cx="4536504" cy="338554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38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rIns="36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ja-JP" sz="200" dirty="0" smtClean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ja-JP" dirty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1 [</a:t>
            </a:r>
            <a:r>
              <a:rPr lang="ja-JP" altLang="en-US" dirty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回</a:t>
            </a:r>
            <a:r>
              <a:rPr lang="en-US" altLang="ja-JP" dirty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/day</a:t>
            </a:r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]</a:t>
            </a: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の頻度で</a:t>
            </a:r>
            <a:r>
              <a:rPr lang="en-US" altLang="ja-JP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TKSC</a:t>
            </a:r>
            <a:r>
              <a:rPr lang="ja-JP" altLang="en-US" dirty="0" smtClean="0">
                <a:solidFill>
                  <a:srgbClr val="0000FF"/>
                </a:solidFill>
                <a:latin typeface="ヒラギノ角ゴ ProN W6"/>
                <a:ea typeface="ヒラギノ角ゴ ProN W6"/>
                <a:cs typeface="ヒラギノ角ゴ ProN W6"/>
              </a:rPr>
              <a:t>の外部配信サーバにデータを取得しにいく</a:t>
            </a:r>
            <a:endParaRPr kumimoji="1"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altLang="ja-JP" sz="200" dirty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リアル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 &amp; 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リプロデータを全て用いて，　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日分のデータを</a:t>
            </a:r>
            <a:r>
              <a:rPr lang="en-US" altLang="ja-JP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  <a:latin typeface="ヒラギノ角ゴ ProN W6"/>
                <a:ea typeface="ヒラギノ角ゴ ProN W6"/>
                <a:cs typeface="ヒラギノ角ゴ ProN W6"/>
              </a:rPr>
              <a:t>つ（あるいは複数）のファイルにまとめる</a:t>
            </a:r>
            <a:endParaRPr lang="en-US" altLang="ja-JP" dirty="0" smtClean="0">
              <a:solidFill>
                <a:schemeClr val="tx1"/>
              </a:solidFill>
              <a:latin typeface="ヒラギノ角ゴ ProN W6"/>
              <a:ea typeface="ヒラギノ角ゴ ProN W6"/>
              <a:cs typeface="ヒラギノ角ゴ ProN W6"/>
            </a:endParaRPr>
          </a:p>
          <a:p>
            <a:pPr>
              <a:spcAft>
                <a:spcPts val="600"/>
              </a:spcAft>
            </a:pPr>
            <a:endParaRPr lang="pl-PL" altLang="ja-JP" sz="600" dirty="0" smtClean="0">
              <a:solidFill>
                <a:schemeClr val="tx1"/>
              </a:solidFill>
              <a:latin typeface="ヒラギノ角ゴ ProN W3"/>
              <a:ea typeface="ヒラギノ角ゴ ProN W3"/>
              <a:cs typeface="ヒラギノ角ゴ ProN W3"/>
            </a:endParaRPr>
          </a:p>
          <a:p>
            <a:pPr>
              <a:spcAft>
                <a:spcPts val="300"/>
              </a:spcAft>
            </a:pP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 GLM_EXP_2014</a:t>
            </a:r>
            <a:r>
              <a:rPr lang="pl-PL" altLang="ja-JP" sz="1600" b="1"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-01-</a:t>
            </a: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14_000000-</a:t>
            </a:r>
            <a:r>
              <a:rPr lang="pl-PL" altLang="ja-JP" sz="1600" b="1"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051923.</a:t>
            </a: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raw</a:t>
            </a:r>
            <a:endParaRPr lang="en-US" altLang="ja-JP" sz="1600" b="1" dirty="0" smtClean="0">
              <a:solidFill>
                <a:schemeClr val="tx1"/>
              </a:solidFill>
              <a:latin typeface="ＭＳ ゴシック"/>
              <a:ea typeface="ＭＳ ゴシック"/>
              <a:cs typeface="ＭＳ ゴシック"/>
            </a:endParaRPr>
          </a:p>
          <a:p>
            <a:pPr>
              <a:spcAft>
                <a:spcPts val="300"/>
              </a:spcAft>
            </a:pP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 GLM_EXP_2014</a:t>
            </a:r>
            <a:r>
              <a:rPr lang="pl-PL" altLang="ja-JP" sz="1600" b="1"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-01-</a:t>
            </a: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14_051925-235959.raw</a:t>
            </a:r>
            <a:endParaRPr lang="pl-PL" altLang="ja-JP" sz="400" b="1" dirty="0" smtClean="0">
              <a:solidFill>
                <a:schemeClr val="tx1"/>
              </a:solidFill>
              <a:latin typeface="ＭＳ ゴシック"/>
              <a:ea typeface="ＭＳ ゴシック"/>
              <a:cs typeface="ＭＳ ゴシック"/>
            </a:endParaRPr>
          </a:p>
          <a:p>
            <a:pPr>
              <a:spcAft>
                <a:spcPts val="300"/>
              </a:spcAft>
            </a:pPr>
            <a:endParaRPr lang="pl-PL" altLang="ja-JP" sz="1600" b="1" dirty="0" smtClean="0">
              <a:solidFill>
                <a:schemeClr val="tx1"/>
              </a:solidFill>
              <a:latin typeface="ＭＳ ゴシック"/>
              <a:ea typeface="ＭＳ ゴシック"/>
              <a:cs typeface="ＭＳ ゴシック"/>
            </a:endParaRPr>
          </a:p>
          <a:p>
            <a:pPr>
              <a:spcAft>
                <a:spcPts val="300"/>
              </a:spcAft>
            </a:pP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 ISS_ancillary_2014</a:t>
            </a:r>
            <a:r>
              <a:rPr lang="pl-PL" altLang="ja-JP" sz="1600" b="1" dirty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-01-14_000000</a:t>
            </a:r>
            <a:r>
              <a:rPr lang="pl-PL" altLang="ja-JP" sz="1600" b="1" dirty="0" smtClean="0">
                <a:solidFill>
                  <a:schemeClr val="tx1"/>
                </a:solidFill>
                <a:latin typeface="ＭＳ ゴシック"/>
                <a:ea typeface="ＭＳ ゴシック"/>
                <a:cs typeface="ＭＳ ゴシック"/>
              </a:rPr>
              <a:t>-235959.raw  </a:t>
            </a:r>
          </a:p>
          <a:p>
            <a:pPr>
              <a:spcAft>
                <a:spcPts val="300"/>
              </a:spcAft>
            </a:pPr>
            <a:endParaRPr lang="pl-PL" altLang="ja-JP" sz="1000" b="1" dirty="0" smtClean="0">
              <a:solidFill>
                <a:schemeClr val="tx1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139264" name="テキスト ボックス 139263"/>
          <p:cNvSpPr txBox="1"/>
          <p:nvPr/>
        </p:nvSpPr>
        <p:spPr>
          <a:xfrm>
            <a:off x="1115616" y="119863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外部配信サーバ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625162" y="1214163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IMAP-GLIMS data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ヒラギノ角ゴ ProN W6"/>
                <a:ea typeface="ヒラギノ角ゴ ProN W6"/>
                <a:cs typeface="ヒラギノ角ゴ ProN W6"/>
              </a:rPr>
              <a:t>サーバ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285750" indent="-285750">
          <a:buFont typeface="Arial"/>
          <a:buChar char="•"/>
          <a:defRPr kumimoji="1" dirty="0" smtClean="0">
            <a:latin typeface="ヒラギノ角ゴ ProN W3"/>
            <a:ea typeface="ヒラギノ角ゴ ProN W3"/>
            <a:cs typeface="ヒラギノ角ゴ ProN W3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6338</TotalTime>
  <Words>1143</Words>
  <Application>Microsoft Macintosh PowerPoint</Application>
  <PresentationFormat>画面に合わせる (4:3)</PresentationFormat>
  <Paragraphs>316</Paragraphs>
  <Slides>14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北海道大学 大学院理学研究院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Mitsuteru SATO</dc:creator>
  <cp:lastModifiedBy>Mitsuteru SATO</cp:lastModifiedBy>
  <cp:revision>1408</cp:revision>
  <cp:lastPrinted>2012-05-18T10:58:21Z</cp:lastPrinted>
  <dcterms:created xsi:type="dcterms:W3CDTF">2012-05-20T22:14:59Z</dcterms:created>
  <dcterms:modified xsi:type="dcterms:W3CDTF">2014-02-14T02:58:37Z</dcterms:modified>
</cp:coreProperties>
</file>