
<file path=[Content_Types].xml><?xml version="1.0" encoding="utf-8"?>
<Types xmlns="http://schemas.openxmlformats.org/package/2006/content-types">
  <Default Extension="xml" ContentType="application/xml"/>
  <Default Extension="mpeg" ContentType="video/unknown"/>
  <Default Extension="jpeg" ContentType="image/jpeg"/>
  <Default Extension="rels" ContentType="application/vnd.openxmlformats-package.relationships+xml"/>
  <Default Extension="emf" ContentType="image/x-emf"/>
  <Default Extension="tif" ContentType="image/tif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2" r:id="rId1"/>
  </p:sldMasterIdLst>
  <p:handoutMasterIdLst>
    <p:handoutMasterId r:id="rId15"/>
  </p:handoutMasterIdLst>
  <p:sldIdLst>
    <p:sldId id="256" r:id="rId2"/>
    <p:sldId id="257" r:id="rId3"/>
    <p:sldId id="258" r:id="rId4"/>
    <p:sldId id="260" r:id="rId5"/>
    <p:sldId id="259" r:id="rId6"/>
    <p:sldId id="270" r:id="rId7"/>
    <p:sldId id="262" r:id="rId8"/>
    <p:sldId id="268" r:id="rId9"/>
    <p:sldId id="263" r:id="rId10"/>
    <p:sldId id="269" r:id="rId11"/>
    <p:sldId id="261" r:id="rId12"/>
    <p:sldId id="264" r:id="rId13"/>
    <p:sldId id="265"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7" autoAdjust="0"/>
    <p:restoredTop sz="94660"/>
  </p:normalViewPr>
  <p:slideViewPr>
    <p:cSldViewPr snapToGrid="0" snapToObjects="1">
      <p:cViewPr varScale="1">
        <p:scale>
          <a:sx n="93" d="100"/>
          <a:sy n="93" d="100"/>
        </p:scale>
        <p:origin x="-132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05109C7-3031-1A4C-A370-922C15263568}" type="datetimeFigureOut">
              <a:rPr kumimoji="1" lang="ja-JP" altLang="en-US" smtClean="0"/>
              <a:t>2014/02/14</a:t>
            </a:fld>
            <a:endParaRPr kumimoji="1" lang="ja-JP" altLang="en-US"/>
          </a:p>
        </p:txBody>
      </p:sp>
      <p:sp>
        <p:nvSpPr>
          <p:cNvPr id="4" name="フッター プレースホルダー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78E6873-0F10-124F-9978-30A3B2FAE592}" type="slidenum">
              <a:rPr kumimoji="1" lang="ja-JP" altLang="en-US" smtClean="0"/>
              <a:t>‹#›</a:t>
            </a:fld>
            <a:endParaRPr kumimoji="1" lang="ja-JP" altLang="en-US"/>
          </a:p>
        </p:txBody>
      </p:sp>
    </p:spTree>
    <p:extLst>
      <p:ext uri="{BB962C8B-B14F-4D97-AF65-F5344CB8AC3E}">
        <p14:creationId xmlns:p14="http://schemas.microsoft.com/office/powerpoint/2010/main" val="154472033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2014/02/14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2014/02/14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AB955F9-81EA-47C5-8059-9E5C2B437C70}" type="datetime1">
              <a:rPr lang="en-US" smtClean="0"/>
              <a:pPr/>
              <a:t>2014/02/14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2014/02/14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3A9A7CB-BEE6-4F99-898E-913F06E8E125}" type="datetime1">
              <a:rPr lang="en-US" smtClean="0"/>
              <a:pPr/>
              <a:t>2014/02/14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2014/02/14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50D295D-4A77-4DEB-B04C-9F4282A8BC04}" type="datetime1">
              <a:rPr lang="en-US" smtClean="0"/>
              <a:pPr/>
              <a:t>2014/02/14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2014/02/14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2014/02/14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BEE1B38-C5EB-4D66-9137-0AFE9CDEDE8F}" type="datetime1">
              <a:rPr lang="en-US" smtClean="0"/>
              <a:pPr/>
              <a:t>2014/02/14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27B613C-1AD7-49D3-885D-F654C5CDBAA6}" type="datetime1">
              <a:rPr lang="en-US" smtClean="0"/>
              <a:pPr/>
              <a:t>2014/02/14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27B613C-1AD7-49D3-885D-F654C5CDBAA6}" type="datetime1">
              <a:rPr lang="en-US" smtClean="0"/>
              <a:pPr/>
              <a:t>2014/02/14</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6E2D2B3B-882E-40F3-A32F-6DD51691504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hf sldNum="0" hdr="0" ftr="0" dt="0"/>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Relationship Id="rId3" Type="http://schemas.openxmlformats.org/officeDocument/2006/relationships/image" Target="../media/image17.t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microsoft.com/office/2007/relationships/media" Target="../media/media1.mpeg"/><Relationship Id="rId2" Type="http://schemas.openxmlformats.org/officeDocument/2006/relationships/video" Target="../media/media1.m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47542"/>
            <a:ext cx="7752007" cy="1768914"/>
          </a:xfrm>
        </p:spPr>
        <p:txBody>
          <a:bodyPr/>
          <a:lstStyle/>
          <a:p>
            <a:r>
              <a:rPr lang="ja-JP" altLang="en-US" sz="4000" dirty="0"/>
              <a:t>ビッグデー</a:t>
            </a:r>
            <a:r>
              <a:rPr lang="ja-JP" altLang="en-US" sz="4000" dirty="0" smtClean="0"/>
              <a:t>タ解析手法</a:t>
            </a:r>
            <a:r>
              <a:rPr lang="ja-JP" altLang="en-US" sz="4000" dirty="0"/>
              <a:t>を</a:t>
            </a:r>
            <a:r>
              <a:rPr lang="ja-JP" altLang="en-US" sz="4000" dirty="0" smtClean="0"/>
              <a:t>用いた</a:t>
            </a:r>
            <a:r>
              <a:rPr lang="en-US" altLang="ja-JP" sz="4000" dirty="0" smtClean="0"/>
              <a:t>     </a:t>
            </a:r>
            <a:r>
              <a:rPr lang="ja-JP" altLang="en-US" sz="4000" dirty="0" smtClean="0"/>
              <a:t>宇宙</a:t>
            </a:r>
            <a:r>
              <a:rPr lang="ja-JP" altLang="en-US" sz="4000" dirty="0"/>
              <a:t>天気予報アルゴリズムの開発 </a:t>
            </a:r>
            <a:endParaRPr kumimoji="1" lang="ja-JP" altLang="en-US" sz="4000" dirty="0"/>
          </a:p>
        </p:txBody>
      </p:sp>
      <p:sp>
        <p:nvSpPr>
          <p:cNvPr id="3" name="サブタイトル 2"/>
          <p:cNvSpPr>
            <a:spLocks noGrp="1"/>
          </p:cNvSpPr>
          <p:nvPr>
            <p:ph type="subTitle" idx="1"/>
          </p:nvPr>
        </p:nvSpPr>
        <p:spPr>
          <a:xfrm>
            <a:off x="2364602" y="4209458"/>
            <a:ext cx="6204590" cy="1066800"/>
          </a:xfrm>
        </p:spPr>
        <p:txBody>
          <a:bodyPr>
            <a:normAutofit fontScale="92500" lnSpcReduction="10000"/>
          </a:bodyPr>
          <a:lstStyle/>
          <a:p>
            <a:r>
              <a:rPr lang="ja-JP" altLang="en-US" dirty="0"/>
              <a:t>柴山 </a:t>
            </a:r>
            <a:r>
              <a:rPr lang="ja-JP" altLang="en-US" dirty="0" smtClean="0"/>
              <a:t>拓也</a:t>
            </a:r>
            <a:r>
              <a:rPr lang="en-US" altLang="ja-JP" baseline="30000" dirty="0"/>
              <a:t>1</a:t>
            </a:r>
            <a:r>
              <a:rPr lang="en-US" altLang="ja-JP" dirty="0" smtClean="0"/>
              <a:t>, </a:t>
            </a:r>
            <a:r>
              <a:rPr lang="ja-JP" altLang="en-US" dirty="0" smtClean="0"/>
              <a:t>村主 </a:t>
            </a:r>
            <a:r>
              <a:rPr lang="ja-JP" altLang="en-US" dirty="0"/>
              <a:t>崇行</a:t>
            </a:r>
            <a:r>
              <a:rPr lang="en-US" altLang="ja-JP" baseline="30000" dirty="0" smtClean="0"/>
              <a:t>1</a:t>
            </a:r>
            <a:r>
              <a:rPr lang="en-US" altLang="ja-JP" dirty="0"/>
              <a:t>, </a:t>
            </a:r>
            <a:r>
              <a:rPr lang="ja-JP" altLang="en-US" dirty="0"/>
              <a:t>羽田 裕子</a:t>
            </a:r>
            <a:r>
              <a:rPr lang="en-US" altLang="ja-JP" baseline="30000" dirty="0"/>
              <a:t>1</a:t>
            </a:r>
            <a:r>
              <a:rPr lang="en-US" altLang="ja-JP" dirty="0" smtClean="0"/>
              <a:t>,</a:t>
            </a:r>
            <a:r>
              <a:rPr lang="ja-JP" altLang="en-US" dirty="0" smtClean="0"/>
              <a:t>磯部 洋明</a:t>
            </a:r>
            <a:r>
              <a:rPr lang="en-US" altLang="ja-JP" baseline="30000" dirty="0" smtClean="0"/>
              <a:t>1</a:t>
            </a:r>
            <a:r>
              <a:rPr lang="en-US" altLang="ja-JP" dirty="0" smtClean="0"/>
              <a:t>, </a:t>
            </a:r>
            <a:r>
              <a:rPr lang="ja-JP" altLang="en-US" dirty="0" smtClean="0"/>
              <a:t>柴田 一成</a:t>
            </a:r>
            <a:r>
              <a:rPr lang="en-US" altLang="ja-JP" baseline="30000" dirty="0"/>
              <a:t>1</a:t>
            </a:r>
            <a:r>
              <a:rPr lang="en-US" altLang="ja-JP" dirty="0" smtClean="0"/>
              <a:t>, </a:t>
            </a:r>
            <a:r>
              <a:rPr lang="ja-JP" altLang="en-US" dirty="0"/>
              <a:t>根本 </a:t>
            </a:r>
            <a:r>
              <a:rPr lang="ja-JP" altLang="en-US" dirty="0" smtClean="0"/>
              <a:t>茂</a:t>
            </a:r>
            <a:r>
              <a:rPr lang="en-US" altLang="ja-JP" baseline="30000" dirty="0" smtClean="0"/>
              <a:t>1,2</a:t>
            </a:r>
            <a:r>
              <a:rPr lang="en-US" altLang="ja-JP" dirty="0" smtClean="0"/>
              <a:t>, </a:t>
            </a:r>
            <a:r>
              <a:rPr lang="ja-JP" altLang="en-US" dirty="0"/>
              <a:t>駒崎 </a:t>
            </a:r>
            <a:r>
              <a:rPr lang="ja-JP" altLang="en-US" dirty="0" smtClean="0"/>
              <a:t>健二</a:t>
            </a:r>
            <a:r>
              <a:rPr lang="en-US" altLang="ja-JP" baseline="30000" dirty="0" smtClean="0"/>
              <a:t>2</a:t>
            </a:r>
            <a:endParaRPr lang="en-US" altLang="ja-JP" dirty="0"/>
          </a:p>
          <a:p>
            <a:r>
              <a:rPr lang="en-US" altLang="ja-JP" dirty="0" smtClean="0"/>
              <a:t>(</a:t>
            </a:r>
            <a:r>
              <a:rPr lang="en-US" altLang="ja-JP" dirty="0"/>
              <a:t>1) </a:t>
            </a:r>
            <a:r>
              <a:rPr lang="ja-JP" altLang="en-US" dirty="0"/>
              <a:t>京都大学、</a:t>
            </a:r>
            <a:r>
              <a:rPr lang="en-US" altLang="ja-JP" dirty="0"/>
              <a:t>(2) </a:t>
            </a:r>
            <a:r>
              <a:rPr lang="ja-JP" altLang="en-US" dirty="0"/>
              <a:t>株式会社ブロードバンド タワー </a:t>
            </a:r>
          </a:p>
          <a:p>
            <a:endParaRPr kumimoji="1" lang="ja-JP" altLang="en-US" dirty="0"/>
          </a:p>
        </p:txBody>
      </p:sp>
      <p:pic>
        <p:nvPicPr>
          <p:cNvPr id="4" name="図 3"/>
          <p:cNvPicPr>
            <a:picLocks noChangeAspect="1"/>
          </p:cNvPicPr>
          <p:nvPr/>
        </p:nvPicPr>
        <p:blipFill>
          <a:blip r:embed="rId2"/>
          <a:stretch>
            <a:fillRect/>
          </a:stretch>
        </p:blipFill>
        <p:spPr>
          <a:xfrm>
            <a:off x="7084220" y="5804372"/>
            <a:ext cx="1473200" cy="622300"/>
          </a:xfrm>
          <a:prstGeom prst="rect">
            <a:avLst/>
          </a:prstGeom>
        </p:spPr>
      </p:pic>
      <p:pic>
        <p:nvPicPr>
          <p:cNvPr id="6" name="図 5"/>
          <p:cNvPicPr>
            <a:picLocks noChangeAspect="1"/>
          </p:cNvPicPr>
          <p:nvPr/>
        </p:nvPicPr>
        <p:blipFill>
          <a:blip r:embed="rId3"/>
          <a:stretch>
            <a:fillRect/>
          </a:stretch>
        </p:blipFill>
        <p:spPr>
          <a:xfrm>
            <a:off x="4294391" y="5479264"/>
            <a:ext cx="1372071" cy="1246298"/>
          </a:xfrm>
          <a:prstGeom prst="rect">
            <a:avLst/>
          </a:prstGeom>
        </p:spPr>
      </p:pic>
      <p:pic>
        <p:nvPicPr>
          <p:cNvPr id="5" name="図 4" descr="KwasanHida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0258" y="5525128"/>
            <a:ext cx="1157794" cy="1142037"/>
          </a:xfrm>
          <a:prstGeom prst="rect">
            <a:avLst/>
          </a:prstGeom>
        </p:spPr>
      </p:pic>
      <p:sp>
        <p:nvSpPr>
          <p:cNvPr id="7" name="テキスト ボックス 6"/>
          <p:cNvSpPr txBox="1"/>
          <p:nvPr/>
        </p:nvSpPr>
        <p:spPr>
          <a:xfrm>
            <a:off x="177525" y="6290122"/>
            <a:ext cx="4192211" cy="523220"/>
          </a:xfrm>
          <a:prstGeom prst="rect">
            <a:avLst/>
          </a:prstGeom>
          <a:noFill/>
        </p:spPr>
        <p:txBody>
          <a:bodyPr wrap="none" rtlCol="0">
            <a:spAutoFit/>
          </a:bodyPr>
          <a:lstStyle/>
          <a:p>
            <a:r>
              <a:rPr lang="ja-JP" altLang="en-US" sz="1400" dirty="0"/>
              <a:t>宇宙科学情報解析</a:t>
            </a:r>
            <a:r>
              <a:rPr lang="ja-JP" altLang="en-US" sz="1400" dirty="0" smtClean="0"/>
              <a:t>シンポジウム</a:t>
            </a:r>
            <a:r>
              <a:rPr lang="en-US" altLang="ja-JP" sz="1400" dirty="0" smtClean="0"/>
              <a:t> @ </a:t>
            </a:r>
            <a:r>
              <a:rPr lang="ja-JP" altLang="en-US" sz="1400" dirty="0" smtClean="0"/>
              <a:t>相模原</a:t>
            </a:r>
            <a:endParaRPr lang="en-US" altLang="ja-JP" sz="1400" dirty="0" smtClean="0"/>
          </a:p>
          <a:p>
            <a:r>
              <a:rPr kumimoji="1" lang="en-US" altLang="ja-JP" sz="1400" dirty="0"/>
              <a:t>	</a:t>
            </a:r>
            <a:r>
              <a:rPr kumimoji="1" lang="en-US" altLang="ja-JP" sz="1400" dirty="0" smtClean="0"/>
              <a:t>		2014</a:t>
            </a:r>
            <a:r>
              <a:rPr kumimoji="1" lang="ja-JP" altLang="en-US" sz="1400" dirty="0" smtClean="0"/>
              <a:t>年</a:t>
            </a:r>
            <a:r>
              <a:rPr kumimoji="1" lang="en-US" altLang="ja-JP" sz="1400" dirty="0" smtClean="0"/>
              <a:t>2</a:t>
            </a:r>
            <a:r>
              <a:rPr kumimoji="1" lang="ja-JP" altLang="en-US" sz="1400" dirty="0" smtClean="0"/>
              <a:t>月</a:t>
            </a:r>
            <a:r>
              <a:rPr kumimoji="1" lang="en-US" altLang="ja-JP" sz="1400" dirty="0" smtClean="0"/>
              <a:t>14</a:t>
            </a:r>
            <a:r>
              <a:rPr kumimoji="1" lang="ja-JP" altLang="en-US" sz="1400" dirty="0" smtClean="0"/>
              <a:t>日</a:t>
            </a:r>
            <a:endParaRPr kumimoji="1" lang="ja-JP" altLang="en-US" sz="1400" dirty="0"/>
          </a:p>
        </p:txBody>
      </p:sp>
    </p:spTree>
    <p:extLst>
      <p:ext uri="{BB962C8B-B14F-4D97-AF65-F5344CB8AC3E}">
        <p14:creationId xmlns:p14="http://schemas.microsoft.com/office/powerpoint/2010/main" val="10260955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31207"/>
            <a:ext cx="8229600" cy="990600"/>
          </a:xfrm>
        </p:spPr>
        <p:txBody>
          <a:bodyPr>
            <a:normAutofit/>
          </a:bodyPr>
          <a:lstStyle/>
          <a:p>
            <a:r>
              <a:rPr lang="ja-JP" altLang="en-US" dirty="0" smtClean="0">
                <a:solidFill>
                  <a:schemeClr val="tx1"/>
                </a:solidFill>
              </a:rPr>
              <a:t>サポートベクターマシン</a:t>
            </a:r>
            <a:r>
              <a:rPr lang="en-US" altLang="ja-JP" dirty="0" smtClean="0">
                <a:solidFill>
                  <a:schemeClr val="tx1"/>
                </a:solidFill>
              </a:rPr>
              <a:t> (SVM)</a:t>
            </a:r>
            <a:endParaRPr kumimoji="1" lang="ja-JP" altLang="en-US" dirty="0">
              <a:solidFill>
                <a:schemeClr val="tx1"/>
              </a:solidFill>
            </a:endParaRPr>
          </a:p>
        </p:txBody>
      </p:sp>
      <p:pic>
        <p:nvPicPr>
          <p:cNvPr id="8" name="図 7" descr="イメージ004.tif"/>
          <p:cNvPicPr>
            <a:picLocks noChangeAspect="1"/>
          </p:cNvPicPr>
          <p:nvPr/>
        </p:nvPicPr>
        <p:blipFill rotWithShape="1">
          <a:blip r:embed="rId2">
            <a:extLst>
              <a:ext uri="{28A0092B-C50C-407E-A947-70E740481C1C}">
                <a14:useLocalDpi xmlns:a14="http://schemas.microsoft.com/office/drawing/2010/main" val="0"/>
              </a:ext>
            </a:extLst>
          </a:blip>
          <a:srcRect l="20161" t="11724" r="19955" b="6112"/>
          <a:stretch/>
        </p:blipFill>
        <p:spPr>
          <a:xfrm>
            <a:off x="143126" y="1310828"/>
            <a:ext cx="6343191" cy="5156488"/>
          </a:xfrm>
          <a:prstGeom prst="rect">
            <a:avLst/>
          </a:prstGeom>
        </p:spPr>
      </p:pic>
      <p:pic>
        <p:nvPicPr>
          <p:cNvPr id="9" name="図 8" descr="イメージ003.tif"/>
          <p:cNvPicPr>
            <a:picLocks noChangeAspect="1"/>
          </p:cNvPicPr>
          <p:nvPr/>
        </p:nvPicPr>
        <p:blipFill rotWithShape="1">
          <a:blip r:embed="rId3">
            <a:extLst>
              <a:ext uri="{28A0092B-C50C-407E-A947-70E740481C1C}">
                <a14:useLocalDpi xmlns:a14="http://schemas.microsoft.com/office/drawing/2010/main" val="0"/>
              </a:ext>
            </a:extLst>
          </a:blip>
          <a:srcRect l="20161" t="11724" r="19955" b="6112"/>
          <a:stretch/>
        </p:blipFill>
        <p:spPr>
          <a:xfrm>
            <a:off x="143125" y="1310828"/>
            <a:ext cx="6343191" cy="5156488"/>
          </a:xfrm>
          <a:prstGeom prst="rect">
            <a:avLst/>
          </a:prstGeom>
        </p:spPr>
      </p:pic>
      <p:sp>
        <p:nvSpPr>
          <p:cNvPr id="5" name="コンテンツ プレースホルダー 4"/>
          <p:cNvSpPr>
            <a:spLocks noGrp="1"/>
          </p:cNvSpPr>
          <p:nvPr>
            <p:ph idx="1"/>
          </p:nvPr>
        </p:nvSpPr>
        <p:spPr>
          <a:xfrm>
            <a:off x="5899138" y="2132709"/>
            <a:ext cx="3058810" cy="4230314"/>
          </a:xfrm>
        </p:spPr>
        <p:txBody>
          <a:bodyPr/>
          <a:lstStyle/>
          <a:p>
            <a:r>
              <a:rPr lang="ja-JP" altLang="en-US" dirty="0" smtClean="0"/>
              <a:t>この黒い線を引くことができれば予報ができたことになる。</a:t>
            </a:r>
            <a:r>
              <a:rPr lang="en-US" altLang="ja-JP" dirty="0" smtClean="0"/>
              <a:t>SVM</a:t>
            </a:r>
            <a:r>
              <a:rPr lang="ja-JP" altLang="en-US" dirty="0" smtClean="0"/>
              <a:t>はこの線を学習似によって見つけ出す。</a:t>
            </a:r>
            <a:endParaRPr lang="en-US" altLang="ja-JP" dirty="0" smtClean="0"/>
          </a:p>
          <a:p>
            <a:r>
              <a:rPr kumimoji="1" lang="ja-JP" altLang="en-US" dirty="0" smtClean="0"/>
              <a:t>実際は</a:t>
            </a:r>
            <a:r>
              <a:rPr kumimoji="1" lang="en-US" altLang="ja-JP" dirty="0" smtClean="0"/>
              <a:t>65</a:t>
            </a:r>
            <a:r>
              <a:rPr kumimoji="1" lang="ja-JP" altLang="en-US" dirty="0" smtClean="0"/>
              <a:t>次元ぐらい。</a:t>
            </a:r>
            <a:endParaRPr kumimoji="1" lang="ja-JP" altLang="en-US" dirty="0"/>
          </a:p>
        </p:txBody>
      </p:sp>
      <p:sp>
        <p:nvSpPr>
          <p:cNvPr id="10" name="テキスト ボックス 9"/>
          <p:cNvSpPr txBox="1"/>
          <p:nvPr/>
        </p:nvSpPr>
        <p:spPr>
          <a:xfrm>
            <a:off x="1215331" y="6097984"/>
            <a:ext cx="1521758" cy="369332"/>
          </a:xfrm>
          <a:prstGeom prst="rect">
            <a:avLst/>
          </a:prstGeom>
          <a:noFill/>
        </p:spPr>
        <p:txBody>
          <a:bodyPr wrap="none" rtlCol="0">
            <a:spAutoFit/>
          </a:bodyPr>
          <a:lstStyle/>
          <a:p>
            <a:r>
              <a:rPr kumimoji="1" lang="en-US" altLang="ja-JP" dirty="0" smtClean="0"/>
              <a:t>C</a:t>
            </a:r>
            <a:r>
              <a:rPr kumimoji="1" lang="ja-JP" altLang="en-US" dirty="0" smtClean="0"/>
              <a:t>クラスフレア</a:t>
            </a:r>
            <a:endParaRPr kumimoji="1" lang="ja-JP" altLang="en-US" dirty="0"/>
          </a:p>
        </p:txBody>
      </p:sp>
      <p:sp>
        <p:nvSpPr>
          <p:cNvPr id="11" name="テキスト ボックス 10"/>
          <p:cNvSpPr txBox="1"/>
          <p:nvPr/>
        </p:nvSpPr>
        <p:spPr>
          <a:xfrm>
            <a:off x="5516783" y="5134112"/>
            <a:ext cx="1547344" cy="369332"/>
          </a:xfrm>
          <a:prstGeom prst="rect">
            <a:avLst/>
          </a:prstGeom>
          <a:noFill/>
        </p:spPr>
        <p:txBody>
          <a:bodyPr wrap="none" rtlCol="0">
            <a:spAutoFit/>
          </a:bodyPr>
          <a:lstStyle/>
          <a:p>
            <a:r>
              <a:rPr kumimoji="1" lang="en-US" altLang="ja-JP" dirty="0" smtClean="0"/>
              <a:t>M</a:t>
            </a:r>
            <a:r>
              <a:rPr kumimoji="1" lang="ja-JP" altLang="en-US" dirty="0" smtClean="0"/>
              <a:t>クラスフレア</a:t>
            </a:r>
            <a:endParaRPr kumimoji="1" lang="ja-JP" altLang="en-US" dirty="0"/>
          </a:p>
        </p:txBody>
      </p:sp>
      <p:sp>
        <p:nvSpPr>
          <p:cNvPr id="12" name="テキスト ボックス 11"/>
          <p:cNvSpPr txBox="1"/>
          <p:nvPr/>
        </p:nvSpPr>
        <p:spPr>
          <a:xfrm>
            <a:off x="5981067" y="1421807"/>
            <a:ext cx="1509022" cy="369332"/>
          </a:xfrm>
          <a:prstGeom prst="rect">
            <a:avLst/>
          </a:prstGeom>
          <a:noFill/>
        </p:spPr>
        <p:txBody>
          <a:bodyPr wrap="none" rtlCol="0">
            <a:spAutoFit/>
          </a:bodyPr>
          <a:lstStyle/>
          <a:p>
            <a:r>
              <a:rPr kumimoji="1" lang="en-US" altLang="ja-JP" dirty="0"/>
              <a:t>X</a:t>
            </a:r>
            <a:r>
              <a:rPr kumimoji="1" lang="ja-JP" altLang="en-US" dirty="0" smtClean="0"/>
              <a:t>クラスフレア</a:t>
            </a:r>
            <a:endParaRPr kumimoji="1" lang="ja-JP" altLang="en-US" dirty="0"/>
          </a:p>
        </p:txBody>
      </p:sp>
      <p:cxnSp>
        <p:nvCxnSpPr>
          <p:cNvPr id="22" name="直線矢印コネクタ 21"/>
          <p:cNvCxnSpPr/>
          <p:nvPr/>
        </p:nvCxnSpPr>
        <p:spPr>
          <a:xfrm flipV="1">
            <a:off x="1584026" y="5598366"/>
            <a:ext cx="54622" cy="58714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直線矢印コネクタ 24"/>
          <p:cNvCxnSpPr>
            <a:stCxn id="11" idx="1"/>
          </p:cNvCxnSpPr>
          <p:nvPr/>
        </p:nvCxnSpPr>
        <p:spPr>
          <a:xfrm flipH="1" flipV="1">
            <a:off x="5161742" y="4840539"/>
            <a:ext cx="355041" cy="47823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直線矢印コネクタ 26"/>
          <p:cNvCxnSpPr>
            <a:stCxn id="12" idx="1"/>
          </p:cNvCxnSpPr>
          <p:nvPr/>
        </p:nvCxnSpPr>
        <p:spPr>
          <a:xfrm flipH="1">
            <a:off x="5626027" y="1606473"/>
            <a:ext cx="355040" cy="51258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94567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31207"/>
            <a:ext cx="3098800" cy="990600"/>
          </a:xfrm>
        </p:spPr>
        <p:txBody>
          <a:bodyPr>
            <a:normAutofit/>
          </a:bodyPr>
          <a:lstStyle/>
          <a:p>
            <a:r>
              <a:rPr kumimoji="1" lang="ja-JP" altLang="en-US" dirty="0" smtClean="0">
                <a:solidFill>
                  <a:schemeClr val="tx1"/>
                </a:solidFill>
              </a:rPr>
              <a:t>システム構成</a:t>
            </a:r>
            <a:endParaRPr kumimoji="1" lang="ja-JP" altLang="en-US" dirty="0">
              <a:solidFill>
                <a:schemeClr val="tx1"/>
              </a:solidFill>
            </a:endParaRPr>
          </a:p>
        </p:txBody>
      </p:sp>
      <p:sp>
        <p:nvSpPr>
          <p:cNvPr id="3" name="コンテンツ プレースホルダー 2"/>
          <p:cNvSpPr>
            <a:spLocks noGrp="1"/>
          </p:cNvSpPr>
          <p:nvPr>
            <p:ph idx="1"/>
          </p:nvPr>
        </p:nvSpPr>
        <p:spPr>
          <a:xfrm>
            <a:off x="457200" y="1454210"/>
            <a:ext cx="8229600" cy="4876800"/>
          </a:xfrm>
        </p:spPr>
        <p:txBody>
          <a:bodyPr/>
          <a:lstStyle/>
          <a:p>
            <a:r>
              <a:rPr kumimoji="1" lang="en-US" altLang="ja-JP" dirty="0" smtClean="0"/>
              <a:t>CPU : Intel Xeon (4 core x 10 </a:t>
            </a:r>
            <a:r>
              <a:rPr kumimoji="1" lang="ja-JP" altLang="en-US" dirty="0" smtClean="0"/>
              <a:t>台</a:t>
            </a:r>
            <a:r>
              <a:rPr lang="en-US" altLang="ja-JP" dirty="0" smtClean="0"/>
              <a:t>)</a:t>
            </a:r>
            <a:r>
              <a:rPr lang="ja-JP" altLang="en-US" dirty="0" smtClean="0"/>
              <a:t>、　</a:t>
            </a:r>
            <a:r>
              <a:rPr kumimoji="1" lang="ja-JP" altLang="en-US" dirty="0" smtClean="0"/>
              <a:t>メインメモリ</a:t>
            </a:r>
            <a:r>
              <a:rPr kumimoji="1" lang="en-US" altLang="ja-JP" dirty="0" smtClean="0"/>
              <a:t> : 16 G /</a:t>
            </a:r>
            <a:r>
              <a:rPr lang="en-US" altLang="ja-JP" dirty="0"/>
              <a:t> </a:t>
            </a:r>
            <a:r>
              <a:rPr kumimoji="1" lang="ja-JP" altLang="en-US" dirty="0" smtClean="0"/>
              <a:t>台</a:t>
            </a:r>
            <a:endParaRPr kumimoji="1" lang="en-US" altLang="ja-JP" dirty="0" smtClean="0"/>
          </a:p>
          <a:p>
            <a:r>
              <a:rPr lang="ja-JP" altLang="en-US" dirty="0" smtClean="0"/>
              <a:t>ビッグデータ解析で用いられる</a:t>
            </a:r>
            <a:r>
              <a:rPr lang="en-US" altLang="ja-JP" dirty="0" err="1" smtClean="0"/>
              <a:t>Hadoop</a:t>
            </a:r>
            <a:r>
              <a:rPr lang="ja-JP" altLang="en-US" dirty="0" smtClean="0"/>
              <a:t>システム（分散処理システム）</a:t>
            </a:r>
            <a:endParaRPr lang="en-US" altLang="ja-JP" dirty="0" smtClean="0"/>
          </a:p>
          <a:p>
            <a:r>
              <a:rPr kumimoji="1" lang="en-US" altLang="ja-JP" dirty="0" smtClean="0"/>
              <a:t>Map &amp; Reduce </a:t>
            </a:r>
            <a:r>
              <a:rPr kumimoji="1" lang="ja-JP" altLang="en-US" dirty="0" smtClean="0"/>
              <a:t>アルゴリズムによる分散</a:t>
            </a:r>
            <a:endParaRPr kumimoji="1" lang="en-US" altLang="ja-JP" dirty="0" smtClean="0"/>
          </a:p>
          <a:p>
            <a:r>
              <a:rPr lang="ja-JP" altLang="en-US" dirty="0" smtClean="0"/>
              <a:t>ブロードバンドタワー社内に設置</a:t>
            </a:r>
            <a:endParaRPr kumimoji="1" lang="ja-JP" altLang="en-US" dirty="0"/>
          </a:p>
        </p:txBody>
      </p:sp>
      <p:pic>
        <p:nvPicPr>
          <p:cNvPr id="5" name="図 4" descr="CDH_20130819_pdf（3_31ページ）.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8467" y="3644837"/>
            <a:ext cx="5299885" cy="3114386"/>
          </a:xfrm>
          <a:prstGeom prst="rect">
            <a:avLst/>
          </a:prstGeom>
        </p:spPr>
      </p:pic>
    </p:spTree>
    <p:extLst>
      <p:ext uri="{BB962C8B-B14F-4D97-AF65-F5344CB8AC3E}">
        <p14:creationId xmlns:p14="http://schemas.microsoft.com/office/powerpoint/2010/main" val="24354422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31207"/>
            <a:ext cx="8229600" cy="990600"/>
          </a:xfrm>
        </p:spPr>
        <p:txBody>
          <a:bodyPr>
            <a:normAutofit/>
          </a:bodyPr>
          <a:lstStyle/>
          <a:p>
            <a:r>
              <a:rPr kumimoji="1" lang="ja-JP" altLang="en-US" dirty="0" smtClean="0">
                <a:solidFill>
                  <a:schemeClr val="tx1"/>
                </a:solidFill>
              </a:rPr>
              <a:t>結果</a:t>
            </a:r>
            <a:r>
              <a:rPr kumimoji="1" lang="en-US" altLang="ja-JP" dirty="0" smtClean="0">
                <a:solidFill>
                  <a:schemeClr val="tx1"/>
                </a:solidFill>
              </a:rPr>
              <a:t> </a:t>
            </a:r>
            <a:endParaRPr kumimoji="1" lang="ja-JP" altLang="en-US" dirty="0">
              <a:solidFill>
                <a:schemeClr val="tx1"/>
              </a:solidFill>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623655258"/>
              </p:ext>
            </p:extLst>
          </p:nvPr>
        </p:nvGraphicFramePr>
        <p:xfrm>
          <a:off x="457201" y="4188831"/>
          <a:ext cx="4390467" cy="1112520"/>
        </p:xfrm>
        <a:graphic>
          <a:graphicData uri="http://schemas.openxmlformats.org/drawingml/2006/table">
            <a:tbl>
              <a:tblPr firstRow="1" bandRow="1">
                <a:tableStyleId>{5C22544A-7EE6-4342-B048-85BDC9FD1C3A}</a:tableStyleId>
              </a:tblPr>
              <a:tblGrid>
                <a:gridCol w="1463489"/>
                <a:gridCol w="1463489"/>
                <a:gridCol w="1463489"/>
              </a:tblGrid>
              <a:tr h="370840">
                <a:tc>
                  <a:txBody>
                    <a:bodyPr/>
                    <a:lstStyle/>
                    <a:p>
                      <a:r>
                        <a:rPr kumimoji="1" lang="en-US" altLang="ja-JP" dirty="0" smtClean="0"/>
                        <a:t>X</a:t>
                      </a:r>
                      <a:r>
                        <a:rPr kumimoji="1" lang="ja-JP" altLang="en-US" baseline="0" dirty="0" smtClean="0"/>
                        <a:t>クラス</a:t>
                      </a:r>
                      <a:endParaRPr kumimoji="1" lang="ja-JP" altLang="en-US" dirty="0"/>
                    </a:p>
                  </a:txBody>
                  <a:tcPr/>
                </a:tc>
                <a:tc>
                  <a:txBody>
                    <a:bodyPr/>
                    <a:lstStyle/>
                    <a:p>
                      <a:r>
                        <a:rPr kumimoji="1" lang="ja-JP" altLang="en-US" dirty="0" smtClean="0"/>
                        <a:t>フレア　</a:t>
                      </a:r>
                      <a:r>
                        <a:rPr kumimoji="1" lang="en-US" altLang="ja-JP" dirty="0" smtClean="0"/>
                        <a:t>○</a:t>
                      </a:r>
                      <a:endParaRPr kumimoji="1" lang="ja-JP" altLang="en-US" dirty="0"/>
                    </a:p>
                  </a:txBody>
                  <a:tcPr/>
                </a:tc>
                <a:tc>
                  <a:txBody>
                    <a:bodyPr/>
                    <a:lstStyle/>
                    <a:p>
                      <a:r>
                        <a:rPr kumimoji="1" lang="ja-JP" altLang="en-US" dirty="0" smtClean="0"/>
                        <a:t>フレア　</a:t>
                      </a:r>
                      <a:r>
                        <a:rPr kumimoji="1" lang="en-US" altLang="ja-JP" dirty="0" smtClean="0"/>
                        <a:t>×</a:t>
                      </a:r>
                      <a:endParaRPr kumimoji="1" lang="ja-JP" altLang="en-US" dirty="0"/>
                    </a:p>
                  </a:txBody>
                  <a:tcPr/>
                </a:tc>
              </a:tr>
              <a:tr h="370840">
                <a:tc>
                  <a:txBody>
                    <a:bodyPr/>
                    <a:lstStyle/>
                    <a:p>
                      <a:r>
                        <a:rPr kumimoji="1" lang="ja-JP" altLang="en-US" dirty="0" smtClean="0"/>
                        <a:t>予報　</a:t>
                      </a:r>
                      <a:r>
                        <a:rPr kumimoji="1" lang="en-US" altLang="ja-JP" dirty="0" smtClean="0"/>
                        <a:t>○</a:t>
                      </a:r>
                      <a:endParaRPr kumimoji="1" lang="ja-JP" altLang="en-US" dirty="0"/>
                    </a:p>
                  </a:txBody>
                  <a:tcPr/>
                </a:tc>
                <a:tc>
                  <a:txBody>
                    <a:bodyPr/>
                    <a:lstStyle/>
                    <a:p>
                      <a:r>
                        <a:rPr kumimoji="1" lang="en-US" altLang="ja-JP" dirty="0" smtClean="0"/>
                        <a:t>209</a:t>
                      </a:r>
                      <a:endParaRPr kumimoji="1" lang="ja-JP" altLang="en-US" dirty="0"/>
                    </a:p>
                  </a:txBody>
                  <a:tcPr/>
                </a:tc>
                <a:tc>
                  <a:txBody>
                    <a:bodyPr/>
                    <a:lstStyle/>
                    <a:p>
                      <a:r>
                        <a:rPr kumimoji="1" lang="en-US" altLang="ja-JP" dirty="0" smtClean="0"/>
                        <a:t>1725</a:t>
                      </a:r>
                      <a:endParaRPr kumimoji="1" lang="ja-JP" altLang="en-US" dirty="0"/>
                    </a:p>
                  </a:txBody>
                  <a:tcPr/>
                </a:tc>
              </a:tr>
              <a:tr h="370840">
                <a:tc>
                  <a:txBody>
                    <a:bodyPr/>
                    <a:lstStyle/>
                    <a:p>
                      <a:r>
                        <a:rPr kumimoji="1" lang="ja-JP" altLang="en-US" dirty="0" smtClean="0"/>
                        <a:t>予報　</a:t>
                      </a:r>
                      <a:r>
                        <a:rPr kumimoji="1" lang="en-US" altLang="ja-JP" dirty="0" smtClean="0"/>
                        <a:t>×</a:t>
                      </a:r>
                      <a:endParaRPr kumimoji="1" lang="ja-JP" altLang="en-US" dirty="0"/>
                    </a:p>
                  </a:txBody>
                  <a:tcPr/>
                </a:tc>
                <a:tc>
                  <a:txBody>
                    <a:bodyPr/>
                    <a:lstStyle/>
                    <a:p>
                      <a:r>
                        <a:rPr kumimoji="1" lang="en-US" altLang="ja-JP" dirty="0" smtClean="0"/>
                        <a:t>45</a:t>
                      </a:r>
                      <a:endParaRPr kumimoji="1" lang="ja-JP" altLang="en-US" dirty="0"/>
                    </a:p>
                  </a:txBody>
                  <a:tcPr/>
                </a:tc>
                <a:tc>
                  <a:txBody>
                    <a:bodyPr/>
                    <a:lstStyle/>
                    <a:p>
                      <a:r>
                        <a:rPr kumimoji="1" lang="en-US" altLang="ja-JP" dirty="0" smtClean="0"/>
                        <a:t>6379</a:t>
                      </a:r>
                      <a:endParaRPr kumimoji="1" lang="ja-JP" altLang="en-US" dirty="0"/>
                    </a:p>
                  </a:txBody>
                  <a:tcPr/>
                </a:tc>
              </a:tr>
            </a:tbl>
          </a:graphicData>
        </a:graphic>
      </p:graphicFrame>
      <p:graphicFrame>
        <p:nvGraphicFramePr>
          <p:cNvPr id="5" name="コンテンツ プレースホルダー 3"/>
          <p:cNvGraphicFramePr>
            <a:graphicFrameLocks/>
          </p:cNvGraphicFramePr>
          <p:nvPr>
            <p:extLst>
              <p:ext uri="{D42A27DB-BD31-4B8C-83A1-F6EECF244321}">
                <p14:modId xmlns:p14="http://schemas.microsoft.com/office/powerpoint/2010/main" val="3074706990"/>
              </p:ext>
            </p:extLst>
          </p:nvPr>
        </p:nvGraphicFramePr>
        <p:xfrm>
          <a:off x="457201" y="1602401"/>
          <a:ext cx="4390467" cy="1112520"/>
        </p:xfrm>
        <a:graphic>
          <a:graphicData uri="http://schemas.openxmlformats.org/drawingml/2006/table">
            <a:tbl>
              <a:tblPr firstRow="1" bandRow="1">
                <a:tableStyleId>{5C22544A-7EE6-4342-B048-85BDC9FD1C3A}</a:tableStyleId>
              </a:tblPr>
              <a:tblGrid>
                <a:gridCol w="1463489"/>
                <a:gridCol w="1463489"/>
                <a:gridCol w="1463489"/>
              </a:tblGrid>
              <a:tr h="370840">
                <a:tc>
                  <a:txBody>
                    <a:bodyPr/>
                    <a:lstStyle/>
                    <a:p>
                      <a:r>
                        <a:rPr kumimoji="1" lang="en-US" altLang="ja-JP" baseline="0" dirty="0" smtClean="0"/>
                        <a:t>C</a:t>
                      </a:r>
                      <a:r>
                        <a:rPr kumimoji="1" lang="ja-JP" altLang="en-US" baseline="0" dirty="0" smtClean="0"/>
                        <a:t>クラス</a:t>
                      </a:r>
                      <a:endParaRPr kumimoji="1" lang="ja-JP" altLang="en-US" dirty="0"/>
                    </a:p>
                  </a:txBody>
                  <a:tcPr/>
                </a:tc>
                <a:tc>
                  <a:txBody>
                    <a:bodyPr/>
                    <a:lstStyle/>
                    <a:p>
                      <a:r>
                        <a:rPr kumimoji="1" lang="ja-JP" altLang="en-US" dirty="0" smtClean="0"/>
                        <a:t>フレア　</a:t>
                      </a:r>
                      <a:r>
                        <a:rPr kumimoji="1" lang="en-US" altLang="ja-JP" dirty="0" smtClean="0"/>
                        <a:t>○</a:t>
                      </a:r>
                      <a:endParaRPr kumimoji="1" lang="ja-JP" altLang="en-US" dirty="0"/>
                    </a:p>
                  </a:txBody>
                  <a:tcPr/>
                </a:tc>
                <a:tc>
                  <a:txBody>
                    <a:bodyPr/>
                    <a:lstStyle/>
                    <a:p>
                      <a:r>
                        <a:rPr kumimoji="1" lang="ja-JP" altLang="en-US" dirty="0" smtClean="0"/>
                        <a:t>フレア　</a:t>
                      </a:r>
                      <a:r>
                        <a:rPr kumimoji="1" lang="en-US" altLang="ja-JP" dirty="0" smtClean="0"/>
                        <a:t>×</a:t>
                      </a:r>
                      <a:endParaRPr kumimoji="1" lang="ja-JP" altLang="en-US" dirty="0"/>
                    </a:p>
                  </a:txBody>
                  <a:tcPr/>
                </a:tc>
              </a:tr>
              <a:tr h="370840">
                <a:tc>
                  <a:txBody>
                    <a:bodyPr/>
                    <a:lstStyle/>
                    <a:p>
                      <a:r>
                        <a:rPr kumimoji="1" lang="ja-JP" altLang="en-US" dirty="0" smtClean="0"/>
                        <a:t>予報　</a:t>
                      </a:r>
                      <a:r>
                        <a:rPr kumimoji="1" lang="en-US" altLang="ja-JP" dirty="0" smtClean="0"/>
                        <a:t>○</a:t>
                      </a:r>
                      <a:endParaRPr kumimoji="1" lang="ja-JP" altLang="en-US" dirty="0"/>
                    </a:p>
                  </a:txBody>
                  <a:tcPr/>
                </a:tc>
                <a:tc>
                  <a:txBody>
                    <a:bodyPr/>
                    <a:lstStyle/>
                    <a:p>
                      <a:r>
                        <a:rPr kumimoji="1" lang="en-US" altLang="ja-JP" dirty="0" smtClean="0"/>
                        <a:t>4948</a:t>
                      </a:r>
                      <a:endParaRPr kumimoji="1" lang="ja-JP" altLang="en-US" dirty="0"/>
                    </a:p>
                  </a:txBody>
                  <a:tcPr/>
                </a:tc>
                <a:tc>
                  <a:txBody>
                    <a:bodyPr/>
                    <a:lstStyle/>
                    <a:p>
                      <a:r>
                        <a:rPr kumimoji="1" lang="en-US" altLang="ja-JP" dirty="0" smtClean="0"/>
                        <a:t>438</a:t>
                      </a:r>
                      <a:endParaRPr kumimoji="1" lang="ja-JP" altLang="en-US" dirty="0"/>
                    </a:p>
                  </a:txBody>
                  <a:tcPr/>
                </a:tc>
              </a:tr>
              <a:tr h="370840">
                <a:tc>
                  <a:txBody>
                    <a:bodyPr/>
                    <a:lstStyle/>
                    <a:p>
                      <a:r>
                        <a:rPr kumimoji="1" lang="ja-JP" altLang="en-US" dirty="0" smtClean="0"/>
                        <a:t>予報　</a:t>
                      </a:r>
                      <a:r>
                        <a:rPr kumimoji="1" lang="en-US" altLang="ja-JP" dirty="0" smtClean="0"/>
                        <a:t>×</a:t>
                      </a:r>
                      <a:endParaRPr kumimoji="1" lang="ja-JP" altLang="en-US" dirty="0"/>
                    </a:p>
                  </a:txBody>
                  <a:tcPr/>
                </a:tc>
                <a:tc>
                  <a:txBody>
                    <a:bodyPr/>
                    <a:lstStyle/>
                    <a:p>
                      <a:r>
                        <a:rPr kumimoji="1" lang="en-US" altLang="ja-JP" dirty="0" smtClean="0"/>
                        <a:t>1510</a:t>
                      </a:r>
                      <a:endParaRPr kumimoji="1" lang="ja-JP" altLang="en-US" dirty="0"/>
                    </a:p>
                  </a:txBody>
                  <a:tcPr/>
                </a:tc>
                <a:tc>
                  <a:txBody>
                    <a:bodyPr/>
                    <a:lstStyle/>
                    <a:p>
                      <a:r>
                        <a:rPr kumimoji="1" lang="en-US" altLang="ja-JP" dirty="0" smtClean="0"/>
                        <a:t>1462</a:t>
                      </a:r>
                      <a:endParaRPr kumimoji="1" lang="ja-JP" altLang="en-US" dirty="0"/>
                    </a:p>
                  </a:txBody>
                  <a:tcPr/>
                </a:tc>
              </a:tr>
            </a:tbl>
          </a:graphicData>
        </a:graphic>
      </p:graphicFrame>
      <p:graphicFrame>
        <p:nvGraphicFramePr>
          <p:cNvPr id="6" name="コンテンツ プレースホルダー 3"/>
          <p:cNvGraphicFramePr>
            <a:graphicFrameLocks/>
          </p:cNvGraphicFramePr>
          <p:nvPr>
            <p:extLst>
              <p:ext uri="{D42A27DB-BD31-4B8C-83A1-F6EECF244321}">
                <p14:modId xmlns:p14="http://schemas.microsoft.com/office/powerpoint/2010/main" val="3159154494"/>
              </p:ext>
            </p:extLst>
          </p:nvPr>
        </p:nvGraphicFramePr>
        <p:xfrm>
          <a:off x="457201" y="2885916"/>
          <a:ext cx="4390467" cy="1112520"/>
        </p:xfrm>
        <a:graphic>
          <a:graphicData uri="http://schemas.openxmlformats.org/drawingml/2006/table">
            <a:tbl>
              <a:tblPr firstRow="1" bandRow="1">
                <a:tableStyleId>{5C22544A-7EE6-4342-B048-85BDC9FD1C3A}</a:tableStyleId>
              </a:tblPr>
              <a:tblGrid>
                <a:gridCol w="1463489"/>
                <a:gridCol w="1463489"/>
                <a:gridCol w="1463489"/>
              </a:tblGrid>
              <a:tr h="370840">
                <a:tc>
                  <a:txBody>
                    <a:bodyPr/>
                    <a:lstStyle/>
                    <a:p>
                      <a:r>
                        <a:rPr kumimoji="1" lang="en-US" altLang="ja-JP" baseline="0" dirty="0" smtClean="0"/>
                        <a:t>M</a:t>
                      </a:r>
                      <a:r>
                        <a:rPr kumimoji="1" lang="ja-JP" altLang="en-US" baseline="0" dirty="0" smtClean="0"/>
                        <a:t>クラス</a:t>
                      </a:r>
                      <a:endParaRPr kumimoji="1" lang="ja-JP" altLang="en-US" dirty="0"/>
                    </a:p>
                  </a:txBody>
                  <a:tcPr/>
                </a:tc>
                <a:tc>
                  <a:txBody>
                    <a:bodyPr/>
                    <a:lstStyle/>
                    <a:p>
                      <a:r>
                        <a:rPr kumimoji="1" lang="ja-JP" altLang="en-US" dirty="0" smtClean="0"/>
                        <a:t>フレア　</a:t>
                      </a:r>
                      <a:r>
                        <a:rPr kumimoji="1" lang="en-US" altLang="ja-JP" dirty="0" smtClean="0"/>
                        <a:t>○</a:t>
                      </a:r>
                      <a:endParaRPr kumimoji="1" lang="ja-JP" altLang="en-US" dirty="0"/>
                    </a:p>
                  </a:txBody>
                  <a:tcPr/>
                </a:tc>
                <a:tc>
                  <a:txBody>
                    <a:bodyPr/>
                    <a:lstStyle/>
                    <a:p>
                      <a:r>
                        <a:rPr kumimoji="1" lang="ja-JP" altLang="en-US" dirty="0" smtClean="0"/>
                        <a:t>フレア　</a:t>
                      </a:r>
                      <a:r>
                        <a:rPr kumimoji="1" lang="en-US" altLang="ja-JP" dirty="0" smtClean="0"/>
                        <a:t>×</a:t>
                      </a:r>
                      <a:endParaRPr kumimoji="1" lang="ja-JP" altLang="en-US" dirty="0"/>
                    </a:p>
                  </a:txBody>
                  <a:tcPr/>
                </a:tc>
              </a:tr>
              <a:tr h="370840">
                <a:tc>
                  <a:txBody>
                    <a:bodyPr/>
                    <a:lstStyle/>
                    <a:p>
                      <a:r>
                        <a:rPr kumimoji="1" lang="ja-JP" altLang="en-US" dirty="0" smtClean="0"/>
                        <a:t>予報　</a:t>
                      </a:r>
                      <a:r>
                        <a:rPr kumimoji="1" lang="en-US" altLang="ja-JP" dirty="0" smtClean="0"/>
                        <a:t>○</a:t>
                      </a:r>
                      <a:endParaRPr kumimoji="1" lang="ja-JP" altLang="en-US" dirty="0"/>
                    </a:p>
                  </a:txBody>
                  <a:tcPr/>
                </a:tc>
                <a:tc>
                  <a:txBody>
                    <a:bodyPr/>
                    <a:lstStyle/>
                    <a:p>
                      <a:r>
                        <a:rPr kumimoji="1" lang="en-US" altLang="ja-JP" dirty="0" smtClean="0"/>
                        <a:t>1215</a:t>
                      </a:r>
                      <a:endParaRPr kumimoji="1" lang="ja-JP" altLang="en-US" dirty="0"/>
                    </a:p>
                  </a:txBody>
                  <a:tcPr/>
                </a:tc>
                <a:tc>
                  <a:txBody>
                    <a:bodyPr/>
                    <a:lstStyle/>
                    <a:p>
                      <a:r>
                        <a:rPr kumimoji="1" lang="en-US" altLang="ja-JP" dirty="0" smtClean="0"/>
                        <a:t>1310</a:t>
                      </a:r>
                      <a:endParaRPr kumimoji="1" lang="ja-JP" altLang="en-US" dirty="0"/>
                    </a:p>
                  </a:txBody>
                  <a:tcPr/>
                </a:tc>
              </a:tr>
              <a:tr h="370840">
                <a:tc>
                  <a:txBody>
                    <a:bodyPr/>
                    <a:lstStyle/>
                    <a:p>
                      <a:r>
                        <a:rPr kumimoji="1" lang="ja-JP" altLang="en-US" dirty="0" smtClean="0"/>
                        <a:t>予報　</a:t>
                      </a:r>
                      <a:r>
                        <a:rPr kumimoji="1" lang="en-US" altLang="ja-JP" dirty="0" smtClean="0"/>
                        <a:t>×</a:t>
                      </a:r>
                      <a:endParaRPr kumimoji="1" lang="ja-JP" altLang="en-US" dirty="0"/>
                    </a:p>
                  </a:txBody>
                  <a:tcPr/>
                </a:tc>
                <a:tc>
                  <a:txBody>
                    <a:bodyPr/>
                    <a:lstStyle/>
                    <a:p>
                      <a:r>
                        <a:rPr kumimoji="1" lang="en-US" altLang="ja-JP" dirty="0" smtClean="0"/>
                        <a:t>544</a:t>
                      </a:r>
                      <a:endParaRPr kumimoji="1" lang="ja-JP" altLang="en-US" dirty="0"/>
                    </a:p>
                  </a:txBody>
                  <a:tcPr/>
                </a:tc>
                <a:tc>
                  <a:txBody>
                    <a:bodyPr/>
                    <a:lstStyle/>
                    <a:p>
                      <a:r>
                        <a:rPr kumimoji="1" lang="en-US" altLang="ja-JP" dirty="0" smtClean="0"/>
                        <a:t>5289</a:t>
                      </a:r>
                      <a:endParaRPr kumimoji="1" lang="ja-JP" altLang="en-US" dirty="0"/>
                    </a:p>
                  </a:txBody>
                  <a:tcPr/>
                </a:tc>
              </a:tr>
            </a:tbl>
          </a:graphicData>
        </a:graphic>
      </p:graphicFrame>
      <p:pic>
        <p:nvPicPr>
          <p:cNvPr id="9" name="図 8" descr="latex-image-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8670" y="591482"/>
            <a:ext cx="3956086" cy="614150"/>
          </a:xfrm>
          <a:prstGeom prst="rect">
            <a:avLst/>
          </a:prstGeom>
        </p:spPr>
      </p:pic>
      <p:graphicFrame>
        <p:nvGraphicFramePr>
          <p:cNvPr id="10" name="コンテンツ プレースホルダー 3"/>
          <p:cNvGraphicFramePr>
            <a:graphicFrameLocks/>
          </p:cNvGraphicFramePr>
          <p:nvPr>
            <p:extLst>
              <p:ext uri="{D42A27DB-BD31-4B8C-83A1-F6EECF244321}">
                <p14:modId xmlns:p14="http://schemas.microsoft.com/office/powerpoint/2010/main" val="2950030920"/>
              </p:ext>
            </p:extLst>
          </p:nvPr>
        </p:nvGraphicFramePr>
        <p:xfrm>
          <a:off x="4216862" y="5460479"/>
          <a:ext cx="4565523" cy="1112520"/>
        </p:xfrm>
        <a:graphic>
          <a:graphicData uri="http://schemas.openxmlformats.org/drawingml/2006/table">
            <a:tbl>
              <a:tblPr firstRow="1" bandRow="1">
                <a:tableStyleId>{5C22544A-7EE6-4342-B048-85BDC9FD1C3A}</a:tableStyleId>
              </a:tblPr>
              <a:tblGrid>
                <a:gridCol w="1414352"/>
                <a:gridCol w="1034583"/>
                <a:gridCol w="1051466"/>
                <a:gridCol w="1065122"/>
              </a:tblGrid>
              <a:tr h="370840">
                <a:tc>
                  <a:txBody>
                    <a:bodyPr/>
                    <a:lstStyle/>
                    <a:p>
                      <a:r>
                        <a:rPr kumimoji="1" lang="en-US" altLang="ja-JP" baseline="0" dirty="0" smtClean="0"/>
                        <a:t>TSS </a:t>
                      </a:r>
                      <a:r>
                        <a:rPr kumimoji="1" lang="ja-JP" altLang="en-US" baseline="0" dirty="0" smtClean="0"/>
                        <a:t>スコア</a:t>
                      </a:r>
                      <a:endParaRPr kumimoji="1" lang="ja-JP" altLang="en-US" dirty="0"/>
                    </a:p>
                  </a:txBody>
                  <a:tcPr/>
                </a:tc>
                <a:tc>
                  <a:txBody>
                    <a:bodyPr/>
                    <a:lstStyle/>
                    <a:p>
                      <a:r>
                        <a:rPr kumimoji="1" lang="en-US" altLang="ja-JP" dirty="0" smtClean="0"/>
                        <a:t>C</a:t>
                      </a:r>
                      <a:r>
                        <a:rPr kumimoji="1" lang="ja-JP" altLang="en-US" dirty="0" smtClean="0"/>
                        <a:t>クラス</a:t>
                      </a:r>
                      <a:endParaRPr kumimoji="1" lang="ja-JP" altLang="en-US" dirty="0"/>
                    </a:p>
                  </a:txBody>
                  <a:tcPr/>
                </a:tc>
                <a:tc>
                  <a:txBody>
                    <a:bodyPr/>
                    <a:lstStyle/>
                    <a:p>
                      <a:r>
                        <a:rPr kumimoji="1" lang="en-US" altLang="ja-JP" dirty="0" smtClean="0"/>
                        <a:t>M</a:t>
                      </a:r>
                      <a:r>
                        <a:rPr kumimoji="1" lang="ja-JP" altLang="en-US" dirty="0" smtClean="0"/>
                        <a:t>クラス</a:t>
                      </a:r>
                      <a:endParaRPr kumimoji="1" lang="ja-JP" altLang="en-US" dirty="0"/>
                    </a:p>
                  </a:txBody>
                  <a:tcPr/>
                </a:tc>
                <a:tc>
                  <a:txBody>
                    <a:bodyPr/>
                    <a:lstStyle/>
                    <a:p>
                      <a:r>
                        <a:rPr kumimoji="1" lang="en-US" altLang="ja-JP" dirty="0" smtClean="0"/>
                        <a:t>X</a:t>
                      </a:r>
                      <a:r>
                        <a:rPr kumimoji="1" lang="ja-JP" altLang="en-US" dirty="0" smtClean="0"/>
                        <a:t>クラス</a:t>
                      </a:r>
                      <a:endParaRPr kumimoji="1" lang="ja-JP" altLang="en-US" dirty="0"/>
                    </a:p>
                  </a:txBody>
                  <a:tcPr/>
                </a:tc>
              </a:tr>
              <a:tr h="370840">
                <a:tc>
                  <a:txBody>
                    <a:bodyPr/>
                    <a:lstStyle/>
                    <a:p>
                      <a:r>
                        <a:rPr kumimoji="1" lang="ja-JP" altLang="en-US" dirty="0" smtClean="0"/>
                        <a:t>本研究</a:t>
                      </a:r>
                      <a:endParaRPr kumimoji="1" lang="ja-JP" altLang="en-US" dirty="0"/>
                    </a:p>
                  </a:txBody>
                  <a:tcPr/>
                </a:tc>
                <a:tc>
                  <a:txBody>
                    <a:bodyPr/>
                    <a:lstStyle/>
                    <a:p>
                      <a:r>
                        <a:rPr kumimoji="1" lang="en-US" altLang="ja-JP" dirty="0" smtClean="0"/>
                        <a:t>0.54</a:t>
                      </a:r>
                      <a:endParaRPr kumimoji="1" lang="ja-JP" altLang="en-US" dirty="0"/>
                    </a:p>
                  </a:txBody>
                  <a:tcPr/>
                </a:tc>
                <a:tc>
                  <a:txBody>
                    <a:bodyPr/>
                    <a:lstStyle/>
                    <a:p>
                      <a:r>
                        <a:rPr kumimoji="1" lang="en-US" altLang="ja-JP" dirty="0" smtClean="0"/>
                        <a:t>0.49</a:t>
                      </a:r>
                      <a:endParaRPr kumimoji="1" lang="ja-JP" altLang="en-US" dirty="0"/>
                    </a:p>
                  </a:txBody>
                  <a:tcPr/>
                </a:tc>
                <a:tc>
                  <a:txBody>
                    <a:bodyPr/>
                    <a:lstStyle/>
                    <a:p>
                      <a:r>
                        <a:rPr kumimoji="1" lang="en-US" altLang="ja-JP" dirty="0" smtClean="0"/>
                        <a:t>0.61</a:t>
                      </a:r>
                      <a:endParaRPr kumimoji="1" lang="ja-JP" altLang="en-US" dirty="0"/>
                    </a:p>
                  </a:txBody>
                  <a:tcPr/>
                </a:tc>
              </a:tr>
              <a:tr h="370840">
                <a:tc>
                  <a:txBody>
                    <a:bodyPr/>
                    <a:lstStyle/>
                    <a:p>
                      <a:r>
                        <a:rPr kumimoji="1" lang="en-US" altLang="ja-JP" dirty="0" smtClean="0"/>
                        <a:t>Bloomfield+</a:t>
                      </a:r>
                      <a:endParaRPr kumimoji="1" lang="ja-JP" altLang="en-US" dirty="0"/>
                    </a:p>
                  </a:txBody>
                  <a:tcPr/>
                </a:tc>
                <a:tc>
                  <a:txBody>
                    <a:bodyPr/>
                    <a:lstStyle/>
                    <a:p>
                      <a:r>
                        <a:rPr kumimoji="1" lang="en-US" altLang="ja-JP" dirty="0" smtClean="0"/>
                        <a:t>0.44</a:t>
                      </a:r>
                      <a:endParaRPr kumimoji="1" lang="ja-JP" altLang="en-US" dirty="0"/>
                    </a:p>
                  </a:txBody>
                  <a:tcPr/>
                </a:tc>
                <a:tc>
                  <a:txBody>
                    <a:bodyPr/>
                    <a:lstStyle/>
                    <a:p>
                      <a:r>
                        <a:rPr kumimoji="1" lang="en-US" altLang="ja-JP" dirty="0" smtClean="0"/>
                        <a:t>0.53</a:t>
                      </a:r>
                      <a:endParaRPr kumimoji="1" lang="ja-JP" altLang="en-US" dirty="0"/>
                    </a:p>
                  </a:txBody>
                  <a:tcPr/>
                </a:tc>
                <a:tc>
                  <a:txBody>
                    <a:bodyPr/>
                    <a:lstStyle/>
                    <a:p>
                      <a:r>
                        <a:rPr kumimoji="1" lang="en-US" altLang="ja-JP" dirty="0" smtClean="0"/>
                        <a:t>0.74</a:t>
                      </a:r>
                      <a:endParaRPr kumimoji="1" lang="ja-JP" altLang="en-US" dirty="0"/>
                    </a:p>
                  </a:txBody>
                  <a:tcPr/>
                </a:tc>
              </a:tr>
            </a:tbl>
          </a:graphicData>
        </a:graphic>
      </p:graphicFrame>
      <p:sp>
        <p:nvSpPr>
          <p:cNvPr id="11" name="コンテンツ プレースホルダー 2"/>
          <p:cNvSpPr txBox="1">
            <a:spLocks/>
          </p:cNvSpPr>
          <p:nvPr/>
        </p:nvSpPr>
        <p:spPr>
          <a:xfrm>
            <a:off x="4874983" y="1698400"/>
            <a:ext cx="4146122" cy="360295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a:lstStyle>
          <a:p>
            <a:r>
              <a:rPr lang="en-US" altLang="ja-JP" dirty="0" smtClean="0"/>
              <a:t>Bloomfield+ </a:t>
            </a:r>
            <a:r>
              <a:rPr lang="ja-JP" altLang="en-US" dirty="0" smtClean="0"/>
              <a:t>で提案された予報アルゴリズム評価方法を採用。</a:t>
            </a:r>
            <a:endParaRPr lang="en-US" altLang="ja-JP" dirty="0"/>
          </a:p>
          <a:p>
            <a:r>
              <a:rPr lang="en-US" altLang="ja-JP" dirty="0" smtClean="0"/>
              <a:t>Bloomfield+ </a:t>
            </a:r>
            <a:r>
              <a:rPr lang="ja-JP" altLang="en-US" dirty="0" smtClean="0"/>
              <a:t>では黒点形状ごとの統計からフレアを予測</a:t>
            </a:r>
            <a:endParaRPr lang="en-US" altLang="ja-JP" dirty="0" smtClean="0"/>
          </a:p>
          <a:p>
            <a:r>
              <a:rPr lang="en-US" altLang="ja-JP" dirty="0"/>
              <a:t>Bloomfield+ </a:t>
            </a:r>
            <a:r>
              <a:rPr lang="ja-JP" altLang="en-US" dirty="0" smtClean="0"/>
              <a:t>に近い予報精度を達成</a:t>
            </a:r>
            <a:endParaRPr lang="en-US" altLang="ja-JP" dirty="0"/>
          </a:p>
          <a:p>
            <a:endParaRPr lang="en-US" altLang="ja-JP" dirty="0" smtClean="0"/>
          </a:p>
        </p:txBody>
      </p:sp>
      <p:sp>
        <p:nvSpPr>
          <p:cNvPr id="12" name="テキスト ボックス 11"/>
          <p:cNvSpPr txBox="1"/>
          <p:nvPr/>
        </p:nvSpPr>
        <p:spPr>
          <a:xfrm>
            <a:off x="208020" y="6203667"/>
            <a:ext cx="4008842" cy="369332"/>
          </a:xfrm>
          <a:prstGeom prst="rect">
            <a:avLst/>
          </a:prstGeom>
          <a:noFill/>
        </p:spPr>
        <p:txBody>
          <a:bodyPr wrap="none" rtlCol="0">
            <a:spAutoFit/>
          </a:bodyPr>
          <a:lstStyle/>
          <a:p>
            <a:r>
              <a:rPr kumimoji="1" lang="en-US" altLang="ja-JP" dirty="0" smtClean="0"/>
              <a:t>Bloomfield et al., 2012, </a:t>
            </a:r>
            <a:r>
              <a:rPr kumimoji="1" lang="en-US" altLang="ja-JP" dirty="0" err="1" smtClean="0"/>
              <a:t>ApJL</a:t>
            </a:r>
            <a:r>
              <a:rPr kumimoji="1" lang="en-US" altLang="ja-JP" dirty="0" smtClean="0"/>
              <a:t>, 747, 41</a:t>
            </a:r>
            <a:endParaRPr kumimoji="1" lang="ja-JP" altLang="en-US" dirty="0"/>
          </a:p>
        </p:txBody>
      </p:sp>
      <p:sp>
        <p:nvSpPr>
          <p:cNvPr id="3" name="テキスト ボックス 2"/>
          <p:cNvSpPr txBox="1"/>
          <p:nvPr/>
        </p:nvSpPr>
        <p:spPr>
          <a:xfrm>
            <a:off x="6793907" y="1329068"/>
            <a:ext cx="2002133" cy="369332"/>
          </a:xfrm>
          <a:prstGeom prst="rect">
            <a:avLst/>
          </a:prstGeom>
          <a:noFill/>
        </p:spPr>
        <p:txBody>
          <a:bodyPr wrap="none" rtlCol="0">
            <a:spAutoFit/>
          </a:bodyPr>
          <a:lstStyle/>
          <a:p>
            <a:r>
              <a:rPr kumimoji="1" lang="en-US" altLang="ja-JP" dirty="0" smtClean="0"/>
              <a:t>TP : </a:t>
            </a:r>
            <a:r>
              <a:rPr kumimoji="1" lang="en-US" altLang="ja-JP" dirty="0" err="1" smtClean="0"/>
              <a:t>Ture</a:t>
            </a:r>
            <a:r>
              <a:rPr kumimoji="1" lang="en-US" altLang="ja-JP" dirty="0" smtClean="0"/>
              <a:t> Positive</a:t>
            </a:r>
            <a:endParaRPr kumimoji="1" lang="ja-JP" altLang="en-US" dirty="0"/>
          </a:p>
        </p:txBody>
      </p:sp>
      <p:sp>
        <p:nvSpPr>
          <p:cNvPr id="7" name="テキスト ボックス 6"/>
          <p:cNvSpPr txBox="1"/>
          <p:nvPr/>
        </p:nvSpPr>
        <p:spPr>
          <a:xfrm>
            <a:off x="5694387" y="4977077"/>
            <a:ext cx="2992413" cy="369332"/>
          </a:xfrm>
          <a:prstGeom prst="rect">
            <a:avLst/>
          </a:prstGeom>
          <a:noFill/>
          <a:ln>
            <a:noFill/>
          </a:ln>
        </p:spPr>
        <p:txBody>
          <a:bodyPr wrap="none" rtlCol="0">
            <a:spAutoFit/>
          </a:bodyPr>
          <a:lstStyle/>
          <a:p>
            <a:r>
              <a:rPr kumimoji="1" lang="en-US" altLang="ja-JP" dirty="0" smtClean="0"/>
              <a:t>TSS = 1 </a:t>
            </a:r>
            <a:r>
              <a:rPr kumimoji="1" lang="ja-JP" altLang="en-US" dirty="0" smtClean="0"/>
              <a:t>だと</a:t>
            </a:r>
            <a:r>
              <a:rPr kumimoji="1" lang="en-US" altLang="ja-JP" dirty="0" smtClean="0"/>
              <a:t>100%</a:t>
            </a:r>
            <a:r>
              <a:rPr kumimoji="1" lang="ja-JP" altLang="en-US" dirty="0" smtClean="0"/>
              <a:t>予報的中</a:t>
            </a:r>
            <a:endParaRPr kumimoji="1" lang="ja-JP" altLang="en-US" dirty="0"/>
          </a:p>
        </p:txBody>
      </p:sp>
    </p:spTree>
    <p:extLst>
      <p:ext uri="{BB962C8B-B14F-4D97-AF65-F5344CB8AC3E}">
        <p14:creationId xmlns:p14="http://schemas.microsoft.com/office/powerpoint/2010/main" val="1003269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31207"/>
            <a:ext cx="8229600" cy="990600"/>
          </a:xfrm>
        </p:spPr>
        <p:txBody>
          <a:bodyPr>
            <a:normAutofit/>
          </a:bodyPr>
          <a:lstStyle/>
          <a:p>
            <a:r>
              <a:rPr lang="ja-JP" altLang="en-US" dirty="0" smtClean="0">
                <a:solidFill>
                  <a:schemeClr val="tx1"/>
                </a:solidFill>
              </a:rPr>
              <a:t>結論と今後の発展</a:t>
            </a:r>
            <a:endParaRPr kumimoji="1" lang="ja-JP" altLang="en-US" dirty="0">
              <a:solidFill>
                <a:schemeClr val="tx1"/>
              </a:solidFill>
            </a:endParaRPr>
          </a:p>
        </p:txBody>
      </p:sp>
      <p:sp>
        <p:nvSpPr>
          <p:cNvPr id="3" name="コンテンツ プレースホルダー 2"/>
          <p:cNvSpPr>
            <a:spLocks noGrp="1"/>
          </p:cNvSpPr>
          <p:nvPr>
            <p:ph idx="1"/>
          </p:nvPr>
        </p:nvSpPr>
        <p:spPr>
          <a:xfrm>
            <a:off x="457200" y="1600200"/>
            <a:ext cx="8229600" cy="4876800"/>
          </a:xfrm>
        </p:spPr>
        <p:txBody>
          <a:bodyPr/>
          <a:lstStyle/>
          <a:p>
            <a:pPr>
              <a:spcAft>
                <a:spcPts val="600"/>
              </a:spcAft>
            </a:pPr>
            <a:r>
              <a:rPr lang="en-US" altLang="ja-JP" dirty="0" smtClean="0"/>
              <a:t>wavelet</a:t>
            </a:r>
            <a:r>
              <a:rPr lang="ja-JP" altLang="en-US" dirty="0" smtClean="0"/>
              <a:t>変換という一般的な画像処理手法と機械学習を用いて黒点ごとのフレア発生統計を用いた従来手法に匹敵する精度の宇宙天気予報が実現できた。</a:t>
            </a:r>
            <a:endParaRPr lang="en-US" altLang="ja-JP" dirty="0" smtClean="0"/>
          </a:p>
          <a:p>
            <a:pPr>
              <a:spcAft>
                <a:spcPts val="600"/>
              </a:spcAft>
            </a:pPr>
            <a:r>
              <a:rPr lang="ja-JP" altLang="en-US" dirty="0" smtClean="0"/>
              <a:t>物理的解釈をあまりせずに予報可能なので様々なデータを予報に取り入れられる。</a:t>
            </a:r>
            <a:endParaRPr lang="en-US" altLang="ja-JP" dirty="0" smtClean="0"/>
          </a:p>
          <a:p>
            <a:pPr>
              <a:spcAft>
                <a:spcPts val="600"/>
              </a:spcAft>
            </a:pPr>
            <a:endParaRPr lang="en-US" altLang="ja-JP" dirty="0" smtClean="0"/>
          </a:p>
          <a:p>
            <a:pPr>
              <a:spcAft>
                <a:spcPts val="600"/>
              </a:spcAft>
            </a:pPr>
            <a:r>
              <a:rPr lang="ja-JP" altLang="en-US" dirty="0" smtClean="0"/>
              <a:t>太陽風の状態を観測している</a:t>
            </a:r>
            <a:r>
              <a:rPr kumimoji="1" lang="en-US" altLang="ja-JP" dirty="0" smtClean="0"/>
              <a:t>ACE</a:t>
            </a:r>
            <a:r>
              <a:rPr kumimoji="1" lang="ja-JP" altLang="en-US" dirty="0" smtClean="0"/>
              <a:t>衛星のデータ、地磁気の状態を表す</a:t>
            </a:r>
            <a:r>
              <a:rPr lang="en-US" altLang="ja-JP" dirty="0" err="1" smtClean="0"/>
              <a:t>Dst</a:t>
            </a:r>
            <a:r>
              <a:rPr lang="ja-JP" altLang="en-US" dirty="0" smtClean="0"/>
              <a:t>指数なども特徴量</a:t>
            </a:r>
            <a:r>
              <a:rPr lang="en-US" altLang="ja-JP" dirty="0" smtClean="0"/>
              <a:t> or </a:t>
            </a:r>
            <a:r>
              <a:rPr lang="ja-JP" altLang="en-US" dirty="0" smtClean="0"/>
              <a:t>予報対象としていきたい。</a:t>
            </a:r>
            <a:r>
              <a:rPr lang="en-US" altLang="ja-JP" dirty="0"/>
              <a:t/>
            </a:r>
            <a:br>
              <a:rPr lang="en-US" altLang="ja-JP" dirty="0"/>
            </a:br>
            <a:r>
              <a:rPr lang="en-US" altLang="ja-JP" dirty="0" smtClean="0"/>
              <a:t>	→</a:t>
            </a:r>
            <a:r>
              <a:rPr lang="ja-JP" altLang="en-US" dirty="0" smtClean="0"/>
              <a:t>そうすればオーロラ予測もできる？</a:t>
            </a:r>
            <a:endParaRPr lang="en-US" altLang="ja-JP" dirty="0" smtClean="0"/>
          </a:p>
          <a:p>
            <a:pPr>
              <a:spcAft>
                <a:spcPts val="600"/>
              </a:spcAft>
            </a:pPr>
            <a:r>
              <a:rPr kumimoji="1" lang="ja-JP" altLang="en-US" dirty="0" smtClean="0"/>
              <a:t>衛星障害</a:t>
            </a:r>
            <a:r>
              <a:rPr lang="ja-JP" altLang="en-US" dirty="0" smtClean="0"/>
              <a:t>を</a:t>
            </a:r>
            <a:r>
              <a:rPr kumimoji="1" lang="ja-JP" altLang="en-US" dirty="0" smtClean="0"/>
              <a:t>直接予報することもできる可能性がある。</a:t>
            </a:r>
            <a:endParaRPr kumimoji="1" lang="en-US" altLang="ja-JP" dirty="0" smtClean="0"/>
          </a:p>
          <a:p>
            <a:pPr>
              <a:spcAft>
                <a:spcPts val="600"/>
              </a:spcAft>
            </a:pPr>
            <a:endParaRPr kumimoji="1" lang="ja-JP" altLang="en-US" dirty="0"/>
          </a:p>
        </p:txBody>
      </p:sp>
    </p:spTree>
    <p:extLst>
      <p:ext uri="{BB962C8B-B14F-4D97-AF65-F5344CB8AC3E}">
        <p14:creationId xmlns:p14="http://schemas.microsoft.com/office/powerpoint/2010/main" val="14114003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190550"/>
            <a:ext cx="8229600" cy="2060482"/>
          </a:xfrm>
        </p:spPr>
        <p:txBody>
          <a:bodyPr/>
          <a:lstStyle/>
          <a:p>
            <a:r>
              <a:rPr kumimoji="1" lang="ja-JP" altLang="en-US" dirty="0" smtClean="0"/>
              <a:t>太陽フレアや</a:t>
            </a:r>
            <a:r>
              <a:rPr lang="ja-JP" altLang="en-US" dirty="0" smtClean="0"/>
              <a:t>コロナ質量放出</a:t>
            </a:r>
            <a:r>
              <a:rPr lang="en-US" altLang="ja-JP" dirty="0" smtClean="0"/>
              <a:t>(CME)</a:t>
            </a:r>
            <a:r>
              <a:rPr lang="ja-JP" altLang="en-US" dirty="0" smtClean="0"/>
              <a:t>により地球に高エネルギー粒子が到達したり磁気嵐が起こる。</a:t>
            </a:r>
            <a:endParaRPr lang="en-US" altLang="ja-JP" dirty="0" smtClean="0"/>
          </a:p>
          <a:p>
            <a:r>
              <a:rPr kumimoji="1" lang="ja-JP" altLang="en-US" dirty="0" smtClean="0"/>
              <a:t>衛星の故障や大停電を引き起こすことがある。</a:t>
            </a:r>
            <a:endParaRPr kumimoji="1" lang="en-US" altLang="ja-JP" dirty="0" smtClean="0"/>
          </a:p>
          <a:p>
            <a:r>
              <a:rPr kumimoji="1" lang="ja-JP" altLang="en-US" dirty="0" smtClean="0"/>
              <a:t>宇宙利用が増大する現代に必要なリスク管理。</a:t>
            </a:r>
            <a:endParaRPr kumimoji="1" lang="ja-JP" altLang="en-US" dirty="0"/>
          </a:p>
        </p:txBody>
      </p:sp>
      <p:pic>
        <p:nvPicPr>
          <p:cNvPr id="7" name="図 6"/>
          <p:cNvPicPr>
            <a:picLocks noChangeAspect="1"/>
          </p:cNvPicPr>
          <p:nvPr/>
        </p:nvPicPr>
        <p:blipFill>
          <a:blip r:embed="rId2"/>
          <a:stretch>
            <a:fillRect/>
          </a:stretch>
        </p:blipFill>
        <p:spPr>
          <a:xfrm>
            <a:off x="2457319" y="3066845"/>
            <a:ext cx="6415291" cy="3518063"/>
          </a:xfrm>
          <a:prstGeom prst="rect">
            <a:avLst/>
          </a:prstGeom>
        </p:spPr>
      </p:pic>
      <p:sp>
        <p:nvSpPr>
          <p:cNvPr id="8" name="テキスト ボックス 7"/>
          <p:cNvSpPr txBox="1"/>
          <p:nvPr/>
        </p:nvSpPr>
        <p:spPr>
          <a:xfrm>
            <a:off x="7496817" y="6477000"/>
            <a:ext cx="957414" cy="369332"/>
          </a:xfrm>
          <a:prstGeom prst="rect">
            <a:avLst/>
          </a:prstGeom>
          <a:noFill/>
        </p:spPr>
        <p:txBody>
          <a:bodyPr wrap="none" rtlCol="0">
            <a:spAutoFit/>
          </a:bodyPr>
          <a:lstStyle/>
          <a:p>
            <a:r>
              <a:rPr kumimoji="1" lang="en-US" altLang="ja-JP" dirty="0" smtClean="0"/>
              <a:t>© NICT</a:t>
            </a:r>
            <a:endParaRPr kumimoji="1" lang="ja-JP" altLang="en-US" dirty="0"/>
          </a:p>
        </p:txBody>
      </p:sp>
      <p:sp>
        <p:nvSpPr>
          <p:cNvPr id="15" name="正方形/長方形 14"/>
          <p:cNvSpPr/>
          <p:nvPr/>
        </p:nvSpPr>
        <p:spPr>
          <a:xfrm>
            <a:off x="2102932" y="3012325"/>
            <a:ext cx="7041068" cy="38340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11" name="図 4" descr="EMP-Fig1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2111" y="3723486"/>
            <a:ext cx="4540499" cy="275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11"/>
          <p:cNvPicPr>
            <a:picLocks noChangeAspect="1"/>
          </p:cNvPicPr>
          <p:nvPr/>
        </p:nvPicPr>
        <p:blipFill>
          <a:blip r:embed="rId4"/>
          <a:stretch>
            <a:fillRect/>
          </a:stretch>
        </p:blipFill>
        <p:spPr>
          <a:xfrm>
            <a:off x="559168" y="3066845"/>
            <a:ext cx="3175000" cy="2628900"/>
          </a:xfrm>
          <a:prstGeom prst="rect">
            <a:avLst/>
          </a:prstGeom>
        </p:spPr>
      </p:pic>
      <p:sp>
        <p:nvSpPr>
          <p:cNvPr id="13" name="テキスト ボックス 12"/>
          <p:cNvSpPr txBox="1"/>
          <p:nvPr/>
        </p:nvSpPr>
        <p:spPr>
          <a:xfrm>
            <a:off x="5311574" y="3012325"/>
            <a:ext cx="3142657" cy="646331"/>
          </a:xfrm>
          <a:prstGeom prst="rect">
            <a:avLst/>
          </a:prstGeom>
          <a:noFill/>
        </p:spPr>
        <p:txBody>
          <a:bodyPr wrap="none" rtlCol="0">
            <a:spAutoFit/>
          </a:bodyPr>
          <a:lstStyle/>
          <a:p>
            <a:r>
              <a:rPr kumimoji="1" lang="en-US" altLang="ja-JP" dirty="0" smtClean="0"/>
              <a:t>1989</a:t>
            </a:r>
            <a:r>
              <a:rPr kumimoji="1" lang="ja-JP" altLang="en-US" dirty="0" smtClean="0"/>
              <a:t>年の大磁気嵐で故障した</a:t>
            </a:r>
            <a:endParaRPr kumimoji="1" lang="en-US" altLang="ja-JP" dirty="0" smtClean="0"/>
          </a:p>
          <a:p>
            <a:r>
              <a:rPr kumimoji="1" lang="ja-JP" altLang="en-US" dirty="0" smtClean="0"/>
              <a:t>アメリカの変圧器</a:t>
            </a:r>
            <a:endParaRPr kumimoji="1" lang="ja-JP" altLang="en-US" dirty="0"/>
          </a:p>
        </p:txBody>
      </p:sp>
      <p:sp>
        <p:nvSpPr>
          <p:cNvPr id="14" name="テキスト ボックス 13"/>
          <p:cNvSpPr txBox="1"/>
          <p:nvPr/>
        </p:nvSpPr>
        <p:spPr>
          <a:xfrm>
            <a:off x="457200" y="5830669"/>
            <a:ext cx="3308117" cy="646331"/>
          </a:xfrm>
          <a:prstGeom prst="rect">
            <a:avLst/>
          </a:prstGeom>
          <a:noFill/>
        </p:spPr>
        <p:txBody>
          <a:bodyPr wrap="none" rtlCol="0">
            <a:spAutoFit/>
          </a:bodyPr>
          <a:lstStyle/>
          <a:p>
            <a:r>
              <a:rPr kumimoji="1" lang="en-US" altLang="ja-JP" dirty="0" smtClean="0"/>
              <a:t>2000</a:t>
            </a:r>
            <a:r>
              <a:rPr kumimoji="1" lang="ja-JP" altLang="en-US" dirty="0" smtClean="0"/>
              <a:t>年の太陽フレアの影響で</a:t>
            </a:r>
            <a:r>
              <a:rPr kumimoji="1" lang="en-US" altLang="ja-JP" dirty="0" smtClean="0"/>
              <a:t/>
            </a:r>
            <a:br>
              <a:rPr kumimoji="1" lang="en-US" altLang="ja-JP" dirty="0" smtClean="0"/>
            </a:br>
            <a:r>
              <a:rPr kumimoji="1" lang="ja-JP" altLang="en-US" dirty="0" smtClean="0"/>
              <a:t>大気圏に再突入したあすか衛星</a:t>
            </a:r>
            <a:endParaRPr kumimoji="1" lang="ja-JP" altLang="en-US" dirty="0"/>
          </a:p>
        </p:txBody>
      </p:sp>
      <p:sp>
        <p:nvSpPr>
          <p:cNvPr id="2" name="タイトル 1"/>
          <p:cNvSpPr>
            <a:spLocks noGrp="1"/>
          </p:cNvSpPr>
          <p:nvPr>
            <p:ph type="title"/>
          </p:nvPr>
        </p:nvSpPr>
        <p:spPr>
          <a:xfrm>
            <a:off x="457200" y="267347"/>
            <a:ext cx="8229600" cy="990600"/>
          </a:xfrm>
        </p:spPr>
        <p:txBody>
          <a:bodyPr>
            <a:normAutofit/>
          </a:bodyPr>
          <a:lstStyle/>
          <a:p>
            <a:r>
              <a:rPr lang="ja-JP" altLang="en-US" dirty="0" smtClean="0">
                <a:solidFill>
                  <a:schemeClr val="tx1"/>
                </a:solidFill>
              </a:rPr>
              <a:t>宇宙天気予報とは</a:t>
            </a:r>
            <a:endParaRPr kumimoji="1" lang="ja-JP" altLang="en-US" dirty="0">
              <a:solidFill>
                <a:schemeClr val="tx1"/>
              </a:solidFill>
            </a:endParaRPr>
          </a:p>
        </p:txBody>
      </p:sp>
    </p:spTree>
    <p:extLst>
      <p:ext uri="{BB962C8B-B14F-4D97-AF65-F5344CB8AC3E}">
        <p14:creationId xmlns:p14="http://schemas.microsoft.com/office/powerpoint/2010/main" val="38578712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31207"/>
            <a:ext cx="8229600" cy="990600"/>
          </a:xfrm>
        </p:spPr>
        <p:txBody>
          <a:bodyPr>
            <a:normAutofit/>
          </a:bodyPr>
          <a:lstStyle/>
          <a:p>
            <a:r>
              <a:rPr kumimoji="1" lang="ja-JP" altLang="en-US" dirty="0" smtClean="0">
                <a:solidFill>
                  <a:schemeClr val="tx1"/>
                </a:solidFill>
              </a:rPr>
              <a:t>太陽フレアとは</a:t>
            </a:r>
            <a:endParaRPr kumimoji="1" lang="ja-JP" altLang="en-US" dirty="0">
              <a:solidFill>
                <a:schemeClr val="tx1"/>
              </a:solidFill>
            </a:endParaRPr>
          </a:p>
        </p:txBody>
      </p:sp>
      <p:sp>
        <p:nvSpPr>
          <p:cNvPr id="3" name="コンテンツ プレースホルダー 2"/>
          <p:cNvSpPr>
            <a:spLocks noGrp="1"/>
          </p:cNvSpPr>
          <p:nvPr>
            <p:ph idx="1"/>
          </p:nvPr>
        </p:nvSpPr>
        <p:spPr>
          <a:xfrm>
            <a:off x="477930" y="1421807"/>
            <a:ext cx="8179587" cy="2578978"/>
          </a:xfrm>
        </p:spPr>
        <p:txBody>
          <a:bodyPr>
            <a:normAutofit/>
          </a:bodyPr>
          <a:lstStyle/>
          <a:p>
            <a:pPr marL="183600">
              <a:spcBef>
                <a:spcPts val="1200"/>
              </a:spcBef>
            </a:pPr>
            <a:r>
              <a:rPr kumimoji="1" lang="ja-JP" altLang="en-US" dirty="0" smtClean="0"/>
              <a:t>黒点周辺に蓄えられた磁気エネルギーの解放による太陽表面での爆発現象。</a:t>
            </a:r>
            <a:endParaRPr kumimoji="1" lang="en-US" altLang="ja-JP" dirty="0" smtClean="0"/>
          </a:p>
          <a:p>
            <a:pPr>
              <a:spcBef>
                <a:spcPts val="1200"/>
              </a:spcBef>
            </a:pPr>
            <a:r>
              <a:rPr lang="ja-JP" altLang="en-US" dirty="0" smtClean="0"/>
              <a:t>複雑な構造を持つ黒点ほどフレアを起こしやすいなどの傾向がある。</a:t>
            </a:r>
            <a:endParaRPr lang="en-US" altLang="ja-JP" dirty="0" smtClean="0"/>
          </a:p>
          <a:p>
            <a:pPr>
              <a:spcBef>
                <a:spcPts val="1200"/>
              </a:spcBef>
            </a:pPr>
            <a:r>
              <a:rPr kumimoji="1" lang="en-US" altLang="ja-JP" dirty="0" smtClean="0"/>
              <a:t>GOES</a:t>
            </a:r>
            <a:r>
              <a:rPr kumimoji="1" lang="ja-JP" altLang="en-US" dirty="0" smtClean="0"/>
              <a:t>衛星で観測される</a:t>
            </a:r>
            <a:r>
              <a:rPr lang="ja-JP" altLang="en-US" dirty="0" smtClean="0"/>
              <a:t>太陽全面の</a:t>
            </a:r>
            <a:r>
              <a:rPr lang="en-US" altLang="ja-JP" dirty="0" smtClean="0"/>
              <a:t>X</a:t>
            </a:r>
            <a:r>
              <a:rPr lang="ja-JP" altLang="en-US" dirty="0" smtClean="0"/>
              <a:t>線強度で定義される</a:t>
            </a:r>
            <a:endParaRPr kumimoji="1" lang="en-US" altLang="ja-JP" dirty="0" smtClean="0"/>
          </a:p>
        </p:txBody>
      </p:sp>
      <p:pic>
        <p:nvPicPr>
          <p:cNvPr id="7" name="1_sxt_920217_920227_s.mpe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056486" y="3711223"/>
            <a:ext cx="2763973" cy="2763974"/>
          </a:xfrm>
          <a:prstGeom prst="rect">
            <a:avLst/>
          </a:prstGeom>
        </p:spPr>
      </p:pic>
      <p:sp>
        <p:nvSpPr>
          <p:cNvPr id="4" name="テキスト ボックス 3"/>
          <p:cNvSpPr txBox="1"/>
          <p:nvPr/>
        </p:nvSpPr>
        <p:spPr>
          <a:xfrm>
            <a:off x="2514249" y="6475197"/>
            <a:ext cx="1522973" cy="338554"/>
          </a:xfrm>
          <a:prstGeom prst="rect">
            <a:avLst/>
          </a:prstGeom>
          <a:noFill/>
        </p:spPr>
        <p:txBody>
          <a:bodyPr wrap="none" rtlCol="0">
            <a:spAutoFit/>
          </a:bodyPr>
          <a:lstStyle/>
          <a:p>
            <a:r>
              <a:rPr kumimoji="1" lang="en-US" altLang="ja-JP" sz="1600" dirty="0" err="1" smtClean="0"/>
              <a:t>Yohkoh</a:t>
            </a:r>
            <a:r>
              <a:rPr kumimoji="1" lang="en-US" altLang="ja-JP" sz="1600" dirty="0" smtClean="0"/>
              <a:t>,</a:t>
            </a:r>
            <a:r>
              <a:rPr kumimoji="1" lang="en-US" altLang="ja-JP" sz="1600" dirty="0"/>
              <a:t> </a:t>
            </a:r>
            <a:r>
              <a:rPr kumimoji="1" lang="ja-JP" altLang="en-US" sz="1600" dirty="0" smtClean="0"/>
              <a:t>軟</a:t>
            </a:r>
            <a:r>
              <a:rPr kumimoji="1" lang="en-US" altLang="ja-JP" sz="1600" dirty="0" smtClean="0"/>
              <a:t>X</a:t>
            </a:r>
            <a:r>
              <a:rPr kumimoji="1" lang="ja-JP" altLang="en-US" sz="1600" dirty="0" smtClean="0"/>
              <a:t>線</a:t>
            </a:r>
            <a:endParaRPr kumimoji="1" lang="ja-JP" altLang="en-US" sz="1600" dirty="0"/>
          </a:p>
        </p:txBody>
      </p:sp>
      <p:pic>
        <p:nvPicPr>
          <p:cNvPr id="5" name="図 4"/>
          <p:cNvPicPr>
            <a:picLocks noChangeAspect="1"/>
          </p:cNvPicPr>
          <p:nvPr/>
        </p:nvPicPr>
        <p:blipFill rotWithShape="1">
          <a:blip r:embed="rId5"/>
          <a:srcRect l="17352" t="15934" r="24579" b="25024"/>
          <a:stretch/>
        </p:blipFill>
        <p:spPr>
          <a:xfrm>
            <a:off x="6186702" y="3920587"/>
            <a:ext cx="2208542" cy="1684187"/>
          </a:xfrm>
          <a:prstGeom prst="rect">
            <a:avLst/>
          </a:prstGeom>
        </p:spPr>
      </p:pic>
      <p:pic>
        <p:nvPicPr>
          <p:cNvPr id="10" name="図 9"/>
          <p:cNvPicPr>
            <a:picLocks noChangeAspect="1"/>
          </p:cNvPicPr>
          <p:nvPr/>
        </p:nvPicPr>
        <p:blipFill rotWithShape="1">
          <a:blip r:embed="rId6"/>
          <a:srcRect l="53455" t="46545" r="14701" b="10909"/>
          <a:stretch/>
        </p:blipFill>
        <p:spPr>
          <a:xfrm>
            <a:off x="4235675" y="3940118"/>
            <a:ext cx="1647640" cy="1651001"/>
          </a:xfrm>
          <a:prstGeom prst="rect">
            <a:avLst/>
          </a:prstGeom>
        </p:spPr>
      </p:pic>
      <p:sp>
        <p:nvSpPr>
          <p:cNvPr id="11" name="テキスト ボックス 10"/>
          <p:cNvSpPr txBox="1"/>
          <p:nvPr/>
        </p:nvSpPr>
        <p:spPr>
          <a:xfrm>
            <a:off x="4414065" y="5597369"/>
            <a:ext cx="1316286" cy="369332"/>
          </a:xfrm>
          <a:prstGeom prst="rect">
            <a:avLst/>
          </a:prstGeom>
          <a:noFill/>
        </p:spPr>
        <p:txBody>
          <a:bodyPr wrap="none" rtlCol="0">
            <a:spAutoFit/>
          </a:bodyPr>
          <a:lstStyle/>
          <a:p>
            <a:r>
              <a:rPr kumimoji="1" lang="ja-JP" altLang="en-US" dirty="0" smtClean="0"/>
              <a:t>単純な黒点</a:t>
            </a:r>
            <a:endParaRPr kumimoji="1" lang="en-US" altLang="ja-JP" dirty="0" smtClean="0"/>
          </a:p>
        </p:txBody>
      </p:sp>
      <p:sp>
        <p:nvSpPr>
          <p:cNvPr id="12" name="テキスト ボックス 11"/>
          <p:cNvSpPr txBox="1"/>
          <p:nvPr/>
        </p:nvSpPr>
        <p:spPr>
          <a:xfrm>
            <a:off x="6150560" y="5603090"/>
            <a:ext cx="2234205" cy="646331"/>
          </a:xfrm>
          <a:prstGeom prst="rect">
            <a:avLst/>
          </a:prstGeom>
          <a:noFill/>
        </p:spPr>
        <p:txBody>
          <a:bodyPr wrap="none" rtlCol="0">
            <a:spAutoFit/>
          </a:bodyPr>
          <a:lstStyle/>
          <a:p>
            <a:pPr algn="ctr"/>
            <a:r>
              <a:rPr kumimoji="1" lang="ja-JP" altLang="en-US" dirty="0" smtClean="0"/>
              <a:t>複雑な黒点</a:t>
            </a:r>
            <a:endParaRPr kumimoji="1" lang="en-US" altLang="ja-JP" dirty="0" smtClean="0"/>
          </a:p>
          <a:p>
            <a:pPr algn="ctr"/>
            <a:r>
              <a:rPr kumimoji="1" lang="ja-JP" altLang="en-US" dirty="0" smtClean="0"/>
              <a:t>フレアを起こしやすい</a:t>
            </a:r>
            <a:endParaRPr kumimoji="1" lang="en-US" altLang="ja-JP" dirty="0" smtClean="0"/>
          </a:p>
        </p:txBody>
      </p:sp>
      <p:sp>
        <p:nvSpPr>
          <p:cNvPr id="13" name="テキスト ボックス 12"/>
          <p:cNvSpPr txBox="1"/>
          <p:nvPr/>
        </p:nvSpPr>
        <p:spPr>
          <a:xfrm>
            <a:off x="5057271" y="6227835"/>
            <a:ext cx="3989343" cy="369332"/>
          </a:xfrm>
          <a:prstGeom prst="rect">
            <a:avLst/>
          </a:prstGeom>
          <a:noFill/>
        </p:spPr>
        <p:txBody>
          <a:bodyPr wrap="none" rtlCol="0">
            <a:spAutoFit/>
          </a:bodyPr>
          <a:lstStyle/>
          <a:p>
            <a:r>
              <a:rPr kumimoji="1" lang="ja-JP" altLang="en-US" dirty="0" smtClean="0"/>
              <a:t>京大飛騨天文台</a:t>
            </a:r>
            <a:r>
              <a:rPr kumimoji="1" lang="en-US" altLang="ja-JP" dirty="0" smtClean="0"/>
              <a:t>, SMART, </a:t>
            </a:r>
            <a:r>
              <a:rPr kumimoji="1" lang="ja-JP" altLang="en-US" dirty="0" smtClean="0"/>
              <a:t>可視連続光</a:t>
            </a:r>
            <a:endParaRPr kumimoji="1" lang="ja-JP" altLang="en-US" dirty="0"/>
          </a:p>
        </p:txBody>
      </p:sp>
    </p:spTree>
    <p:extLst>
      <p:ext uri="{BB962C8B-B14F-4D97-AF65-F5344CB8AC3E}">
        <p14:creationId xmlns:p14="http://schemas.microsoft.com/office/powerpoint/2010/main" val="38095007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96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31207"/>
            <a:ext cx="8229600" cy="990600"/>
          </a:xfrm>
        </p:spPr>
        <p:txBody>
          <a:bodyPr>
            <a:normAutofit/>
          </a:bodyPr>
          <a:lstStyle/>
          <a:p>
            <a:r>
              <a:rPr lang="ja-JP" altLang="en-US" dirty="0" smtClean="0">
                <a:solidFill>
                  <a:schemeClr val="tx1"/>
                </a:solidFill>
              </a:rPr>
              <a:t>既存</a:t>
            </a:r>
            <a:r>
              <a:rPr kumimoji="1" lang="ja-JP" altLang="en-US" dirty="0" smtClean="0">
                <a:solidFill>
                  <a:schemeClr val="tx1"/>
                </a:solidFill>
              </a:rPr>
              <a:t>の宇宙天気予報の主な手法</a:t>
            </a:r>
            <a:endParaRPr kumimoji="1" lang="ja-JP" altLang="en-US" dirty="0">
              <a:solidFill>
                <a:schemeClr val="tx1"/>
              </a:solidFill>
            </a:endParaRPr>
          </a:p>
        </p:txBody>
      </p:sp>
      <p:sp>
        <p:nvSpPr>
          <p:cNvPr id="3" name="コンテンツ プレースホルダー 2"/>
          <p:cNvSpPr>
            <a:spLocks noGrp="1"/>
          </p:cNvSpPr>
          <p:nvPr>
            <p:ph idx="1"/>
          </p:nvPr>
        </p:nvSpPr>
        <p:spPr>
          <a:xfrm>
            <a:off x="457200" y="1600200"/>
            <a:ext cx="7953022" cy="4876800"/>
          </a:xfrm>
        </p:spPr>
        <p:txBody>
          <a:bodyPr/>
          <a:lstStyle/>
          <a:p>
            <a:r>
              <a:rPr lang="ja-JP" altLang="en-US" dirty="0" smtClean="0"/>
              <a:t>太陽黒点形状の分類</a:t>
            </a:r>
            <a:endParaRPr lang="en-US" altLang="ja-JP" dirty="0" smtClean="0"/>
          </a:p>
          <a:p>
            <a:r>
              <a:rPr lang="ja-JP" altLang="en-US" dirty="0"/>
              <a:t>磁場の自由エネルギー、磁気中性線の</a:t>
            </a:r>
            <a:r>
              <a:rPr lang="ja-JP" altLang="en-US" dirty="0" smtClean="0"/>
              <a:t>長さなどの物理量</a:t>
            </a:r>
            <a:endParaRPr lang="en-US" altLang="ja-JP" dirty="0" smtClean="0"/>
          </a:p>
          <a:p>
            <a:endParaRPr kumimoji="1" lang="en-US" altLang="ja-JP" dirty="0"/>
          </a:p>
          <a:p>
            <a:r>
              <a:rPr kumimoji="1" lang="ja-JP" altLang="en-US" dirty="0" smtClean="0"/>
              <a:t>数百年間研究されてきた太陽物理学の知識や経験則から重要だと思われる具体的な量を</a:t>
            </a:r>
            <a:r>
              <a:rPr lang="ja-JP" altLang="en-US" dirty="0" smtClean="0"/>
              <a:t>用いる</a:t>
            </a:r>
            <a:endParaRPr lang="en-US" altLang="ja-JP" dirty="0" smtClean="0"/>
          </a:p>
          <a:p>
            <a:r>
              <a:rPr kumimoji="1" lang="ja-JP" altLang="en-US" dirty="0" smtClean="0"/>
              <a:t>自動化されている部分もあるが多く人の手を介する。</a:t>
            </a:r>
            <a:endParaRPr kumimoji="1" lang="en-US" altLang="ja-JP" dirty="0" smtClean="0"/>
          </a:p>
        </p:txBody>
      </p:sp>
      <p:pic>
        <p:nvPicPr>
          <p:cNvPr id="4" name="図 3" descr="iopscience_iop_org_2041-8205_747_2_L41_pdf_apjl_747_2_41_pdf.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9245" y="431207"/>
            <a:ext cx="5609395" cy="6426793"/>
          </a:xfrm>
          <a:prstGeom prst="rect">
            <a:avLst/>
          </a:prstGeom>
        </p:spPr>
      </p:pic>
      <p:sp>
        <p:nvSpPr>
          <p:cNvPr id="8" name="テキスト ボックス 7"/>
          <p:cNvSpPr txBox="1"/>
          <p:nvPr/>
        </p:nvSpPr>
        <p:spPr>
          <a:xfrm>
            <a:off x="292050" y="6107668"/>
            <a:ext cx="4008842" cy="369332"/>
          </a:xfrm>
          <a:prstGeom prst="rect">
            <a:avLst/>
          </a:prstGeom>
          <a:solidFill>
            <a:srgbClr val="FFFFFF"/>
          </a:solidFill>
        </p:spPr>
        <p:txBody>
          <a:bodyPr wrap="none" rtlCol="0">
            <a:spAutoFit/>
          </a:bodyPr>
          <a:lstStyle/>
          <a:p>
            <a:r>
              <a:rPr kumimoji="1" lang="en-US" altLang="ja-JP" dirty="0" smtClean="0"/>
              <a:t>Bloomfield et al., 2012, </a:t>
            </a:r>
            <a:r>
              <a:rPr kumimoji="1" lang="en-US" altLang="ja-JP" dirty="0" err="1" smtClean="0"/>
              <a:t>ApJL</a:t>
            </a:r>
            <a:r>
              <a:rPr kumimoji="1" lang="en-US" altLang="ja-JP" dirty="0" smtClean="0"/>
              <a:t>, 747, 41</a:t>
            </a:r>
            <a:endParaRPr kumimoji="1" lang="ja-JP" altLang="en-US" dirty="0"/>
          </a:p>
        </p:txBody>
      </p:sp>
    </p:spTree>
    <p:extLst>
      <p:ext uri="{BB962C8B-B14F-4D97-AF65-F5344CB8AC3E}">
        <p14:creationId xmlns:p14="http://schemas.microsoft.com/office/powerpoint/2010/main" val="25647431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31207"/>
            <a:ext cx="8229600" cy="990600"/>
          </a:xfrm>
        </p:spPr>
        <p:txBody>
          <a:bodyPr>
            <a:normAutofit/>
          </a:bodyPr>
          <a:lstStyle/>
          <a:p>
            <a:r>
              <a:rPr lang="ja-JP" altLang="en-US" dirty="0" smtClean="0">
                <a:solidFill>
                  <a:schemeClr val="tx1"/>
                </a:solidFill>
              </a:rPr>
              <a:t>観測量の増大</a:t>
            </a:r>
            <a:endParaRPr kumimoji="1" lang="ja-JP" altLang="en-US" dirty="0">
              <a:solidFill>
                <a:schemeClr val="tx1"/>
              </a:solidFill>
            </a:endParaRPr>
          </a:p>
        </p:txBody>
      </p:sp>
      <p:sp>
        <p:nvSpPr>
          <p:cNvPr id="3" name="コンテンツ プレースホルダー 2"/>
          <p:cNvSpPr>
            <a:spLocks noGrp="1"/>
          </p:cNvSpPr>
          <p:nvPr>
            <p:ph idx="1"/>
          </p:nvPr>
        </p:nvSpPr>
        <p:spPr>
          <a:xfrm>
            <a:off x="457200" y="1600200"/>
            <a:ext cx="8229600" cy="4876800"/>
          </a:xfrm>
        </p:spPr>
        <p:txBody>
          <a:bodyPr/>
          <a:lstStyle/>
          <a:p>
            <a:pPr>
              <a:spcAft>
                <a:spcPts val="1200"/>
              </a:spcAft>
            </a:pPr>
            <a:r>
              <a:rPr lang="en-US" altLang="ja-JP" dirty="0" smtClean="0"/>
              <a:t>NASA</a:t>
            </a:r>
            <a:r>
              <a:rPr lang="ja-JP" altLang="en-US" dirty="0" smtClean="0"/>
              <a:t>の</a:t>
            </a:r>
            <a:r>
              <a:rPr lang="en-US" altLang="ja-JP" dirty="0" smtClean="0"/>
              <a:t>SDO</a:t>
            </a:r>
            <a:r>
              <a:rPr lang="ja-JP" altLang="en-US" dirty="0" smtClean="0"/>
              <a:t>衛星は１日に約</a:t>
            </a:r>
            <a:r>
              <a:rPr lang="en-US" altLang="ja-JP" dirty="0" smtClean="0"/>
              <a:t>1.5TB</a:t>
            </a:r>
            <a:r>
              <a:rPr lang="ja-JP" altLang="en-US" dirty="0" smtClean="0"/>
              <a:t>のデータを取得する。</a:t>
            </a:r>
            <a:r>
              <a:rPr lang="en-US" altLang="ja-JP" dirty="0" smtClean="0"/>
              <a:t/>
            </a:r>
            <a:br>
              <a:rPr lang="en-US" altLang="ja-JP" dirty="0" smtClean="0"/>
            </a:br>
            <a:r>
              <a:rPr lang="en-US" altLang="ja-JP" dirty="0" smtClean="0"/>
              <a:t>(SOHO</a:t>
            </a:r>
            <a:r>
              <a:rPr lang="ja-JP" altLang="en-US" dirty="0" smtClean="0"/>
              <a:t>衛星の</a:t>
            </a:r>
            <a:r>
              <a:rPr lang="en-US" altLang="ja-JP" dirty="0" smtClean="0"/>
              <a:t>1000</a:t>
            </a:r>
            <a:r>
              <a:rPr lang="ja-JP" altLang="en-US" dirty="0" smtClean="0"/>
              <a:t>倍程度</a:t>
            </a:r>
            <a:r>
              <a:rPr lang="en-US" altLang="ja-JP" dirty="0" smtClean="0"/>
              <a:t> </a:t>
            </a:r>
            <a:r>
              <a:rPr lang="ja-JP" altLang="en-US" dirty="0" smtClean="0"/>
              <a:t>；</a:t>
            </a:r>
            <a:r>
              <a:rPr lang="en-US" altLang="ja-JP" dirty="0" smtClean="0"/>
              <a:t> </a:t>
            </a:r>
            <a:r>
              <a:rPr lang="ja-JP" altLang="en-US" dirty="0" smtClean="0"/>
              <a:t>柴山による試算</a:t>
            </a:r>
            <a:r>
              <a:rPr lang="en-US" altLang="ja-JP" dirty="0" smtClean="0"/>
              <a:t>)</a:t>
            </a:r>
            <a:endParaRPr lang="en-US" altLang="ja-JP" dirty="0"/>
          </a:p>
          <a:p>
            <a:pPr>
              <a:spcAft>
                <a:spcPts val="1200"/>
              </a:spcAft>
            </a:pPr>
            <a:r>
              <a:rPr lang="ja-JP" altLang="en-US" dirty="0" smtClean="0"/>
              <a:t>まさに観測データのビッグデータ化。</a:t>
            </a:r>
            <a:endParaRPr lang="en-US" altLang="ja-JP" dirty="0" smtClean="0"/>
          </a:p>
          <a:p>
            <a:pPr>
              <a:spcAft>
                <a:spcPts val="1200"/>
              </a:spcAft>
            </a:pPr>
            <a:r>
              <a:rPr lang="ja-JP" altLang="en-US" dirty="0" smtClean="0"/>
              <a:t>天文学者が１つ１つ黒点の分類などをしていくのは不可能。</a:t>
            </a:r>
            <a:endParaRPr lang="en-US" altLang="ja-JP" dirty="0" smtClean="0"/>
          </a:p>
          <a:p>
            <a:pPr>
              <a:spcAft>
                <a:spcPts val="1200"/>
              </a:spcAft>
            </a:pPr>
            <a:endParaRPr lang="en-US" altLang="ja-JP" dirty="0" smtClean="0"/>
          </a:p>
        </p:txBody>
      </p:sp>
      <p:pic>
        <p:nvPicPr>
          <p:cNvPr id="4" name="図 3"/>
          <p:cNvPicPr>
            <a:picLocks noChangeAspect="1"/>
          </p:cNvPicPr>
          <p:nvPr/>
        </p:nvPicPr>
        <p:blipFill rotWithShape="1">
          <a:blip r:embed="rId2"/>
          <a:srcRect l="8049" t="6733" r="9839" b="8370"/>
          <a:stretch/>
        </p:blipFill>
        <p:spPr>
          <a:xfrm>
            <a:off x="6320630" y="3736092"/>
            <a:ext cx="2485283" cy="2569575"/>
          </a:xfrm>
          <a:prstGeom prst="rect">
            <a:avLst/>
          </a:prstGeom>
        </p:spPr>
      </p:pic>
      <p:sp>
        <p:nvSpPr>
          <p:cNvPr id="5" name="テキスト ボックス 4"/>
          <p:cNvSpPr txBox="1"/>
          <p:nvPr/>
        </p:nvSpPr>
        <p:spPr>
          <a:xfrm>
            <a:off x="6472661" y="6395070"/>
            <a:ext cx="2095445" cy="369332"/>
          </a:xfrm>
          <a:prstGeom prst="rect">
            <a:avLst/>
          </a:prstGeom>
          <a:noFill/>
        </p:spPr>
        <p:txBody>
          <a:bodyPr wrap="none" rtlCol="0">
            <a:spAutoFit/>
          </a:bodyPr>
          <a:lstStyle/>
          <a:p>
            <a:r>
              <a:rPr kumimoji="1" lang="en-US" altLang="ja-JP" dirty="0" smtClean="0"/>
              <a:t>SDO</a:t>
            </a:r>
            <a:r>
              <a:rPr kumimoji="1" lang="ja-JP" altLang="en-US" dirty="0" smtClean="0"/>
              <a:t>衛星　</a:t>
            </a:r>
            <a:r>
              <a:rPr kumimoji="1" lang="en-US" altLang="ja-JP" dirty="0" smtClean="0"/>
              <a:t>©NASA</a:t>
            </a:r>
          </a:p>
        </p:txBody>
      </p:sp>
      <p:sp>
        <p:nvSpPr>
          <p:cNvPr id="6" name="コンテンツ プレースホルダー 2"/>
          <p:cNvSpPr txBox="1">
            <a:spLocks/>
          </p:cNvSpPr>
          <p:nvPr/>
        </p:nvSpPr>
        <p:spPr>
          <a:xfrm>
            <a:off x="457200" y="4355818"/>
            <a:ext cx="5510212" cy="178874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a:lstStyle>
          <a:p>
            <a:pPr marL="0" indent="0">
              <a:spcAft>
                <a:spcPts val="1200"/>
              </a:spcAft>
              <a:buNone/>
            </a:pPr>
            <a:r>
              <a:rPr lang="ja-JP" altLang="en-US" dirty="0" smtClean="0"/>
              <a:t>最近社会ではビッグデータ解析が研究・利用されて様々な成果が出ているらしい。</a:t>
            </a:r>
            <a:endParaRPr lang="en-US" altLang="ja-JP" dirty="0" smtClean="0"/>
          </a:p>
          <a:p>
            <a:pPr marL="0" indent="0">
              <a:spcAft>
                <a:spcPts val="1200"/>
              </a:spcAft>
              <a:buNone/>
            </a:pPr>
            <a:r>
              <a:rPr lang="ja-JP" altLang="en-US" dirty="0" smtClean="0"/>
              <a:t>機械学習手法も近年大変発達している。</a:t>
            </a:r>
            <a:endParaRPr lang="en-US" altLang="ja-JP" dirty="0" smtClean="0"/>
          </a:p>
        </p:txBody>
      </p:sp>
    </p:spTree>
    <p:extLst>
      <p:ext uri="{BB962C8B-B14F-4D97-AF65-F5344CB8AC3E}">
        <p14:creationId xmlns:p14="http://schemas.microsoft.com/office/powerpoint/2010/main" val="36858646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 y="0"/>
            <a:ext cx="9144001" cy="6963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457200" y="1078710"/>
            <a:ext cx="8229600" cy="5216040"/>
          </a:xfrm>
        </p:spPr>
        <p:txBody>
          <a:bodyPr>
            <a:normAutofit/>
          </a:bodyPr>
          <a:lstStyle/>
          <a:p>
            <a:pPr marL="0" indent="0" algn="ctr">
              <a:buNone/>
            </a:pPr>
            <a:r>
              <a:rPr kumimoji="1" lang="ja-JP" altLang="en-US" sz="4400" dirty="0" smtClean="0"/>
              <a:t>そこで、</a:t>
            </a:r>
            <a:endParaRPr kumimoji="1" lang="en-US" altLang="ja-JP" sz="4400" dirty="0" smtClean="0"/>
          </a:p>
          <a:p>
            <a:pPr marL="0" indent="0" algn="ctr">
              <a:buNone/>
            </a:pPr>
            <a:r>
              <a:rPr kumimoji="1" lang="ja-JP" altLang="en-US" sz="4400" dirty="0" smtClean="0"/>
              <a:t>ビッグデータ手法を使って</a:t>
            </a:r>
            <a:r>
              <a:rPr lang="ja-JP" altLang="ja-JP" sz="4400" dirty="0"/>
              <a:t>　</a:t>
            </a:r>
            <a:r>
              <a:rPr lang="ja-JP" altLang="en-US" sz="4400" dirty="0" smtClean="0"/>
              <a:t>　　　</a:t>
            </a:r>
            <a:r>
              <a:rPr kumimoji="1" lang="ja-JP" altLang="en-US" sz="4400" dirty="0" smtClean="0"/>
              <a:t>今までの予報精度を上回ることはできないだろうか？</a:t>
            </a:r>
            <a:endParaRPr kumimoji="1" lang="en-US" altLang="ja-JP" sz="4400" dirty="0" smtClean="0"/>
          </a:p>
          <a:p>
            <a:pPr marL="0" indent="0" algn="ctr">
              <a:buNone/>
            </a:pPr>
            <a:endParaRPr kumimoji="1" lang="en-US" altLang="ja-JP" sz="2000" dirty="0" smtClean="0"/>
          </a:p>
          <a:p>
            <a:pPr marL="0" indent="0" algn="ctr">
              <a:buNone/>
            </a:pPr>
            <a:r>
              <a:rPr lang="ja-JP" altLang="en-US" sz="4400" dirty="0" smtClean="0"/>
              <a:t>ついでに今まで見逃していた物理を発見できたら嬉しい。</a:t>
            </a:r>
            <a:endParaRPr kumimoji="1" lang="en-US" altLang="ja-JP" sz="4400" dirty="0" smtClean="0"/>
          </a:p>
        </p:txBody>
      </p:sp>
    </p:spTree>
    <p:extLst>
      <p:ext uri="{BB962C8B-B14F-4D97-AF65-F5344CB8AC3E}">
        <p14:creationId xmlns:p14="http://schemas.microsoft.com/office/powerpoint/2010/main" val="10683016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31207"/>
            <a:ext cx="8229600" cy="990600"/>
          </a:xfrm>
        </p:spPr>
        <p:txBody>
          <a:bodyPr>
            <a:normAutofit/>
          </a:bodyPr>
          <a:lstStyle/>
          <a:p>
            <a:r>
              <a:rPr kumimoji="1" lang="ja-JP" altLang="en-US" dirty="0" smtClean="0">
                <a:solidFill>
                  <a:schemeClr val="tx1"/>
                </a:solidFill>
              </a:rPr>
              <a:t>特徴量の抽出</a:t>
            </a:r>
            <a:endParaRPr kumimoji="1" lang="ja-JP" altLang="en-US" dirty="0">
              <a:solidFill>
                <a:schemeClr val="tx1"/>
              </a:solidFill>
            </a:endParaRPr>
          </a:p>
        </p:txBody>
      </p:sp>
      <p:sp>
        <p:nvSpPr>
          <p:cNvPr id="3" name="コンテンツ プレースホルダー 2"/>
          <p:cNvSpPr>
            <a:spLocks noGrp="1"/>
          </p:cNvSpPr>
          <p:nvPr>
            <p:ph idx="1"/>
          </p:nvPr>
        </p:nvSpPr>
        <p:spPr>
          <a:xfrm>
            <a:off x="457200" y="1518270"/>
            <a:ext cx="8229600" cy="4876800"/>
          </a:xfrm>
        </p:spPr>
        <p:txBody>
          <a:bodyPr/>
          <a:lstStyle/>
          <a:p>
            <a:r>
              <a:rPr kumimoji="1" lang="en-US" altLang="ja-JP" dirty="0" smtClean="0"/>
              <a:t>SDO/HMI </a:t>
            </a:r>
            <a:r>
              <a:rPr kumimoji="1" lang="ja-JP" altLang="en-US" dirty="0" smtClean="0"/>
              <a:t>による視線方向磁場分布を用いる</a:t>
            </a:r>
            <a:r>
              <a:rPr lang="ja-JP" altLang="en-US" dirty="0" smtClean="0"/>
              <a:t>（</a:t>
            </a:r>
            <a:r>
              <a:rPr lang="en-US" altLang="ja-JP" dirty="0" smtClean="0"/>
              <a:t>1</a:t>
            </a:r>
            <a:r>
              <a:rPr lang="ja-JP" altLang="en-US" dirty="0" smtClean="0"/>
              <a:t>枚</a:t>
            </a:r>
            <a:r>
              <a:rPr lang="en-US" altLang="ja-JP" dirty="0" smtClean="0"/>
              <a:t>/</a:t>
            </a:r>
            <a:r>
              <a:rPr lang="ja-JP" altLang="en-US" dirty="0" smtClean="0"/>
              <a:t>１</a:t>
            </a:r>
            <a:r>
              <a:rPr lang="en-US" altLang="ja-JP" dirty="0" smtClean="0"/>
              <a:t>h</a:t>
            </a:r>
            <a:r>
              <a:rPr lang="ja-JP" altLang="en-US" dirty="0" smtClean="0"/>
              <a:t>）。</a:t>
            </a:r>
            <a:r>
              <a:rPr lang="en-US" altLang="ja-JP" dirty="0" smtClean="0"/>
              <a:t/>
            </a:r>
            <a:br>
              <a:rPr lang="en-US" altLang="ja-JP" dirty="0" smtClean="0"/>
            </a:br>
            <a:r>
              <a:rPr lang="ja-JP" altLang="en-US" dirty="0" smtClean="0"/>
              <a:t>用いたのは</a:t>
            </a:r>
            <a:r>
              <a:rPr lang="en-US" altLang="ja-JP" dirty="0" smtClean="0"/>
              <a:t>2011, 2012</a:t>
            </a:r>
            <a:r>
              <a:rPr lang="ja-JP" altLang="en-US" dirty="0" smtClean="0"/>
              <a:t>年の</a:t>
            </a:r>
            <a:r>
              <a:rPr lang="en-US" altLang="ja-JP" dirty="0" smtClean="0"/>
              <a:t>2</a:t>
            </a:r>
            <a:r>
              <a:rPr lang="ja-JP" altLang="en-US" dirty="0" smtClean="0"/>
              <a:t>年分。</a:t>
            </a:r>
            <a:endParaRPr kumimoji="1" lang="en-US" altLang="ja-JP" dirty="0" smtClean="0"/>
          </a:p>
          <a:p>
            <a:r>
              <a:rPr kumimoji="1" lang="ja-JP" altLang="en-US" dirty="0" smtClean="0"/>
              <a:t>全球画像に</a:t>
            </a:r>
            <a:r>
              <a:rPr kumimoji="1" lang="en-US" altLang="ja-JP" dirty="0" smtClean="0"/>
              <a:t>2</a:t>
            </a:r>
            <a:r>
              <a:rPr kumimoji="1" lang="ja-JP" altLang="en-US" dirty="0" smtClean="0"/>
              <a:t>次元</a:t>
            </a:r>
            <a:r>
              <a:rPr kumimoji="1" lang="en-US" altLang="ja-JP" dirty="0" smtClean="0"/>
              <a:t> Wavelet </a:t>
            </a:r>
            <a:r>
              <a:rPr kumimoji="1" lang="ja-JP" altLang="en-US" dirty="0" smtClean="0"/>
              <a:t>変換を施し、各波長の成分すべての和をとる。</a:t>
            </a:r>
            <a:endParaRPr kumimoji="1" lang="en-US" altLang="ja-JP" dirty="0" smtClean="0"/>
          </a:p>
          <a:p>
            <a:r>
              <a:rPr lang="ja-JP" altLang="en-US" dirty="0" smtClean="0"/>
              <a:t>他に</a:t>
            </a:r>
            <a:r>
              <a:rPr lang="en-US" altLang="ja-JP" dirty="0" smtClean="0"/>
              <a:t>GOES</a:t>
            </a:r>
            <a:r>
              <a:rPr lang="ja-JP" altLang="en-US" dirty="0" smtClean="0"/>
              <a:t>衛星の観測データも用いた。</a:t>
            </a:r>
            <a:endParaRPr kumimoji="1" lang="ja-JP" altLang="en-US" dirty="0"/>
          </a:p>
        </p:txBody>
      </p:sp>
      <p:pic>
        <p:nvPicPr>
          <p:cNvPr id="4" name="図 3" descr="test_p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644" y="3715845"/>
            <a:ext cx="2765377" cy="2761155"/>
          </a:xfrm>
          <a:prstGeom prst="rect">
            <a:avLst/>
          </a:prstGeom>
        </p:spPr>
      </p:pic>
      <p:pic>
        <p:nvPicPr>
          <p:cNvPr id="6" name="図 5"/>
          <p:cNvPicPr>
            <a:picLocks noChangeAspect="1"/>
          </p:cNvPicPr>
          <p:nvPr/>
        </p:nvPicPr>
        <p:blipFill rotWithShape="1">
          <a:blip r:embed="rId3"/>
          <a:srcRect l="14769" t="26003" r="17534" b="26132"/>
          <a:stretch/>
        </p:blipFill>
        <p:spPr>
          <a:xfrm rot="5400000">
            <a:off x="4816784" y="3672723"/>
            <a:ext cx="2790244" cy="2818310"/>
          </a:xfrm>
          <a:prstGeom prst="rect">
            <a:avLst/>
          </a:prstGeom>
        </p:spPr>
      </p:pic>
      <p:grpSp>
        <p:nvGrpSpPr>
          <p:cNvPr id="33" name="図形グループ 32"/>
          <p:cNvGrpSpPr/>
          <p:nvPr/>
        </p:nvGrpSpPr>
        <p:grpSpPr>
          <a:xfrm>
            <a:off x="1399401" y="3685843"/>
            <a:ext cx="6604000" cy="3058355"/>
            <a:chOff x="1241778" y="3686756"/>
            <a:chExt cx="6604000" cy="3058355"/>
          </a:xfrm>
        </p:grpSpPr>
        <p:sp>
          <p:nvSpPr>
            <p:cNvPr id="32" name="正方形/長方形 31"/>
            <p:cNvSpPr/>
            <p:nvPr/>
          </p:nvSpPr>
          <p:spPr>
            <a:xfrm>
              <a:off x="1241778" y="3686756"/>
              <a:ext cx="6604000" cy="30583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nvGrpSpPr>
            <p:cNvPr id="5" name="図形グループ 4"/>
            <p:cNvGrpSpPr/>
            <p:nvPr/>
          </p:nvGrpSpPr>
          <p:grpSpPr>
            <a:xfrm>
              <a:off x="1825286" y="3715844"/>
              <a:ext cx="5447725" cy="2832045"/>
              <a:chOff x="8077085" y="3775179"/>
              <a:chExt cx="4344231" cy="2458538"/>
            </a:xfrm>
            <a:solidFill>
              <a:schemeClr val="bg1"/>
            </a:solidFill>
          </p:grpSpPr>
          <p:pic>
            <p:nvPicPr>
              <p:cNvPr id="7" name="図 6"/>
              <p:cNvPicPr>
                <a:picLocks noChangeAspect="1"/>
              </p:cNvPicPr>
              <p:nvPr/>
            </p:nvPicPr>
            <p:blipFill rotWithShape="1">
              <a:blip r:embed="rId4"/>
              <a:srcRect l="17352" t="15934" r="24579" b="25024"/>
              <a:stretch/>
            </p:blipFill>
            <p:spPr>
              <a:xfrm>
                <a:off x="10028112" y="3775179"/>
                <a:ext cx="2208542" cy="1684187"/>
              </a:xfrm>
              <a:prstGeom prst="rect">
                <a:avLst/>
              </a:prstGeom>
              <a:grpFill/>
            </p:spPr>
          </p:pic>
          <p:pic>
            <p:nvPicPr>
              <p:cNvPr id="8" name="図 7"/>
              <p:cNvPicPr>
                <a:picLocks noChangeAspect="1"/>
              </p:cNvPicPr>
              <p:nvPr/>
            </p:nvPicPr>
            <p:blipFill rotWithShape="1">
              <a:blip r:embed="rId5"/>
              <a:srcRect l="53455" t="46545" r="14701" b="10909"/>
              <a:stretch/>
            </p:blipFill>
            <p:spPr>
              <a:xfrm>
                <a:off x="8077085" y="3794710"/>
                <a:ext cx="1647640" cy="1651001"/>
              </a:xfrm>
              <a:prstGeom prst="rect">
                <a:avLst/>
              </a:prstGeom>
              <a:grpFill/>
            </p:spPr>
          </p:pic>
          <p:sp>
            <p:nvSpPr>
              <p:cNvPr id="9" name="テキスト ボックス 8"/>
              <p:cNvSpPr txBox="1"/>
              <p:nvPr/>
            </p:nvSpPr>
            <p:spPr>
              <a:xfrm>
                <a:off x="8388370" y="5451961"/>
                <a:ext cx="1049658" cy="320622"/>
              </a:xfrm>
              <a:prstGeom prst="rect">
                <a:avLst/>
              </a:prstGeom>
              <a:grpFill/>
            </p:spPr>
            <p:txBody>
              <a:bodyPr wrap="none" rtlCol="0">
                <a:spAutoFit/>
              </a:bodyPr>
              <a:lstStyle/>
              <a:p>
                <a:r>
                  <a:rPr kumimoji="1" lang="ja-JP" altLang="en-US" dirty="0" smtClean="0"/>
                  <a:t>単純な黒点</a:t>
                </a:r>
                <a:endParaRPr kumimoji="1" lang="en-US" altLang="ja-JP" dirty="0" smtClean="0"/>
              </a:p>
            </p:txBody>
          </p:sp>
          <p:sp>
            <p:nvSpPr>
              <p:cNvPr id="10" name="テキスト ボックス 9"/>
              <p:cNvSpPr txBox="1"/>
              <p:nvPr/>
            </p:nvSpPr>
            <p:spPr>
              <a:xfrm>
                <a:off x="10608380" y="5459366"/>
                <a:ext cx="1049658" cy="320622"/>
              </a:xfrm>
              <a:prstGeom prst="rect">
                <a:avLst/>
              </a:prstGeom>
              <a:grpFill/>
            </p:spPr>
            <p:txBody>
              <a:bodyPr wrap="none" rtlCol="0">
                <a:spAutoFit/>
              </a:bodyPr>
              <a:lstStyle/>
              <a:p>
                <a:r>
                  <a:rPr kumimoji="1" lang="ja-JP" altLang="en-US" dirty="0" smtClean="0"/>
                  <a:t>複雑な黒点</a:t>
                </a:r>
                <a:endParaRPr kumimoji="1" lang="en-US" altLang="ja-JP" dirty="0" smtClean="0"/>
              </a:p>
            </p:txBody>
          </p:sp>
          <p:sp>
            <p:nvSpPr>
              <p:cNvPr id="11" name="テキスト ボックス 10"/>
              <p:cNvSpPr txBox="1"/>
              <p:nvPr/>
            </p:nvSpPr>
            <p:spPr>
              <a:xfrm>
                <a:off x="9240056" y="5913095"/>
                <a:ext cx="3181260" cy="320622"/>
              </a:xfrm>
              <a:prstGeom prst="rect">
                <a:avLst/>
              </a:prstGeom>
              <a:grpFill/>
            </p:spPr>
            <p:txBody>
              <a:bodyPr wrap="none" rtlCol="0">
                <a:spAutoFit/>
              </a:bodyPr>
              <a:lstStyle/>
              <a:p>
                <a:r>
                  <a:rPr kumimoji="1" lang="ja-JP" altLang="en-US" dirty="0" smtClean="0"/>
                  <a:t>京大飛騨天文台</a:t>
                </a:r>
                <a:r>
                  <a:rPr kumimoji="1" lang="en-US" altLang="ja-JP" dirty="0" smtClean="0"/>
                  <a:t>, SMART, </a:t>
                </a:r>
                <a:r>
                  <a:rPr kumimoji="1" lang="ja-JP" altLang="en-US" dirty="0" smtClean="0"/>
                  <a:t>可視連続光</a:t>
                </a:r>
                <a:endParaRPr kumimoji="1" lang="ja-JP" altLang="en-US" dirty="0"/>
              </a:p>
            </p:txBody>
          </p:sp>
        </p:grpSp>
      </p:grpSp>
    </p:spTree>
    <p:extLst>
      <p:ext uri="{BB962C8B-B14F-4D97-AF65-F5344CB8AC3E}">
        <p14:creationId xmlns:p14="http://schemas.microsoft.com/office/powerpoint/2010/main" val="21220115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sampl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67" y="1421807"/>
            <a:ext cx="5211949" cy="3648364"/>
          </a:xfrm>
          <a:prstGeom prst="rect">
            <a:avLst/>
          </a:prstGeom>
        </p:spPr>
      </p:pic>
      <p:sp>
        <p:nvSpPr>
          <p:cNvPr id="2" name="タイトル 1"/>
          <p:cNvSpPr>
            <a:spLocks noGrp="1"/>
          </p:cNvSpPr>
          <p:nvPr>
            <p:ph type="title"/>
          </p:nvPr>
        </p:nvSpPr>
        <p:spPr>
          <a:xfrm>
            <a:off x="457200" y="431207"/>
            <a:ext cx="2379133" cy="990600"/>
          </a:xfrm>
        </p:spPr>
        <p:txBody>
          <a:bodyPr>
            <a:normAutofit/>
          </a:bodyPr>
          <a:lstStyle/>
          <a:p>
            <a:r>
              <a:rPr lang="ja-JP" altLang="en-US" dirty="0" smtClean="0">
                <a:solidFill>
                  <a:schemeClr val="tx1"/>
                </a:solidFill>
              </a:rPr>
              <a:t>予報対象</a:t>
            </a:r>
            <a:endParaRPr kumimoji="1" lang="ja-JP" altLang="en-US" dirty="0">
              <a:solidFill>
                <a:schemeClr val="tx1"/>
              </a:solidFill>
            </a:endParaRPr>
          </a:p>
        </p:txBody>
      </p:sp>
      <p:sp>
        <p:nvSpPr>
          <p:cNvPr id="3" name="コンテンツ プレースホルダー 2"/>
          <p:cNvSpPr>
            <a:spLocks noGrp="1"/>
          </p:cNvSpPr>
          <p:nvPr>
            <p:ph idx="1"/>
          </p:nvPr>
        </p:nvSpPr>
        <p:spPr>
          <a:xfrm>
            <a:off x="5464411" y="1527336"/>
            <a:ext cx="3493534" cy="4876800"/>
          </a:xfrm>
        </p:spPr>
        <p:txBody>
          <a:bodyPr>
            <a:normAutofit/>
          </a:bodyPr>
          <a:lstStyle/>
          <a:p>
            <a:pPr>
              <a:lnSpc>
                <a:spcPct val="110000"/>
              </a:lnSpc>
              <a:spcAft>
                <a:spcPts val="1200"/>
              </a:spcAft>
            </a:pPr>
            <a:r>
              <a:rPr kumimoji="1" lang="ja-JP" altLang="en-US" dirty="0" smtClean="0"/>
              <a:t>フレアの判定に用いられる</a:t>
            </a:r>
            <a:r>
              <a:rPr kumimoji="1" lang="en-US" altLang="ja-JP" dirty="0" smtClean="0"/>
              <a:t>GOES</a:t>
            </a:r>
            <a:r>
              <a:rPr kumimoji="1" lang="ja-JP" altLang="en-US" dirty="0" smtClean="0"/>
              <a:t>衛星の</a:t>
            </a:r>
            <a:r>
              <a:rPr kumimoji="1" lang="en-US" altLang="ja-JP" dirty="0" smtClean="0"/>
              <a:t>X</a:t>
            </a:r>
            <a:r>
              <a:rPr kumimoji="1" lang="ja-JP" altLang="en-US" dirty="0" smtClean="0"/>
              <a:t>線フラックスを用いる。</a:t>
            </a:r>
            <a:endParaRPr kumimoji="1" lang="en-US" altLang="ja-JP" dirty="0" smtClean="0"/>
          </a:p>
          <a:p>
            <a:pPr>
              <a:lnSpc>
                <a:spcPct val="110000"/>
              </a:lnSpc>
              <a:spcAft>
                <a:spcPts val="1200"/>
              </a:spcAft>
            </a:pPr>
            <a:r>
              <a:rPr lang="ja-JP" altLang="en-US" dirty="0" smtClean="0"/>
              <a:t>ある時刻から</a:t>
            </a:r>
            <a:r>
              <a:rPr lang="en-US" altLang="ja-JP" dirty="0" smtClean="0"/>
              <a:t>24</a:t>
            </a:r>
            <a:r>
              <a:rPr lang="ja-JP" altLang="en-US" dirty="0" smtClean="0"/>
              <a:t>時間後までの</a:t>
            </a:r>
            <a:r>
              <a:rPr lang="en-US" altLang="ja-JP" dirty="0" smtClean="0"/>
              <a:t>GOES</a:t>
            </a:r>
            <a:r>
              <a:rPr lang="ja-JP" altLang="en-US" dirty="0" smtClean="0"/>
              <a:t>フラックスの最大値を計算する。</a:t>
            </a:r>
            <a:endParaRPr lang="en-US" altLang="ja-JP" dirty="0" smtClean="0"/>
          </a:p>
          <a:p>
            <a:pPr>
              <a:lnSpc>
                <a:spcPct val="110000"/>
              </a:lnSpc>
              <a:spcAft>
                <a:spcPts val="1200"/>
              </a:spcAft>
            </a:pPr>
            <a:r>
              <a:rPr lang="ja-JP" altLang="en-US" dirty="0" smtClean="0"/>
              <a:t>それを再現することができれば予報の達成。</a:t>
            </a:r>
            <a:endParaRPr kumimoji="1" lang="ja-JP" altLang="en-US" dirty="0"/>
          </a:p>
        </p:txBody>
      </p:sp>
      <p:sp>
        <p:nvSpPr>
          <p:cNvPr id="5" name="テキスト ボックス 4"/>
          <p:cNvSpPr txBox="1"/>
          <p:nvPr/>
        </p:nvSpPr>
        <p:spPr>
          <a:xfrm rot="16200000">
            <a:off x="-410175" y="2976676"/>
            <a:ext cx="1531188" cy="369332"/>
          </a:xfrm>
          <a:prstGeom prst="rect">
            <a:avLst/>
          </a:prstGeom>
          <a:noFill/>
        </p:spPr>
        <p:txBody>
          <a:bodyPr wrap="none" rtlCol="0">
            <a:spAutoFit/>
          </a:bodyPr>
          <a:lstStyle/>
          <a:p>
            <a:r>
              <a:rPr kumimoji="1" lang="en-US" altLang="ja-JP" dirty="0" smtClean="0"/>
              <a:t>X</a:t>
            </a:r>
            <a:r>
              <a:rPr kumimoji="1" lang="ja-JP" altLang="en-US" dirty="0" smtClean="0"/>
              <a:t>線フラックス</a:t>
            </a:r>
            <a:endParaRPr kumimoji="1" lang="ja-JP" altLang="en-US" dirty="0"/>
          </a:p>
        </p:txBody>
      </p:sp>
      <p:sp>
        <p:nvSpPr>
          <p:cNvPr id="6" name="テキスト ボックス 5"/>
          <p:cNvSpPr txBox="1"/>
          <p:nvPr/>
        </p:nvSpPr>
        <p:spPr>
          <a:xfrm>
            <a:off x="2335068" y="5188707"/>
            <a:ext cx="1326204" cy="369332"/>
          </a:xfrm>
          <a:prstGeom prst="rect">
            <a:avLst/>
          </a:prstGeom>
          <a:noFill/>
        </p:spPr>
        <p:txBody>
          <a:bodyPr wrap="none" rtlCol="0">
            <a:spAutoFit/>
          </a:bodyPr>
          <a:lstStyle/>
          <a:p>
            <a:r>
              <a:rPr kumimoji="1" lang="ja-JP" altLang="en-US" dirty="0" smtClean="0"/>
              <a:t>時刻</a:t>
            </a:r>
            <a:r>
              <a:rPr kumimoji="1" lang="en-US" altLang="ja-JP" dirty="0" smtClean="0"/>
              <a:t> (hour)</a:t>
            </a:r>
            <a:endParaRPr kumimoji="1" lang="ja-JP" altLang="en-US" dirty="0"/>
          </a:p>
        </p:txBody>
      </p:sp>
      <p:sp>
        <p:nvSpPr>
          <p:cNvPr id="7" name="テキスト ボックス 6"/>
          <p:cNvSpPr txBox="1"/>
          <p:nvPr/>
        </p:nvSpPr>
        <p:spPr>
          <a:xfrm>
            <a:off x="805669" y="5721250"/>
            <a:ext cx="4139362" cy="923330"/>
          </a:xfrm>
          <a:prstGeom prst="rect">
            <a:avLst/>
          </a:prstGeom>
          <a:noFill/>
        </p:spPr>
        <p:txBody>
          <a:bodyPr wrap="none" rtlCol="0">
            <a:spAutoFit/>
          </a:bodyPr>
          <a:lstStyle/>
          <a:p>
            <a:r>
              <a:rPr kumimoji="1" lang="ja-JP" altLang="en-US" dirty="0" smtClean="0"/>
              <a:t>赤</a:t>
            </a:r>
            <a:r>
              <a:rPr kumimoji="1" lang="en-US" altLang="ja-JP" dirty="0" smtClean="0"/>
              <a:t> : GOES</a:t>
            </a:r>
            <a:r>
              <a:rPr kumimoji="1" lang="ja-JP" altLang="en-US" dirty="0" smtClean="0"/>
              <a:t>衛星が観測した</a:t>
            </a:r>
            <a:r>
              <a:rPr kumimoji="1" lang="en-US" altLang="ja-JP" dirty="0" smtClean="0"/>
              <a:t>X</a:t>
            </a:r>
            <a:r>
              <a:rPr kumimoji="1" lang="ja-JP" altLang="en-US" dirty="0" smtClean="0"/>
              <a:t>線フラックス</a:t>
            </a:r>
            <a:endParaRPr kumimoji="1" lang="en-US" altLang="ja-JP" dirty="0" smtClean="0"/>
          </a:p>
          <a:p>
            <a:r>
              <a:rPr kumimoji="1" lang="ja-JP" altLang="en-US" dirty="0" smtClean="0"/>
              <a:t>緑</a:t>
            </a:r>
            <a:r>
              <a:rPr kumimoji="1" lang="en-US" altLang="ja-JP" dirty="0" smtClean="0"/>
              <a:t> : </a:t>
            </a:r>
            <a:r>
              <a:rPr kumimoji="1" lang="ja-JP" altLang="en-US" dirty="0" smtClean="0"/>
              <a:t>その時刻から</a:t>
            </a:r>
            <a:r>
              <a:rPr kumimoji="1" lang="en-US" altLang="ja-JP" dirty="0" smtClean="0"/>
              <a:t>24</a:t>
            </a:r>
            <a:r>
              <a:rPr kumimoji="1" lang="ja-JP" altLang="en-US" dirty="0" smtClean="0"/>
              <a:t>時間後までの</a:t>
            </a:r>
            <a:endParaRPr kumimoji="1" lang="en-US" altLang="ja-JP" dirty="0"/>
          </a:p>
          <a:p>
            <a:r>
              <a:rPr kumimoji="1" lang="en-US" altLang="ja-JP" dirty="0" smtClean="0"/>
              <a:t>         GOES</a:t>
            </a:r>
            <a:r>
              <a:rPr kumimoji="1" lang="ja-JP" altLang="en-US" dirty="0" smtClean="0"/>
              <a:t>フラックスの最大値</a:t>
            </a:r>
            <a:endParaRPr kumimoji="1" lang="ja-JP" altLang="en-US" dirty="0"/>
          </a:p>
        </p:txBody>
      </p:sp>
      <p:sp>
        <p:nvSpPr>
          <p:cNvPr id="4" name="テキスト ボックス 3"/>
          <p:cNvSpPr txBox="1"/>
          <p:nvPr/>
        </p:nvSpPr>
        <p:spPr>
          <a:xfrm>
            <a:off x="3255342" y="467700"/>
            <a:ext cx="5702603" cy="954107"/>
          </a:xfrm>
          <a:prstGeom prst="rect">
            <a:avLst/>
          </a:prstGeom>
          <a:ln>
            <a:solidFill>
              <a:schemeClr val="dk1"/>
            </a:solidFill>
          </a:ln>
          <a:effectLst>
            <a:outerShdw blurRad="50800" dist="1397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800" dirty="0" smtClean="0"/>
              <a:t>つまり、ある時点から</a:t>
            </a:r>
            <a:r>
              <a:rPr kumimoji="1" lang="en-US" altLang="ja-JP" sz="2800" dirty="0" smtClean="0"/>
              <a:t>24</a:t>
            </a:r>
            <a:r>
              <a:rPr kumimoji="1" lang="ja-JP" altLang="en-US" sz="2800" dirty="0" smtClean="0"/>
              <a:t>時間以内に</a:t>
            </a:r>
            <a:endParaRPr kumimoji="1" lang="en-US" altLang="ja-JP" sz="2800" dirty="0" smtClean="0"/>
          </a:p>
          <a:p>
            <a:r>
              <a:rPr kumimoji="1" lang="ja-JP" altLang="en-US" sz="2800" dirty="0" smtClean="0"/>
              <a:t>起こるフレアの最大値を予報したい。</a:t>
            </a:r>
            <a:endParaRPr kumimoji="1" lang="ja-JP" altLang="en-US" sz="2800" dirty="0"/>
          </a:p>
        </p:txBody>
      </p:sp>
    </p:spTree>
    <p:extLst>
      <p:ext uri="{BB962C8B-B14F-4D97-AF65-F5344CB8AC3E}">
        <p14:creationId xmlns:p14="http://schemas.microsoft.com/office/powerpoint/2010/main" val="17760961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31207"/>
            <a:ext cx="8229600" cy="990600"/>
          </a:xfrm>
        </p:spPr>
        <p:txBody>
          <a:bodyPr>
            <a:normAutofit/>
          </a:bodyPr>
          <a:lstStyle/>
          <a:p>
            <a:r>
              <a:rPr kumimoji="1" lang="ja-JP" altLang="en-US" dirty="0" smtClean="0">
                <a:solidFill>
                  <a:schemeClr val="tx1"/>
                </a:solidFill>
              </a:rPr>
              <a:t>特徴ベクトルと予報対象</a:t>
            </a:r>
            <a:endParaRPr kumimoji="1" lang="ja-JP" altLang="en-US" dirty="0">
              <a:solidFill>
                <a:schemeClr val="tx1"/>
              </a:solidFill>
            </a:endParaRPr>
          </a:p>
        </p:txBody>
      </p:sp>
      <p:sp>
        <p:nvSpPr>
          <p:cNvPr id="3" name="コンテンツ プレースホルダー 2"/>
          <p:cNvSpPr>
            <a:spLocks noGrp="1"/>
          </p:cNvSpPr>
          <p:nvPr>
            <p:ph idx="1"/>
          </p:nvPr>
        </p:nvSpPr>
        <p:spPr>
          <a:xfrm>
            <a:off x="457200" y="1627510"/>
            <a:ext cx="7695076" cy="3247167"/>
          </a:xfrm>
        </p:spPr>
        <p:txBody>
          <a:bodyPr>
            <a:normAutofit/>
          </a:bodyPr>
          <a:lstStyle/>
          <a:p>
            <a:pPr marL="0" indent="0">
              <a:buNone/>
            </a:pPr>
            <a:r>
              <a:rPr kumimoji="1" lang="ja-JP" altLang="en-US" dirty="0" smtClean="0"/>
              <a:t>以下のような特徴ベクトルが各時刻についてできる。</a:t>
            </a:r>
            <a:endParaRPr lang="en-US" altLang="ja-JP" dirty="0"/>
          </a:p>
          <a:p>
            <a:pPr marL="0" indent="0">
              <a:buNone/>
            </a:pPr>
            <a:r>
              <a:rPr lang="en-US" altLang="ja-JP" dirty="0"/>
              <a:t> </a:t>
            </a:r>
            <a:r>
              <a:rPr lang="en-US" altLang="ja-JP" dirty="0" smtClean="0"/>
              <a:t>   t </a:t>
            </a:r>
            <a:r>
              <a:rPr lang="en-US" altLang="ja-JP" dirty="0"/>
              <a:t>= 0    :    [x</a:t>
            </a:r>
            <a:r>
              <a:rPr lang="en-US" altLang="ja-JP" baseline="-25000" dirty="0"/>
              <a:t>1</a:t>
            </a:r>
            <a:r>
              <a:rPr lang="en-US" altLang="ja-JP" dirty="0"/>
              <a:t>, x</a:t>
            </a:r>
            <a:r>
              <a:rPr lang="en-US" altLang="ja-JP" baseline="-25000" dirty="0"/>
              <a:t>2</a:t>
            </a:r>
            <a:r>
              <a:rPr lang="en-US" altLang="ja-JP" dirty="0"/>
              <a:t>, x</a:t>
            </a:r>
            <a:r>
              <a:rPr lang="en-US" altLang="ja-JP" baseline="-25000" dirty="0"/>
              <a:t>3</a:t>
            </a:r>
            <a:r>
              <a:rPr lang="en-US" altLang="ja-JP" dirty="0"/>
              <a:t>, </a:t>
            </a:r>
            <a:r>
              <a:rPr lang="ja-JP" altLang="en-US" dirty="0"/>
              <a:t>・・・</a:t>
            </a:r>
            <a:r>
              <a:rPr lang="en-US" altLang="ja-JP" dirty="0"/>
              <a:t>, </a:t>
            </a:r>
            <a:r>
              <a:rPr lang="en-US" altLang="ja-JP" dirty="0" err="1"/>
              <a:t>x</a:t>
            </a:r>
            <a:r>
              <a:rPr lang="en-US" altLang="ja-JP" baseline="-25000" dirty="0" err="1"/>
              <a:t>n</a:t>
            </a:r>
            <a:r>
              <a:rPr lang="en-US" altLang="ja-JP" dirty="0"/>
              <a:t>]</a:t>
            </a:r>
            <a:r>
              <a:rPr lang="ja-JP" altLang="ja-JP" dirty="0"/>
              <a:t>　</a:t>
            </a:r>
            <a:r>
              <a:rPr lang="ja-JP" altLang="en-US" dirty="0"/>
              <a:t>　</a:t>
            </a:r>
            <a:r>
              <a:rPr lang="en-US" altLang="ja-JP" dirty="0"/>
              <a:t>→</a:t>
            </a:r>
            <a:r>
              <a:rPr lang="ja-JP" altLang="en-US" dirty="0"/>
              <a:t>　</a:t>
            </a:r>
            <a:r>
              <a:rPr lang="en-US" altLang="ja-JP" dirty="0" smtClean="0"/>
              <a:t>y</a:t>
            </a:r>
            <a:r>
              <a:rPr lang="en-US" altLang="ja-JP" baseline="-25000" dirty="0" smtClean="0"/>
              <a:t>(0)</a:t>
            </a:r>
            <a:endParaRPr lang="en-US" altLang="ja-JP" dirty="0"/>
          </a:p>
          <a:p>
            <a:pPr marL="0" indent="0">
              <a:buNone/>
            </a:pPr>
            <a:r>
              <a:rPr lang="en-US" altLang="ja-JP" dirty="0"/>
              <a:t> </a:t>
            </a:r>
            <a:r>
              <a:rPr lang="en-US" altLang="ja-JP" dirty="0" smtClean="0"/>
              <a:t>   t </a:t>
            </a:r>
            <a:r>
              <a:rPr lang="en-US" altLang="ja-JP" dirty="0"/>
              <a:t>= </a:t>
            </a:r>
            <a:r>
              <a:rPr lang="en-US" altLang="ja-JP" dirty="0" smtClean="0"/>
              <a:t>1    </a:t>
            </a:r>
            <a:r>
              <a:rPr lang="en-US" altLang="ja-JP" dirty="0"/>
              <a:t>:    [x</a:t>
            </a:r>
            <a:r>
              <a:rPr lang="en-US" altLang="ja-JP" baseline="-25000" dirty="0"/>
              <a:t>1</a:t>
            </a:r>
            <a:r>
              <a:rPr lang="en-US" altLang="ja-JP" dirty="0"/>
              <a:t>, x</a:t>
            </a:r>
            <a:r>
              <a:rPr lang="en-US" altLang="ja-JP" baseline="-25000" dirty="0"/>
              <a:t>2</a:t>
            </a:r>
            <a:r>
              <a:rPr lang="en-US" altLang="ja-JP" dirty="0"/>
              <a:t>, x</a:t>
            </a:r>
            <a:r>
              <a:rPr lang="en-US" altLang="ja-JP" baseline="-25000" dirty="0"/>
              <a:t>3</a:t>
            </a:r>
            <a:r>
              <a:rPr lang="en-US" altLang="ja-JP" dirty="0"/>
              <a:t>, </a:t>
            </a:r>
            <a:r>
              <a:rPr lang="ja-JP" altLang="en-US" dirty="0"/>
              <a:t>・・・</a:t>
            </a:r>
            <a:r>
              <a:rPr lang="en-US" altLang="ja-JP" dirty="0"/>
              <a:t>, </a:t>
            </a:r>
            <a:r>
              <a:rPr lang="en-US" altLang="ja-JP" dirty="0" err="1"/>
              <a:t>x</a:t>
            </a:r>
            <a:r>
              <a:rPr lang="en-US" altLang="ja-JP" baseline="-25000" dirty="0" err="1"/>
              <a:t>n</a:t>
            </a:r>
            <a:r>
              <a:rPr lang="en-US" altLang="ja-JP" dirty="0"/>
              <a:t>]</a:t>
            </a:r>
            <a:r>
              <a:rPr lang="ja-JP" altLang="ja-JP" dirty="0"/>
              <a:t>　</a:t>
            </a:r>
            <a:r>
              <a:rPr lang="ja-JP" altLang="en-US" dirty="0"/>
              <a:t>　</a:t>
            </a:r>
            <a:r>
              <a:rPr lang="en-US" altLang="ja-JP" dirty="0"/>
              <a:t>→</a:t>
            </a:r>
            <a:r>
              <a:rPr lang="ja-JP" altLang="en-US" dirty="0"/>
              <a:t>　</a:t>
            </a:r>
            <a:r>
              <a:rPr lang="en-US" altLang="ja-JP" dirty="0" smtClean="0"/>
              <a:t>y</a:t>
            </a:r>
            <a:r>
              <a:rPr lang="en-US" altLang="ja-JP" baseline="-25000" dirty="0" smtClean="0"/>
              <a:t>(1)</a:t>
            </a:r>
            <a:endParaRPr lang="en-US" altLang="ja-JP" dirty="0"/>
          </a:p>
          <a:p>
            <a:pPr marL="0" indent="0">
              <a:buNone/>
            </a:pPr>
            <a:r>
              <a:rPr lang="en-US" altLang="ja-JP" dirty="0"/>
              <a:t> </a:t>
            </a:r>
            <a:r>
              <a:rPr lang="en-US" altLang="ja-JP" dirty="0" smtClean="0"/>
              <a:t>   t </a:t>
            </a:r>
            <a:r>
              <a:rPr lang="en-US" altLang="ja-JP" dirty="0"/>
              <a:t>= </a:t>
            </a:r>
            <a:r>
              <a:rPr lang="en-US" altLang="ja-JP" dirty="0" smtClean="0"/>
              <a:t>2    </a:t>
            </a:r>
            <a:r>
              <a:rPr lang="en-US" altLang="ja-JP" dirty="0"/>
              <a:t>:    [x</a:t>
            </a:r>
            <a:r>
              <a:rPr lang="en-US" altLang="ja-JP" baseline="-25000" dirty="0"/>
              <a:t>1</a:t>
            </a:r>
            <a:r>
              <a:rPr lang="en-US" altLang="ja-JP" dirty="0"/>
              <a:t>, x</a:t>
            </a:r>
            <a:r>
              <a:rPr lang="en-US" altLang="ja-JP" baseline="-25000" dirty="0"/>
              <a:t>2</a:t>
            </a:r>
            <a:r>
              <a:rPr lang="en-US" altLang="ja-JP" dirty="0"/>
              <a:t>, x</a:t>
            </a:r>
            <a:r>
              <a:rPr lang="en-US" altLang="ja-JP" baseline="-25000" dirty="0"/>
              <a:t>3</a:t>
            </a:r>
            <a:r>
              <a:rPr lang="en-US" altLang="ja-JP" dirty="0"/>
              <a:t>, </a:t>
            </a:r>
            <a:r>
              <a:rPr lang="ja-JP" altLang="en-US" dirty="0"/>
              <a:t>・・・</a:t>
            </a:r>
            <a:r>
              <a:rPr lang="en-US" altLang="ja-JP" dirty="0"/>
              <a:t>, </a:t>
            </a:r>
            <a:r>
              <a:rPr lang="en-US" altLang="ja-JP" dirty="0" err="1"/>
              <a:t>x</a:t>
            </a:r>
            <a:r>
              <a:rPr lang="en-US" altLang="ja-JP" baseline="-25000" dirty="0" err="1"/>
              <a:t>n</a:t>
            </a:r>
            <a:r>
              <a:rPr lang="en-US" altLang="ja-JP" dirty="0"/>
              <a:t>]</a:t>
            </a:r>
            <a:r>
              <a:rPr lang="ja-JP" altLang="ja-JP" dirty="0"/>
              <a:t>　</a:t>
            </a:r>
            <a:r>
              <a:rPr lang="ja-JP" altLang="en-US" dirty="0"/>
              <a:t>　</a:t>
            </a:r>
            <a:r>
              <a:rPr lang="en-US" altLang="ja-JP" dirty="0"/>
              <a:t>→</a:t>
            </a:r>
            <a:r>
              <a:rPr lang="ja-JP" altLang="en-US" dirty="0"/>
              <a:t>　</a:t>
            </a:r>
            <a:r>
              <a:rPr lang="en-US" altLang="ja-JP" dirty="0" smtClean="0"/>
              <a:t>y</a:t>
            </a:r>
            <a:r>
              <a:rPr lang="en-US" altLang="ja-JP" baseline="-25000" dirty="0" smtClean="0"/>
              <a:t>(2)</a:t>
            </a:r>
            <a:endParaRPr lang="en-US" altLang="ja-JP" dirty="0" smtClean="0"/>
          </a:p>
          <a:p>
            <a:pPr marL="0" indent="0">
              <a:buNone/>
            </a:pPr>
            <a:r>
              <a:rPr lang="en-US" altLang="ja-JP" dirty="0" smtClean="0"/>
              <a:t>			:</a:t>
            </a:r>
          </a:p>
          <a:p>
            <a:pPr marL="0" indent="0">
              <a:buNone/>
            </a:pPr>
            <a:r>
              <a:rPr lang="en-US" altLang="ja-JP" dirty="0"/>
              <a:t>	</a:t>
            </a:r>
            <a:r>
              <a:rPr lang="en-US" altLang="ja-JP" dirty="0" smtClean="0"/>
              <a:t>		:</a:t>
            </a:r>
          </a:p>
          <a:p>
            <a:pPr marL="0" indent="0">
              <a:buNone/>
            </a:pPr>
            <a:r>
              <a:rPr lang="en-US" altLang="ja-JP" dirty="0" smtClean="0"/>
              <a:t>    t </a:t>
            </a:r>
            <a:r>
              <a:rPr lang="en-US" altLang="ja-JP" dirty="0"/>
              <a:t>= </a:t>
            </a:r>
            <a:r>
              <a:rPr lang="en-US" altLang="ja-JP" dirty="0" smtClean="0"/>
              <a:t>N    </a:t>
            </a:r>
            <a:r>
              <a:rPr lang="en-US" altLang="ja-JP" dirty="0"/>
              <a:t>:    [x</a:t>
            </a:r>
            <a:r>
              <a:rPr lang="en-US" altLang="ja-JP" baseline="-25000" dirty="0"/>
              <a:t>1</a:t>
            </a:r>
            <a:r>
              <a:rPr lang="en-US" altLang="ja-JP" dirty="0"/>
              <a:t>, x</a:t>
            </a:r>
            <a:r>
              <a:rPr lang="en-US" altLang="ja-JP" baseline="-25000" dirty="0"/>
              <a:t>2</a:t>
            </a:r>
            <a:r>
              <a:rPr lang="en-US" altLang="ja-JP" dirty="0"/>
              <a:t>, x</a:t>
            </a:r>
            <a:r>
              <a:rPr lang="en-US" altLang="ja-JP" baseline="-25000" dirty="0"/>
              <a:t>3</a:t>
            </a:r>
            <a:r>
              <a:rPr lang="en-US" altLang="ja-JP" dirty="0"/>
              <a:t>, </a:t>
            </a:r>
            <a:r>
              <a:rPr lang="ja-JP" altLang="en-US" dirty="0"/>
              <a:t>・・・</a:t>
            </a:r>
            <a:r>
              <a:rPr lang="en-US" altLang="ja-JP" dirty="0"/>
              <a:t>, </a:t>
            </a:r>
            <a:r>
              <a:rPr lang="en-US" altLang="ja-JP" dirty="0" err="1" smtClean="0"/>
              <a:t>x</a:t>
            </a:r>
            <a:r>
              <a:rPr lang="en-US" altLang="ja-JP" baseline="-25000" dirty="0" err="1" smtClean="0"/>
              <a:t>N</a:t>
            </a:r>
            <a:r>
              <a:rPr lang="en-US" altLang="ja-JP" dirty="0" smtClean="0"/>
              <a:t>]</a:t>
            </a:r>
            <a:r>
              <a:rPr lang="ja-JP" altLang="ja-JP" dirty="0"/>
              <a:t>　</a:t>
            </a:r>
            <a:r>
              <a:rPr lang="ja-JP" altLang="en-US" dirty="0"/>
              <a:t>　</a:t>
            </a:r>
            <a:r>
              <a:rPr lang="en-US" altLang="ja-JP" dirty="0"/>
              <a:t>→</a:t>
            </a:r>
            <a:r>
              <a:rPr lang="ja-JP" altLang="en-US" dirty="0"/>
              <a:t>　</a:t>
            </a:r>
            <a:r>
              <a:rPr lang="en-US" altLang="ja-JP" dirty="0"/>
              <a:t>y</a:t>
            </a:r>
            <a:r>
              <a:rPr lang="en-US" altLang="ja-JP" baseline="-25000" dirty="0" smtClean="0"/>
              <a:t>(n)</a:t>
            </a:r>
            <a:endParaRPr lang="en-US" altLang="ja-JP" dirty="0"/>
          </a:p>
          <a:p>
            <a:pPr marL="0" indent="0">
              <a:buNone/>
            </a:pPr>
            <a:endParaRPr lang="en-US" altLang="ja-JP" dirty="0" smtClean="0"/>
          </a:p>
        </p:txBody>
      </p:sp>
      <p:sp>
        <p:nvSpPr>
          <p:cNvPr id="5" name="正方形/長方形 4"/>
          <p:cNvSpPr/>
          <p:nvPr/>
        </p:nvSpPr>
        <p:spPr>
          <a:xfrm>
            <a:off x="4997892" y="2212035"/>
            <a:ext cx="1502094" cy="26626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 name="コンテンツ プレースホルダー 2"/>
          <p:cNvSpPr txBox="1">
            <a:spLocks/>
          </p:cNvSpPr>
          <p:nvPr/>
        </p:nvSpPr>
        <p:spPr>
          <a:xfrm>
            <a:off x="552785" y="5011222"/>
            <a:ext cx="7763356" cy="1602323"/>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a:lstStyle>
          <a:p>
            <a:pPr marL="0" indent="0">
              <a:buNone/>
            </a:pPr>
            <a:r>
              <a:rPr lang="ja-JP" altLang="en-US" dirty="0" smtClean="0"/>
              <a:t>特徴ベクトルから予報対象への写像を機械学習で学習すれば宇宙天気予報が実現する。</a:t>
            </a:r>
            <a:endParaRPr lang="en-US" altLang="ja-JP" dirty="0" smtClean="0"/>
          </a:p>
          <a:p>
            <a:pPr marL="0" indent="0">
              <a:buNone/>
            </a:pPr>
            <a:r>
              <a:rPr lang="ja-JP" altLang="en-US" dirty="0" smtClean="0"/>
              <a:t>サポートベクターマシンによる機械学習を試みた。</a:t>
            </a:r>
            <a:endParaRPr lang="ja-JP" altLang="en-US" dirty="0"/>
          </a:p>
        </p:txBody>
      </p:sp>
      <p:pic>
        <p:nvPicPr>
          <p:cNvPr id="9" name="図 8"/>
          <p:cNvPicPr>
            <a:picLocks noChangeAspect="1"/>
          </p:cNvPicPr>
          <p:nvPr/>
        </p:nvPicPr>
        <p:blipFill rotWithShape="1">
          <a:blip r:embed="rId2"/>
          <a:srcRect l="14769" t="26003" r="17534" b="26132"/>
          <a:stretch/>
        </p:blipFill>
        <p:spPr>
          <a:xfrm rot="5400000">
            <a:off x="6488992" y="2254346"/>
            <a:ext cx="2448902" cy="2473535"/>
          </a:xfrm>
          <a:prstGeom prst="rect">
            <a:avLst/>
          </a:prstGeom>
        </p:spPr>
      </p:pic>
    </p:spTree>
    <p:extLst>
      <p:ext uri="{BB962C8B-B14F-4D97-AF65-F5344CB8AC3E}">
        <p14:creationId xmlns:p14="http://schemas.microsoft.com/office/powerpoint/2010/main" val="16552418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ラリティ">
  <a:themeElements>
    <a:clrScheme name="エコロジー">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クラシック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クラリティ.thmx</Template>
  <TotalTime>1241</TotalTime>
  <Words>791</Words>
  <Application>Microsoft Macintosh PowerPoint</Application>
  <PresentationFormat>画面に合わせる (4:3)</PresentationFormat>
  <Paragraphs>131</Paragraphs>
  <Slides>13</Slides>
  <Notes>0</Notes>
  <HiddenSlides>0</HiddenSlides>
  <MMClips>1</MMClips>
  <ScaleCrop>false</ScaleCrop>
  <HeadingPairs>
    <vt:vector size="4" baseType="variant">
      <vt:variant>
        <vt:lpstr>テーマ</vt:lpstr>
      </vt:variant>
      <vt:variant>
        <vt:i4>1</vt:i4>
      </vt:variant>
      <vt:variant>
        <vt:lpstr>スライド タイトル</vt:lpstr>
      </vt:variant>
      <vt:variant>
        <vt:i4>13</vt:i4>
      </vt:variant>
    </vt:vector>
  </HeadingPairs>
  <TitlesOfParts>
    <vt:vector size="14" baseType="lpstr">
      <vt:lpstr>クラリティ</vt:lpstr>
      <vt:lpstr>ビッグデータ解析手法を用いた     宇宙天気予報アルゴリズムの開発 </vt:lpstr>
      <vt:lpstr>宇宙天気予報とは</vt:lpstr>
      <vt:lpstr>太陽フレアとは</vt:lpstr>
      <vt:lpstr>既存の宇宙天気予報の主な手法</vt:lpstr>
      <vt:lpstr>観測量の増大</vt:lpstr>
      <vt:lpstr>PowerPoint プレゼンテーション</vt:lpstr>
      <vt:lpstr>特徴量の抽出</vt:lpstr>
      <vt:lpstr>予報対象</vt:lpstr>
      <vt:lpstr>特徴ベクトルと予報対象</vt:lpstr>
      <vt:lpstr>サポートベクターマシン (SVM)</vt:lpstr>
      <vt:lpstr>システム構成</vt:lpstr>
      <vt:lpstr>結果 </vt:lpstr>
      <vt:lpstr>結論と今後の発展</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ビッグデータ分析手法を用いた 宇宙天気予報アルゴリズムの開発 </dc:title>
  <dc:creator>shibayama takuya</dc:creator>
  <cp:lastModifiedBy>shibayama takuya</cp:lastModifiedBy>
  <cp:revision>107</cp:revision>
  <dcterms:created xsi:type="dcterms:W3CDTF">2014-02-03T03:21:52Z</dcterms:created>
  <dcterms:modified xsi:type="dcterms:W3CDTF">2014-02-14T07:41:57Z</dcterms:modified>
</cp:coreProperties>
</file>