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90" r:id="rId4"/>
    <p:sldId id="266" r:id="rId5"/>
    <p:sldId id="263" r:id="rId6"/>
    <p:sldId id="259" r:id="rId7"/>
    <p:sldId id="264" r:id="rId8"/>
    <p:sldId id="294" r:id="rId9"/>
    <p:sldId id="295" r:id="rId10"/>
    <p:sldId id="292" r:id="rId11"/>
    <p:sldId id="275" r:id="rId12"/>
    <p:sldId id="261" r:id="rId13"/>
    <p:sldId id="279" r:id="rId14"/>
    <p:sldId id="274" r:id="rId15"/>
    <p:sldId id="271" r:id="rId16"/>
  </p:sldIdLst>
  <p:sldSz cx="9144000" cy="6858000" type="screen4x3"/>
  <p:notesSz cx="68072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2" d="100"/>
          <a:sy n="72" d="100"/>
        </p:scale>
        <p:origin x="-119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4DA1-E7FC-420C-A6F9-F1E63847D708}" type="datetimeFigureOut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41E3-76D6-4996-B89F-80E561BF9F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0321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4DA1-E7FC-420C-A6F9-F1E63847D708}" type="datetimeFigureOut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41E3-76D6-4996-B89F-80E561BF9F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6112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4DA1-E7FC-420C-A6F9-F1E63847D708}" type="datetimeFigureOut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41E3-76D6-4996-B89F-80E561BF9F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45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4DA1-E7FC-420C-A6F9-F1E63847D708}" type="datetimeFigureOut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41E3-76D6-4996-B89F-80E561BF9F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3087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4DA1-E7FC-420C-A6F9-F1E63847D708}" type="datetimeFigureOut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41E3-76D6-4996-B89F-80E561BF9F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8113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4DA1-E7FC-420C-A6F9-F1E63847D708}" type="datetimeFigureOut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41E3-76D6-4996-B89F-80E561BF9F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1253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4DA1-E7FC-420C-A6F9-F1E63847D708}" type="datetimeFigureOut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41E3-76D6-4996-B89F-80E561BF9F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9562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4DA1-E7FC-420C-A6F9-F1E63847D708}" type="datetimeFigureOut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41E3-76D6-4996-B89F-80E561BF9F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351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4DA1-E7FC-420C-A6F9-F1E63847D708}" type="datetimeFigureOut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41E3-76D6-4996-B89F-80E561BF9F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476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4DA1-E7FC-420C-A6F9-F1E63847D708}" type="datetimeFigureOut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41E3-76D6-4996-B89F-80E561BF9F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510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4DA1-E7FC-420C-A6F9-F1E63847D708}" type="datetimeFigureOut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41E3-76D6-4996-B89F-80E561BF9F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145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34DA1-E7FC-420C-A6F9-F1E63847D708}" type="datetimeFigureOut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41E3-76D6-4996-B89F-80E561BF9F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332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65810" y="1113155"/>
            <a:ext cx="7429500" cy="14700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kumimoji="1" lang="en-US" altLang="ja-JP" dirty="0" smtClean="0"/>
              <a:t>DARTS/AKARI </a:t>
            </a:r>
            <a:r>
              <a:rPr kumimoji="1" lang="ja-JP" altLang="en-US" dirty="0" smtClean="0"/>
              <a:t>全天マップ画像検索機能の開発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28600" y="3920490"/>
            <a:ext cx="8366760" cy="2240280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dirty="0" smtClean="0"/>
              <a:t>JAXA/ISAS C-SODA</a:t>
            </a:r>
            <a:r>
              <a:rPr kumimoji="1" lang="ja-JP" altLang="en-US" dirty="0" smtClean="0"/>
              <a:t>（科学衛星運用・データ利用センター）</a:t>
            </a:r>
            <a:endParaRPr kumimoji="1" lang="en-US" altLang="ja-JP" dirty="0" smtClean="0"/>
          </a:p>
          <a:p>
            <a:r>
              <a:rPr kumimoji="1" lang="ja-JP" altLang="en-US" dirty="0" smtClean="0"/>
              <a:t>○吉野彰、稲田久里子、松崎恵一、山内千里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/>
              <a:t>平成</a:t>
            </a:r>
            <a:r>
              <a:rPr lang="en-US" altLang="ja-JP" dirty="0"/>
              <a:t>26</a:t>
            </a:r>
            <a:r>
              <a:rPr lang="ja-JP" altLang="en-US" dirty="0"/>
              <a:t>年</a:t>
            </a:r>
            <a:r>
              <a:rPr lang="en-US" altLang="ja-JP" dirty="0"/>
              <a:t>2</a:t>
            </a:r>
            <a:r>
              <a:rPr lang="ja-JP" altLang="en-US" dirty="0"/>
              <a:t>月</a:t>
            </a:r>
            <a:r>
              <a:rPr lang="en-US" altLang="ja-JP" dirty="0"/>
              <a:t>14</a:t>
            </a:r>
            <a:r>
              <a:rPr lang="ja-JP" altLang="en-US" dirty="0" smtClean="0"/>
              <a:t>日</a:t>
            </a:r>
            <a:endParaRPr kumimoji="1" lang="en-US" altLang="ja-JP" dirty="0" smtClean="0"/>
          </a:p>
          <a:p>
            <a:r>
              <a:rPr lang="ja-JP" altLang="en-US" dirty="0"/>
              <a:t>平成</a:t>
            </a:r>
            <a:r>
              <a:rPr lang="en-US" altLang="ja-JP" dirty="0"/>
              <a:t>25</a:t>
            </a:r>
            <a:r>
              <a:rPr lang="ja-JP" altLang="en-US" dirty="0" smtClean="0"/>
              <a:t>年度宇宙科学情報解析シンポジウム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073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9631"/>
            <a:ext cx="8229600" cy="103163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sz="3200" dirty="0" smtClean="0"/>
              <a:t>要求②（開発維持コスト節約）の解決：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en-US" altLang="ja-JP" sz="3200" dirty="0" smtClean="0"/>
              <a:t>AKARI-CAS</a:t>
            </a:r>
            <a:r>
              <a:rPr lang="ja-JP" altLang="en-US" sz="3200" dirty="0" smtClean="0"/>
              <a:t>の仕組みを流用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5845" y="1459522"/>
            <a:ext cx="4853355" cy="5199185"/>
          </a:xfrm>
        </p:spPr>
        <p:txBody>
          <a:bodyPr>
            <a:normAutofit fontScale="55000" lnSpcReduction="20000"/>
          </a:bodyPr>
          <a:lstStyle/>
          <a:p>
            <a:r>
              <a:rPr lang="en-US" altLang="ja-JP" sz="3300" dirty="0" smtClean="0">
                <a:solidFill>
                  <a:srgbClr val="FF0000"/>
                </a:solidFill>
              </a:rPr>
              <a:t>AKARI-CAS</a:t>
            </a:r>
            <a:r>
              <a:rPr lang="ja-JP" altLang="en-US" sz="3300" dirty="0" smtClean="0">
                <a:solidFill>
                  <a:srgbClr val="FF0000"/>
                </a:solidFill>
              </a:rPr>
              <a:t>とは</a:t>
            </a:r>
            <a:r>
              <a:rPr lang="ja-JP" altLang="en-US" sz="3300" dirty="0" smtClean="0"/>
              <a:t>：</a:t>
            </a:r>
            <a:endParaRPr lang="en-US" altLang="ja-JP" sz="3300" dirty="0" smtClean="0"/>
          </a:p>
          <a:p>
            <a:pPr marL="0" indent="0">
              <a:buNone/>
            </a:pPr>
            <a:r>
              <a:rPr lang="ja-JP" altLang="en-US" sz="3300" dirty="0" smtClean="0"/>
              <a:t>　　あかり</a:t>
            </a:r>
            <a:r>
              <a:rPr lang="ja-JP" altLang="en-US" sz="3300" dirty="0">
                <a:solidFill>
                  <a:srgbClr val="FF0000"/>
                </a:solidFill>
              </a:rPr>
              <a:t>点源天体カタログ</a:t>
            </a:r>
            <a:r>
              <a:rPr lang="en-US" altLang="ja-JP" sz="3300" dirty="0"/>
              <a:t>(PSC/BSC</a:t>
            </a:r>
            <a:r>
              <a:rPr lang="en-US" altLang="ja-JP" sz="3300" dirty="0" smtClean="0"/>
              <a:t>)</a:t>
            </a:r>
            <a:r>
              <a:rPr lang="ja-JP" altLang="en-US" sz="3300" dirty="0" smtClean="0">
                <a:solidFill>
                  <a:srgbClr val="FF0000"/>
                </a:solidFill>
              </a:rPr>
              <a:t>用の検索機能</a:t>
            </a:r>
            <a:r>
              <a:rPr lang="ja-JP" altLang="en-US" sz="3300" dirty="0" smtClean="0"/>
              <a:t>（</a:t>
            </a:r>
            <a:r>
              <a:rPr lang="en-US" altLang="ja-JP" sz="3300" dirty="0" smtClean="0"/>
              <a:t>2011</a:t>
            </a:r>
            <a:r>
              <a:rPr lang="ja-JP" altLang="en-US" sz="3300" dirty="0" smtClean="0"/>
              <a:t>年 完成）</a:t>
            </a:r>
            <a:endParaRPr lang="en-US" altLang="ja-JP" sz="3300" dirty="0" smtClean="0"/>
          </a:p>
          <a:p>
            <a:endParaRPr lang="en-US" altLang="ja-JP" sz="3300" dirty="0" smtClean="0"/>
          </a:p>
          <a:p>
            <a:r>
              <a:rPr lang="ja-JP" altLang="en-US" sz="3300" dirty="0" smtClean="0"/>
              <a:t>設計の根本：</a:t>
            </a:r>
            <a:r>
              <a:rPr lang="en-US" altLang="ja-JP" sz="3300" dirty="0" smtClean="0"/>
              <a:t>DB</a:t>
            </a:r>
            <a:r>
              <a:rPr lang="ja-JP" altLang="en-US" sz="3300" dirty="0"/>
              <a:t>内でできることは</a:t>
            </a:r>
            <a:r>
              <a:rPr lang="en-US" altLang="ja-JP" sz="3300" dirty="0"/>
              <a:t>DB</a:t>
            </a:r>
            <a:r>
              <a:rPr lang="ja-JP" altLang="en-US" sz="3300" dirty="0"/>
              <a:t>が</a:t>
            </a:r>
            <a:r>
              <a:rPr lang="ja-JP" altLang="en-US" sz="3300" dirty="0" smtClean="0"/>
              <a:t>負担する</a:t>
            </a:r>
            <a:endParaRPr lang="en-US" altLang="ja-JP" sz="3300" dirty="0" smtClean="0"/>
          </a:p>
          <a:p>
            <a:r>
              <a:rPr lang="en-US" altLang="ja-JP" sz="3300" dirty="0"/>
              <a:t>DB</a:t>
            </a:r>
            <a:r>
              <a:rPr lang="ja-JP" altLang="en-US" sz="3300" dirty="0" smtClean="0"/>
              <a:t>に</a:t>
            </a:r>
            <a:r>
              <a:rPr lang="ja-JP" altLang="en-US" sz="3300" dirty="0"/>
              <a:t>単位</a:t>
            </a:r>
            <a:r>
              <a:rPr lang="en-US" altLang="ja-JP" sz="3300" dirty="0"/>
              <a:t>/</a:t>
            </a:r>
            <a:r>
              <a:rPr lang="ja-JP" altLang="en-US" sz="3300" dirty="0"/>
              <a:t>座標</a:t>
            </a:r>
            <a:r>
              <a:rPr lang="ja-JP" altLang="en-US" sz="3300" dirty="0" smtClean="0"/>
              <a:t>変換</a:t>
            </a:r>
            <a:r>
              <a:rPr lang="en-US" altLang="ja-JP" sz="3300" dirty="0" smtClean="0"/>
              <a:t>/</a:t>
            </a:r>
            <a:r>
              <a:rPr lang="ja-JP" altLang="en-US" sz="3300" dirty="0" smtClean="0"/>
              <a:t>角距離計算用</a:t>
            </a:r>
            <a:r>
              <a:rPr lang="ja-JP" altLang="en-US" sz="3300" dirty="0"/>
              <a:t>の関数（</a:t>
            </a:r>
            <a:r>
              <a:rPr lang="en-US" altLang="ja-JP" sz="3300" dirty="0"/>
              <a:t>stored function</a:t>
            </a:r>
            <a:r>
              <a:rPr lang="ja-JP" altLang="en-US" sz="3300" dirty="0" smtClean="0"/>
              <a:t>）を豊富に用意</a:t>
            </a:r>
            <a:endParaRPr lang="en-US" altLang="ja-JP" sz="3300" dirty="0" smtClean="0"/>
          </a:p>
          <a:p>
            <a:pPr marL="0" indent="0">
              <a:buNone/>
            </a:pPr>
            <a:r>
              <a:rPr lang="ja-JP" altLang="en-US" sz="3300" dirty="0" smtClean="0"/>
              <a:t>　　⇒</a:t>
            </a:r>
            <a:r>
              <a:rPr lang="ja-JP" altLang="en-US" sz="3300" dirty="0"/>
              <a:t>計算</a:t>
            </a:r>
            <a:r>
              <a:rPr lang="ja-JP" altLang="en-US" sz="3300" dirty="0" smtClean="0"/>
              <a:t>が</a:t>
            </a:r>
            <a:r>
              <a:rPr lang="en-US" altLang="ja-JP" sz="3300" dirty="0"/>
              <a:t>DB</a:t>
            </a:r>
            <a:r>
              <a:rPr lang="ja-JP" altLang="en-US" sz="3300" dirty="0" smtClean="0"/>
              <a:t>内</a:t>
            </a:r>
            <a:r>
              <a:rPr lang="ja-JP" altLang="en-US" sz="3300" dirty="0"/>
              <a:t>で完結するため高速化</a:t>
            </a:r>
            <a:r>
              <a:rPr lang="ja-JP" altLang="en-US" sz="3300" dirty="0" smtClean="0"/>
              <a:t>できる</a:t>
            </a:r>
            <a:endParaRPr lang="en-US" altLang="ja-JP" sz="3300" dirty="0" smtClean="0"/>
          </a:p>
          <a:p>
            <a:r>
              <a:rPr lang="ja-JP" altLang="en-US" sz="3600" dirty="0" smtClean="0"/>
              <a:t>直交座標値（</a:t>
            </a:r>
            <a:r>
              <a:rPr lang="en-US" altLang="ja-JP" sz="3600" dirty="0" smtClean="0"/>
              <a:t>X,Y,Z</a:t>
            </a:r>
            <a:r>
              <a:rPr lang="ja-JP" altLang="en-US" sz="3600" dirty="0" smtClean="0"/>
              <a:t>）の算出と、それによる検索方法</a:t>
            </a:r>
            <a:r>
              <a:rPr lang="ja-JP" altLang="en-US" sz="3600" dirty="0"/>
              <a:t>が</a:t>
            </a:r>
            <a:r>
              <a:rPr lang="ja-JP" altLang="en-US" sz="3600" dirty="0" smtClean="0"/>
              <a:t>確立</a:t>
            </a:r>
            <a:r>
              <a:rPr lang="ja-JP" altLang="en-US" sz="3600" dirty="0"/>
              <a:t>されている</a:t>
            </a:r>
            <a:endParaRPr lang="en-US" altLang="ja-JP" sz="3600" dirty="0"/>
          </a:p>
          <a:p>
            <a:pPr marL="0" indent="0">
              <a:buNone/>
            </a:pPr>
            <a:endParaRPr lang="en-US" altLang="ja-JP" sz="3300" dirty="0" smtClean="0"/>
          </a:p>
          <a:p>
            <a:pPr marL="0" indent="0">
              <a:buNone/>
            </a:pPr>
            <a:r>
              <a:rPr lang="ja-JP" altLang="en-US" sz="3300" dirty="0" smtClean="0"/>
              <a:t>コスト節約のポイント</a:t>
            </a:r>
            <a:r>
              <a:rPr lang="ja-JP" altLang="en-US" sz="3300" dirty="0"/>
              <a:t>：</a:t>
            </a:r>
            <a:endParaRPr lang="en-US" altLang="ja-JP" sz="3300" dirty="0"/>
          </a:p>
          <a:p>
            <a:r>
              <a:rPr lang="ja-JP" altLang="en-US" sz="3300" dirty="0" smtClean="0">
                <a:solidFill>
                  <a:srgbClr val="FF0000"/>
                </a:solidFill>
              </a:rPr>
              <a:t>格子点検索は、びっしり敷き詰められた天体カタログの検索と同じ</a:t>
            </a:r>
            <a:endParaRPr lang="en-US" altLang="ja-JP" sz="3300" dirty="0" smtClean="0"/>
          </a:p>
          <a:p>
            <a:r>
              <a:rPr lang="en-US" altLang="ja-JP" sz="3300" dirty="0" smtClean="0"/>
              <a:t>Web</a:t>
            </a:r>
            <a:r>
              <a:rPr lang="ja-JP" altLang="en-US" sz="3300" dirty="0" smtClean="0"/>
              <a:t>層と</a:t>
            </a:r>
            <a:r>
              <a:rPr lang="en-US" altLang="ja-JP" sz="3300" dirty="0" smtClean="0"/>
              <a:t>DB</a:t>
            </a:r>
            <a:r>
              <a:rPr lang="ja-JP" altLang="en-US" sz="3300" dirty="0" smtClean="0"/>
              <a:t>層それぞれを、</a:t>
            </a:r>
            <a:r>
              <a:rPr lang="en-US" altLang="ja-JP" sz="3300" dirty="0" smtClean="0"/>
              <a:t>AKARI-CAS</a:t>
            </a:r>
            <a:r>
              <a:rPr lang="ja-JP" altLang="en-US" sz="3300" dirty="0" smtClean="0"/>
              <a:t>で確立した方法を</a:t>
            </a:r>
            <a:r>
              <a:rPr lang="ja-JP" altLang="en-US" sz="3300" dirty="0" smtClean="0">
                <a:solidFill>
                  <a:srgbClr val="FF0000"/>
                </a:solidFill>
              </a:rPr>
              <a:t>手本に</a:t>
            </a:r>
            <a:r>
              <a:rPr lang="ja-JP" altLang="en-US" sz="3300" dirty="0" smtClean="0"/>
              <a:t>して構築でき、両者を同様に管理できる</a:t>
            </a:r>
            <a:endParaRPr lang="en-US" altLang="ja-JP" sz="3300" dirty="0" smtClean="0"/>
          </a:p>
          <a:p>
            <a:pPr marL="0" indent="0">
              <a:buNone/>
            </a:pPr>
            <a:r>
              <a:rPr lang="ja-JP" altLang="en-US" sz="3300" dirty="0"/>
              <a:t>　</a:t>
            </a:r>
            <a:r>
              <a:rPr lang="ja-JP" altLang="en-US" sz="3300" dirty="0" smtClean="0"/>
              <a:t>⇒画像だからと言って特別扱いしなくてよい！</a:t>
            </a:r>
            <a:endParaRPr lang="en-US" altLang="ja-JP" sz="3300" dirty="0" smtClean="0"/>
          </a:p>
          <a:p>
            <a:pPr marL="0" indent="0">
              <a:buNone/>
            </a:pPr>
            <a:r>
              <a:rPr lang="ja-JP" altLang="en-US" sz="3300" dirty="0"/>
              <a:t>　</a:t>
            </a:r>
            <a:r>
              <a:rPr lang="ja-JP" altLang="en-US" sz="3300" dirty="0" smtClean="0"/>
              <a:t>（違うのはわずかに範囲に余白をつけただけ）</a:t>
            </a:r>
            <a:endParaRPr lang="en-US" altLang="ja-JP" sz="3300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878" y="1859964"/>
            <a:ext cx="2186258" cy="142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660" y="2016955"/>
            <a:ext cx="1806134" cy="117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646127" y="1312692"/>
            <a:ext cx="2844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AKARI-CAS : PSC/BSC </a:t>
            </a:r>
            <a:r>
              <a:rPr lang="ja-JP" altLang="en-US" sz="1400" dirty="0" smtClean="0"/>
              <a:t>検索</a:t>
            </a:r>
            <a:endParaRPr lang="en-US" altLang="ja-JP" sz="1400" dirty="0" smtClean="0"/>
          </a:p>
          <a:p>
            <a:r>
              <a:rPr lang="en-US" altLang="ja-JP" sz="1400" dirty="0" smtClean="0"/>
              <a:t>http</a:t>
            </a:r>
            <a:r>
              <a:rPr lang="en-US" altLang="ja-JP" sz="1400" dirty="0"/>
              <a:t>://darts.jaxa.jp/ir/akari/cas.html</a:t>
            </a:r>
            <a:endParaRPr kumimoji="1" lang="ja-JP" altLang="en-US" sz="1400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5568459" y="3534509"/>
            <a:ext cx="2686601" cy="3090087"/>
            <a:chOff x="5105367" y="1977859"/>
            <a:chExt cx="3054095" cy="4393510"/>
          </a:xfrm>
        </p:grpSpPr>
        <p:sp>
          <p:nvSpPr>
            <p:cNvPr id="8" name="正方形/長方形 7"/>
            <p:cNvSpPr/>
            <p:nvPr/>
          </p:nvSpPr>
          <p:spPr>
            <a:xfrm>
              <a:off x="5474969" y="1977859"/>
              <a:ext cx="2434590" cy="121158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5318760" y="3844290"/>
              <a:ext cx="2785110" cy="204220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549191" y="3990024"/>
              <a:ext cx="1263201" cy="437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 smtClean="0"/>
                <a:t>ストアド関数</a:t>
              </a:r>
              <a:endParaRPr kumimoji="1" lang="ja-JP" altLang="en-US" sz="1400" dirty="0"/>
            </a:p>
          </p:txBody>
        </p:sp>
        <p:sp>
          <p:nvSpPr>
            <p:cNvPr id="11" name="円柱 10"/>
            <p:cNvSpPr/>
            <p:nvPr/>
          </p:nvSpPr>
          <p:spPr>
            <a:xfrm>
              <a:off x="5680711" y="4810609"/>
              <a:ext cx="2023110" cy="651509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dirty="0" smtClean="0"/>
                <a:t>テーブル</a:t>
              </a:r>
              <a:r>
                <a:rPr kumimoji="1" lang="en-US" altLang="ja-JP" sz="1400" dirty="0" smtClean="0"/>
                <a:t>/</a:t>
              </a:r>
              <a:r>
                <a:rPr kumimoji="1" lang="ja-JP" altLang="en-US" sz="1400" dirty="0" smtClean="0"/>
                <a:t>データ</a:t>
              </a:r>
              <a:endParaRPr kumimoji="1" lang="ja-JP" altLang="en-US" sz="1400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5888272" y="5453127"/>
              <a:ext cx="1869102" cy="437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 smtClean="0"/>
                <a:t>データベース層</a:t>
              </a:r>
              <a:endParaRPr kumimoji="1" lang="ja-JP" altLang="en-US" sz="1400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6269330" y="2069297"/>
              <a:ext cx="912803" cy="390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Web</a:t>
              </a:r>
              <a:r>
                <a:rPr kumimoji="1" lang="ja-JP" altLang="en-US" sz="1400" dirty="0" smtClean="0"/>
                <a:t>層</a:t>
              </a:r>
              <a:endParaRPr kumimoji="1" lang="ja-JP" altLang="en-US" sz="1400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5863590" y="2509829"/>
              <a:ext cx="1600200" cy="39077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PHP</a:t>
              </a:r>
              <a:endParaRPr kumimoji="1" lang="ja-JP" altLang="en-US" sz="1400" dirty="0"/>
            </a:p>
          </p:txBody>
        </p:sp>
        <p:sp>
          <p:nvSpPr>
            <p:cNvPr id="15" name="下矢印 14"/>
            <p:cNvSpPr/>
            <p:nvPr/>
          </p:nvSpPr>
          <p:spPr>
            <a:xfrm>
              <a:off x="5932170" y="2840355"/>
              <a:ext cx="251460" cy="1177290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5105367" y="3122501"/>
              <a:ext cx="1053155" cy="6643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/>
                <a:t>SQL</a:t>
              </a:r>
            </a:p>
            <a:p>
              <a:r>
                <a:rPr lang="en-US" altLang="ja-JP" sz="1400" dirty="0" smtClean="0"/>
                <a:t>(SELECT)</a:t>
              </a:r>
            </a:p>
          </p:txBody>
        </p:sp>
        <p:sp>
          <p:nvSpPr>
            <p:cNvPr id="17" name="下矢印 16"/>
            <p:cNvSpPr/>
            <p:nvPr/>
          </p:nvSpPr>
          <p:spPr>
            <a:xfrm>
              <a:off x="5909310" y="4392930"/>
              <a:ext cx="285750" cy="647700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上矢印 17"/>
            <p:cNvSpPr/>
            <p:nvPr/>
          </p:nvSpPr>
          <p:spPr>
            <a:xfrm>
              <a:off x="7212330" y="2811780"/>
              <a:ext cx="285750" cy="2201418"/>
            </a:xfrm>
            <a:prstGeom prst="up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5389240" y="5890010"/>
              <a:ext cx="2770222" cy="481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AKARI-CAS</a:t>
              </a:r>
              <a:r>
                <a:rPr lang="ja-JP" altLang="en-US" sz="1600" dirty="0" smtClean="0"/>
                <a:t>レイヤー</a:t>
              </a:r>
              <a:r>
                <a:rPr kumimoji="1" lang="ja-JP" altLang="en-US" sz="1600" dirty="0" smtClean="0"/>
                <a:t>概略図</a:t>
              </a:r>
              <a:endParaRPr kumimoji="1" lang="ja-JP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307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00368"/>
            <a:ext cx="8229600" cy="80710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ja-JP" altLang="en-US" sz="3600" dirty="0"/>
              <a:t>円</a:t>
            </a:r>
            <a:r>
              <a:rPr kumimoji="1" lang="ja-JP" altLang="en-US" sz="3600" dirty="0" smtClean="0"/>
              <a:t>検索時の高速化の工夫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2890" y="1405890"/>
            <a:ext cx="4572000" cy="510921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sz="2200" dirty="0" smtClean="0"/>
              <a:t>検索</a:t>
            </a:r>
            <a:r>
              <a:rPr lang="ja-JP" altLang="en-US" sz="2200" dirty="0"/>
              <a:t>を</a:t>
            </a:r>
            <a:r>
              <a:rPr lang="en-US" altLang="ja-JP" sz="2200" dirty="0"/>
              <a:t>2</a:t>
            </a:r>
            <a:r>
              <a:rPr lang="ja-JP" altLang="en-US" sz="2200" dirty="0"/>
              <a:t>段階に</a:t>
            </a:r>
            <a:r>
              <a:rPr lang="ja-JP" altLang="en-US" sz="2200" dirty="0" smtClean="0"/>
              <a:t>分けることで高速になる：</a:t>
            </a:r>
            <a:endParaRPr lang="en-US" altLang="ja-JP" sz="2200" dirty="0" smtClean="0"/>
          </a:p>
          <a:p>
            <a:pPr marL="0" indent="0">
              <a:buNone/>
            </a:pPr>
            <a:r>
              <a:rPr lang="ja-JP" altLang="en-US" sz="2200" dirty="0" smtClean="0"/>
              <a:t>（</a:t>
            </a:r>
            <a:r>
              <a:rPr lang="en-US" altLang="ja-JP" sz="2200" dirty="0" smtClean="0"/>
              <a:t>AKARI-CAS</a:t>
            </a:r>
            <a:r>
              <a:rPr lang="ja-JP" altLang="en-US" sz="2200" dirty="0" smtClean="0"/>
              <a:t>ですでに実績あり、本開発でも採用）</a:t>
            </a:r>
            <a:endParaRPr lang="en-US" altLang="ja-JP" sz="2200" dirty="0" smtClean="0"/>
          </a:p>
          <a:p>
            <a:r>
              <a:rPr lang="en-US" altLang="ja-JP" sz="2200" dirty="0">
                <a:solidFill>
                  <a:srgbClr val="FF0000"/>
                </a:solidFill>
              </a:rPr>
              <a:t>1</a:t>
            </a:r>
            <a:r>
              <a:rPr lang="ja-JP" altLang="en-US" sz="2200" dirty="0" smtClean="0">
                <a:solidFill>
                  <a:srgbClr val="FF0000"/>
                </a:solidFill>
              </a:rPr>
              <a:t>段階目</a:t>
            </a:r>
            <a:r>
              <a:rPr lang="ja-JP" altLang="en-US" sz="2200" dirty="0" smtClean="0"/>
              <a:t>：</a:t>
            </a:r>
            <a:r>
              <a:rPr lang="en-US" altLang="ja-JP" sz="2200" dirty="0" smtClean="0"/>
              <a:t>1</a:t>
            </a:r>
            <a:r>
              <a:rPr lang="ja-JP" altLang="en-US" sz="2200" dirty="0" smtClean="0"/>
              <a:t>辺</a:t>
            </a:r>
            <a:r>
              <a:rPr lang="en-US" altLang="ja-JP" sz="2200" dirty="0" smtClean="0"/>
              <a:t>2R</a:t>
            </a:r>
            <a:r>
              <a:rPr lang="ja-JP" altLang="en-US" sz="2200" dirty="0" smtClean="0"/>
              <a:t>の立方体で格子点をざっくり切り取る（</a:t>
            </a:r>
            <a:r>
              <a:rPr lang="en-US" altLang="ja-JP" sz="2200" dirty="0" smtClean="0"/>
              <a:t>between</a:t>
            </a:r>
            <a:r>
              <a:rPr lang="ja-JP" altLang="en-US" sz="2200" dirty="0" smtClean="0"/>
              <a:t>文）</a:t>
            </a:r>
            <a:endParaRPr lang="en-US" altLang="ja-JP" sz="2200" dirty="0" smtClean="0"/>
          </a:p>
          <a:p>
            <a:r>
              <a:rPr lang="ja-JP" altLang="en-US" sz="2200" dirty="0" smtClean="0"/>
              <a:t>内部計算：立方体中に存在する格子点と検索中心との角距離</a:t>
            </a:r>
            <a:r>
              <a:rPr lang="en-US" altLang="ja-JP" sz="2200" dirty="0" smtClean="0"/>
              <a:t>θ</a:t>
            </a:r>
            <a:r>
              <a:rPr lang="ja-JP" altLang="en-US" sz="2200" dirty="0" smtClean="0"/>
              <a:t>を計算（余弦定理）</a:t>
            </a:r>
            <a:endParaRPr lang="en-US" altLang="ja-JP" sz="2200" dirty="0"/>
          </a:p>
          <a:p>
            <a:r>
              <a:rPr lang="en-US" altLang="ja-JP" sz="2200" dirty="0" smtClean="0">
                <a:solidFill>
                  <a:srgbClr val="FF0000"/>
                </a:solidFill>
              </a:rPr>
              <a:t>2</a:t>
            </a:r>
            <a:r>
              <a:rPr lang="ja-JP" altLang="en-US" sz="2200" dirty="0" smtClean="0">
                <a:solidFill>
                  <a:srgbClr val="FF0000"/>
                </a:solidFill>
              </a:rPr>
              <a:t>段階目</a:t>
            </a:r>
            <a:r>
              <a:rPr lang="ja-JP" altLang="en-US" sz="2200" dirty="0" smtClean="0"/>
              <a:t>：</a:t>
            </a:r>
            <a:r>
              <a:rPr lang="en-US" altLang="ja-JP" sz="2200" dirty="0" smtClean="0"/>
              <a:t>θ</a:t>
            </a:r>
            <a:r>
              <a:rPr lang="en-US" altLang="ja-JP" sz="2200" dirty="0"/>
              <a:t>&lt;</a:t>
            </a:r>
            <a:r>
              <a:rPr lang="en-US" altLang="ja-JP" sz="2200" dirty="0" smtClean="0"/>
              <a:t>=R</a:t>
            </a:r>
            <a:r>
              <a:rPr lang="ja-JP" altLang="en-US" sz="2200" dirty="0" smtClean="0"/>
              <a:t>を満たす格子点</a:t>
            </a:r>
            <a:r>
              <a:rPr lang="en-US" altLang="ja-JP" sz="2200" dirty="0"/>
              <a:t>ID</a:t>
            </a:r>
            <a:r>
              <a:rPr lang="ja-JP" altLang="en-US" sz="2200" dirty="0" smtClean="0"/>
              <a:t>を返す</a:t>
            </a:r>
            <a:endParaRPr lang="en-US" altLang="ja-JP" sz="2200" dirty="0" smtClean="0"/>
          </a:p>
          <a:p>
            <a:r>
              <a:rPr lang="ja-JP" altLang="en-US" sz="2200" dirty="0" smtClean="0"/>
              <a:t>格子点</a:t>
            </a:r>
            <a:r>
              <a:rPr lang="en-US" altLang="ja-JP" sz="2200" dirty="0" smtClean="0"/>
              <a:t>ID</a:t>
            </a:r>
            <a:r>
              <a:rPr lang="ja-JP" altLang="en-US" sz="2200" dirty="0" smtClean="0"/>
              <a:t>に対応する画像</a:t>
            </a:r>
            <a:r>
              <a:rPr lang="en-US" altLang="ja-JP" sz="2200" dirty="0" smtClean="0"/>
              <a:t>ID</a:t>
            </a:r>
            <a:r>
              <a:rPr lang="ja-JP" altLang="en-US" sz="2200" dirty="0" smtClean="0"/>
              <a:t>をユーザーに返す⇒</a:t>
            </a:r>
            <a:r>
              <a:rPr lang="en-US" altLang="ja-JP" sz="2200" dirty="0" smtClean="0"/>
              <a:t>Web </a:t>
            </a:r>
            <a:r>
              <a:rPr lang="ja-JP" altLang="en-US" sz="2200" dirty="0" smtClean="0"/>
              <a:t>ページに表示</a:t>
            </a:r>
            <a:endParaRPr lang="en-US" altLang="ja-JP" sz="2200" dirty="0" smtClean="0"/>
          </a:p>
          <a:p>
            <a:pPr marL="0" indent="0">
              <a:buNone/>
            </a:pPr>
            <a:endParaRPr lang="en-US" altLang="ja-JP" sz="2200" dirty="0"/>
          </a:p>
          <a:p>
            <a:pPr marL="0" indent="0">
              <a:buNone/>
            </a:pPr>
            <a:r>
              <a:rPr lang="ja-JP" altLang="en-US" sz="2200" dirty="0" smtClean="0"/>
              <a:t>⇒</a:t>
            </a:r>
            <a:r>
              <a:rPr lang="ja-JP" altLang="en-US" sz="2200" dirty="0" smtClean="0">
                <a:solidFill>
                  <a:srgbClr val="FF0000"/>
                </a:solidFill>
              </a:rPr>
              <a:t>テーブルの全ての行に対し角距離計算</a:t>
            </a:r>
            <a:r>
              <a:rPr lang="ja-JP" altLang="en-US" sz="2200" dirty="0">
                <a:solidFill>
                  <a:srgbClr val="FF0000"/>
                </a:solidFill>
              </a:rPr>
              <a:t>する</a:t>
            </a:r>
            <a:r>
              <a:rPr lang="ja-JP" altLang="en-US" sz="2200" dirty="0" smtClean="0">
                <a:solidFill>
                  <a:srgbClr val="FF0000"/>
                </a:solidFill>
              </a:rPr>
              <a:t>よりも速い</a:t>
            </a:r>
            <a:r>
              <a:rPr lang="ja-JP" altLang="en-US" sz="2000" dirty="0" smtClean="0"/>
              <a:t>（</a:t>
            </a:r>
            <a:r>
              <a:rPr lang="en-US" altLang="ja-JP" sz="2000" dirty="0"/>
              <a:t>Yamauchi et al. 2011</a:t>
            </a:r>
            <a:r>
              <a:rPr lang="ja-JP" altLang="en-US" sz="2000" dirty="0" smtClean="0"/>
              <a:t>）</a:t>
            </a:r>
            <a:endParaRPr lang="en-US" altLang="ja-JP" sz="2400" dirty="0"/>
          </a:p>
          <a:p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386" y="2016825"/>
            <a:ext cx="3779974" cy="343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837777" y="1772823"/>
            <a:ext cx="1478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検索半径：</a:t>
            </a:r>
            <a:r>
              <a:rPr lang="en-US" altLang="ja-JP" sz="2000" dirty="0" smtClean="0"/>
              <a:t>R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1694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11797"/>
            <a:ext cx="8229600" cy="101841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ja-JP" altLang="en-US" sz="3200" dirty="0"/>
              <a:t>要求</a:t>
            </a:r>
            <a:r>
              <a:rPr lang="ja-JP" altLang="en-US" sz="3200" dirty="0" smtClean="0"/>
              <a:t>③（簡単操作 </a:t>
            </a:r>
            <a:r>
              <a:rPr lang="en-US" altLang="ja-JP" sz="3200" dirty="0" smtClean="0"/>
              <a:t>I/F</a:t>
            </a:r>
            <a:r>
              <a:rPr lang="ja-JP" altLang="en-US" sz="3200" dirty="0" smtClean="0"/>
              <a:t>）の解決：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シンプルな条件入力画面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7170" y="1723292"/>
            <a:ext cx="4354830" cy="45720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kumimoji="1" lang="ja-JP" altLang="en-US" dirty="0" smtClean="0"/>
              <a:t>研究者ユーザになじみやすいシンプルな</a:t>
            </a:r>
            <a:r>
              <a:rPr kumimoji="1" lang="en-US" altLang="ja-JP" dirty="0" smtClean="0"/>
              <a:t>Web</a:t>
            </a:r>
            <a:r>
              <a:rPr kumimoji="1" lang="ja-JP" altLang="en-US" dirty="0" smtClean="0"/>
              <a:t>インターフェースを実装し</a:t>
            </a:r>
            <a:r>
              <a:rPr lang="ja-JP" altLang="en-US" dirty="0"/>
              <a:t>、</a:t>
            </a:r>
            <a:r>
              <a:rPr kumimoji="1" lang="ja-JP" altLang="en-US" dirty="0" smtClean="0">
                <a:solidFill>
                  <a:srgbClr val="FF0000"/>
                </a:solidFill>
              </a:rPr>
              <a:t>簡単操作を実現した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altLang="ja-JP" dirty="0" smtClean="0"/>
          </a:p>
          <a:p>
            <a:r>
              <a:rPr kumimoji="1" lang="en-US" altLang="ja-JP" dirty="0" smtClean="0"/>
              <a:t>Radial Search </a:t>
            </a:r>
            <a:r>
              <a:rPr kumimoji="1" lang="ja-JP" altLang="en-US" dirty="0" smtClean="0"/>
              <a:t>（円検索）</a:t>
            </a:r>
            <a:endParaRPr lang="en-US" altLang="ja-JP" dirty="0"/>
          </a:p>
          <a:p>
            <a:pPr lvl="1"/>
            <a:r>
              <a:rPr kumimoji="1" lang="ja-JP" altLang="en-US" dirty="0" smtClean="0"/>
              <a:t>中心点</a:t>
            </a:r>
            <a:r>
              <a:rPr lang="ja-JP" altLang="en-US" dirty="0" smtClean="0"/>
              <a:t>と半径を入力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中心点：座標値または天体名入力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天体名入力時</a:t>
            </a:r>
            <a:endParaRPr kumimoji="1" lang="en-US" altLang="ja-JP" dirty="0" smtClean="0"/>
          </a:p>
          <a:p>
            <a:pPr marL="457200" lvl="1" indent="0">
              <a:buNone/>
            </a:pPr>
            <a:r>
              <a:rPr kumimoji="1" lang="ja-JP" altLang="en-US" dirty="0" smtClean="0"/>
              <a:t>⇒</a:t>
            </a:r>
            <a:r>
              <a:rPr kumimoji="1" lang="en-US" altLang="ja-JP" dirty="0" smtClean="0"/>
              <a:t>NED/SIMBAD </a:t>
            </a:r>
            <a:r>
              <a:rPr lang="ja-JP" altLang="en-US" dirty="0" smtClean="0"/>
              <a:t>で</a:t>
            </a:r>
            <a:r>
              <a:rPr kumimoji="1" lang="ja-JP" altLang="en-US" dirty="0" smtClean="0"/>
              <a:t>座標値に変換</a:t>
            </a:r>
            <a:endParaRPr kumimoji="1" lang="en-US" altLang="ja-JP" dirty="0" smtClean="0"/>
          </a:p>
          <a:p>
            <a:pPr marL="457200" lvl="1" indent="0">
              <a:buNone/>
            </a:pPr>
            <a:endParaRPr kumimoji="1" lang="en-US" altLang="ja-JP" dirty="0" smtClean="0"/>
          </a:p>
          <a:p>
            <a:r>
              <a:rPr lang="en-US" altLang="ja-JP" dirty="0" smtClean="0"/>
              <a:t>Rectangular Search </a:t>
            </a:r>
            <a:r>
              <a:rPr lang="ja-JP" altLang="en-US" dirty="0" smtClean="0"/>
              <a:t>（矩形検索）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四隅の座標（経度・緯度）を入力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座標系：赤道座標（</a:t>
            </a:r>
            <a:r>
              <a:rPr kumimoji="1" lang="en-US" altLang="ja-JP" dirty="0" smtClean="0"/>
              <a:t>J2000, B1950</a:t>
            </a:r>
            <a:r>
              <a:rPr kumimoji="1" lang="ja-JP" altLang="en-US" dirty="0" smtClean="0"/>
              <a:t>）、黄道座標、銀河座標から選択可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出力形式：</a:t>
            </a:r>
            <a:r>
              <a:rPr lang="en-US" altLang="ja-JP" dirty="0" smtClean="0"/>
              <a:t>html, csv, </a:t>
            </a:r>
            <a:r>
              <a:rPr lang="en-US" altLang="ja-JP" dirty="0" err="1" smtClean="0"/>
              <a:t>VOtable</a:t>
            </a:r>
            <a:r>
              <a:rPr lang="en-US" altLang="ja-JP" dirty="0" smtClean="0"/>
              <a:t> </a:t>
            </a:r>
            <a:r>
              <a:rPr lang="ja-JP" altLang="en-US" dirty="0" smtClean="0"/>
              <a:t>から選択可</a:t>
            </a:r>
            <a:endParaRPr lang="en-US" altLang="ja-JP" dirty="0" smtClean="0"/>
          </a:p>
          <a:p>
            <a:endParaRPr lang="en-US" altLang="ja-JP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169" y="1659274"/>
            <a:ext cx="3834924" cy="420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4216048" y="5967925"/>
            <a:ext cx="4927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※</a:t>
            </a:r>
            <a:r>
              <a:rPr kumimoji="1" lang="ja-JP" altLang="en-US" sz="1400" dirty="0" smtClean="0"/>
              <a:t>画面は開発中のものです。予告なく変更することがあります。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225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66078"/>
            <a:ext cx="8229600" cy="101724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ja-JP" altLang="en-US" sz="3200" dirty="0">
                <a:solidFill>
                  <a:prstClr val="black"/>
                </a:solidFill>
              </a:rPr>
              <a:t>課題</a:t>
            </a:r>
            <a:r>
              <a:rPr lang="ja-JP" altLang="en-US" sz="3200" dirty="0" smtClean="0">
                <a:solidFill>
                  <a:prstClr val="black"/>
                </a:solidFill>
              </a:rPr>
              <a:t>③（簡単操作</a:t>
            </a:r>
            <a:r>
              <a:rPr lang="en-US" altLang="ja-JP" sz="3200" dirty="0" smtClean="0">
                <a:solidFill>
                  <a:prstClr val="black"/>
                </a:solidFill>
              </a:rPr>
              <a:t>I/F</a:t>
            </a:r>
            <a:r>
              <a:rPr lang="ja-JP" altLang="en-US" sz="3200" dirty="0" smtClean="0">
                <a:solidFill>
                  <a:prstClr val="black"/>
                </a:solidFill>
              </a:rPr>
              <a:t>）の解決その２：</a:t>
            </a:r>
            <a:r>
              <a:rPr lang="en-US" altLang="ja-JP" sz="3200" dirty="0" smtClean="0">
                <a:solidFill>
                  <a:prstClr val="black"/>
                </a:solidFill>
              </a:rPr>
              <a:t/>
            </a:r>
            <a:br>
              <a:rPr lang="en-US" altLang="ja-JP" sz="3200" dirty="0" smtClean="0">
                <a:solidFill>
                  <a:prstClr val="black"/>
                </a:solidFill>
              </a:rPr>
            </a:br>
            <a:r>
              <a:rPr lang="ja-JP" altLang="en-US" sz="3200" dirty="0" smtClean="0">
                <a:solidFill>
                  <a:prstClr val="black"/>
                </a:solidFill>
              </a:rPr>
              <a:t>シンプルな結果出力画面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4320" y="1725931"/>
            <a:ext cx="4183380" cy="4114800"/>
          </a:xfrm>
        </p:spPr>
        <p:txBody>
          <a:bodyPr>
            <a:normAutofit fontScale="70000" lnSpcReduction="20000"/>
          </a:bodyPr>
          <a:lstStyle/>
          <a:p>
            <a:r>
              <a:rPr lang="ja-JP" altLang="en-US" dirty="0" smtClean="0"/>
              <a:t>検索結果では、ごくシンプルな情報だけ見せる</a:t>
            </a:r>
            <a:endParaRPr lang="en-US" altLang="ja-JP" dirty="0" smtClean="0"/>
          </a:p>
          <a:p>
            <a:r>
              <a:rPr lang="ja-JP" altLang="en-US" dirty="0" smtClean="0"/>
              <a:t>指定座標系の経度緯度（</a:t>
            </a:r>
            <a:r>
              <a:rPr lang="en-US" altLang="ja-JP" dirty="0" smtClean="0"/>
              <a:t>FITS</a:t>
            </a:r>
            <a:r>
              <a:rPr lang="ja-JP" altLang="en-US" dirty="0" smtClean="0"/>
              <a:t>ヘッダの参照座標）順に表示</a:t>
            </a:r>
            <a:endParaRPr lang="en-US" altLang="ja-JP" dirty="0" smtClean="0"/>
          </a:p>
          <a:p>
            <a:r>
              <a:rPr lang="ja-JP" altLang="en-US" dirty="0" smtClean="0"/>
              <a:t>早見画像と</a:t>
            </a:r>
            <a:r>
              <a:rPr lang="en-US" altLang="ja-JP" dirty="0"/>
              <a:t>FITS</a:t>
            </a:r>
            <a:r>
              <a:rPr lang="ja-JP" altLang="en-US" dirty="0" smtClean="0"/>
              <a:t>データへのリンク生成</a:t>
            </a:r>
            <a:endParaRPr lang="en-US" altLang="ja-JP" dirty="0"/>
          </a:p>
          <a:p>
            <a:r>
              <a:rPr lang="en-US" altLang="ja-JP" dirty="0" err="1"/>
              <a:t>wget</a:t>
            </a:r>
            <a:r>
              <a:rPr lang="ja-JP" altLang="en-US" dirty="0"/>
              <a:t>スクリプトで一括取得も可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2014</a:t>
            </a:r>
            <a:r>
              <a:rPr lang="ja-JP" altLang="en-US" dirty="0"/>
              <a:t>年</a:t>
            </a:r>
            <a:r>
              <a:rPr lang="en-US" altLang="ja-JP" dirty="0"/>
              <a:t>2</a:t>
            </a:r>
            <a:r>
              <a:rPr lang="ja-JP" altLang="en-US" dirty="0"/>
              <a:t>月現在</a:t>
            </a:r>
            <a:r>
              <a:rPr lang="ja-JP" altLang="en-US" dirty="0" smtClean="0"/>
              <a:t>、非公開版のデータで実装試験中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数値評価はこれから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今後、内部</a:t>
            </a:r>
            <a:r>
              <a:rPr lang="ja-JP" altLang="en-US" dirty="0"/>
              <a:t>レビューを</a:t>
            </a:r>
            <a:r>
              <a:rPr lang="ja-JP" altLang="en-US" dirty="0" smtClean="0"/>
              <a:t>経て外部公開へ（期日未定）</a:t>
            </a:r>
            <a:endParaRPr lang="en-US" altLang="ja-JP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785" y="2006718"/>
            <a:ext cx="4021015" cy="314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860409" y="5589856"/>
            <a:ext cx="4927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※</a:t>
            </a:r>
            <a:r>
              <a:rPr kumimoji="1" lang="ja-JP" altLang="en-US" sz="1400" dirty="0" smtClean="0"/>
              <a:t>画面は開発中のものです。予告なく変更することがあります。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6589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40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kumimoji="1" lang="ja-JP" altLang="en-US" dirty="0" smtClean="0"/>
              <a:t>今後の</a:t>
            </a:r>
            <a:r>
              <a:rPr lang="ja-JP" altLang="en-US" dirty="0"/>
              <a:t>開発予定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0020" y="1314450"/>
            <a:ext cx="4503420" cy="5463540"/>
          </a:xfrm>
        </p:spPr>
        <p:txBody>
          <a:bodyPr>
            <a:normAutofit fontScale="70000" lnSpcReduction="20000"/>
          </a:bodyPr>
          <a:lstStyle/>
          <a:p>
            <a:r>
              <a:rPr lang="ja-JP" altLang="en-US" dirty="0"/>
              <a:t>公開版</a:t>
            </a:r>
            <a:r>
              <a:rPr lang="ja-JP" altLang="en-US" dirty="0" smtClean="0"/>
              <a:t>データ用に作り直し</a:t>
            </a:r>
            <a:endParaRPr lang="en-US" altLang="ja-JP" dirty="0"/>
          </a:p>
          <a:p>
            <a:pPr lvl="1"/>
            <a:r>
              <a:rPr lang="ja-JP" altLang="en-US" dirty="0"/>
              <a:t>現状では非公開データ（諸事情により</a:t>
            </a:r>
            <a:r>
              <a:rPr lang="en-US" altLang="ja-JP" dirty="0"/>
              <a:t>FIS</a:t>
            </a:r>
            <a:r>
              <a:rPr lang="ja-JP" altLang="en-US" dirty="0"/>
              <a:t>のみ先行入手）で試験</a:t>
            </a:r>
            <a:endParaRPr lang="en-US" altLang="ja-JP" dirty="0"/>
          </a:p>
          <a:p>
            <a:pPr lvl="1"/>
            <a:r>
              <a:rPr lang="ja-JP" altLang="en-US" dirty="0" smtClean="0"/>
              <a:t>公開版データ入手後、入れ替えて試験をやり直す</a:t>
            </a:r>
            <a:endParaRPr lang="en-US" altLang="ja-JP" dirty="0"/>
          </a:p>
          <a:p>
            <a:endParaRPr lang="en-US" altLang="ja-JP" dirty="0" smtClean="0"/>
          </a:p>
          <a:p>
            <a:r>
              <a:rPr lang="en-US" altLang="ja-JP" dirty="0" smtClean="0"/>
              <a:t>AKARI-CAS</a:t>
            </a:r>
            <a:r>
              <a:rPr lang="ja-JP" altLang="en-US" dirty="0" smtClean="0"/>
              <a:t>とリンク：複雑な条件の検索も可能に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例：あかり</a:t>
            </a:r>
            <a:r>
              <a:rPr lang="en-US" altLang="ja-JP" dirty="0" smtClean="0"/>
              <a:t>PSC</a:t>
            </a:r>
            <a:r>
              <a:rPr lang="ja-JP" altLang="en-US" dirty="0" smtClean="0"/>
              <a:t>や</a:t>
            </a:r>
            <a:r>
              <a:rPr lang="en-US" altLang="ja-JP" dirty="0" smtClean="0"/>
              <a:t>NGC</a:t>
            </a:r>
            <a:r>
              <a:rPr lang="ja-JP" altLang="en-US" dirty="0" smtClean="0"/>
              <a:t>カタログから、ある明るさ以上の天体について、マップ画像を全天から取得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視覚化</a:t>
            </a:r>
            <a:r>
              <a:rPr lang="ja-JP" altLang="en-US" dirty="0"/>
              <a:t>：アーカイブを</a:t>
            </a:r>
            <a:r>
              <a:rPr lang="ja-JP" altLang="en-US" dirty="0" smtClean="0"/>
              <a:t>通じて</a:t>
            </a:r>
            <a:r>
              <a:rPr lang="ja-JP" altLang="en-US" dirty="0"/>
              <a:t>、</a:t>
            </a:r>
            <a:r>
              <a:rPr lang="ja-JP" altLang="en-US" dirty="0" smtClean="0"/>
              <a:t>データ</a:t>
            </a:r>
            <a:r>
              <a:rPr lang="ja-JP" altLang="en-US" dirty="0"/>
              <a:t>に興味を</a:t>
            </a:r>
            <a:r>
              <a:rPr lang="ja-JP" altLang="en-US" dirty="0" smtClean="0"/>
              <a:t>そそられる美しい</a:t>
            </a:r>
            <a:r>
              <a:rPr lang="en-US" altLang="ja-JP" dirty="0" smtClean="0"/>
              <a:t>I/F</a:t>
            </a:r>
            <a:endParaRPr lang="en-US" altLang="ja-JP" dirty="0"/>
          </a:p>
          <a:p>
            <a:pPr marL="457200" lvl="1" indent="0">
              <a:buNone/>
            </a:pPr>
            <a:r>
              <a:rPr lang="ja-JP" altLang="en-US" dirty="0" smtClean="0"/>
              <a:t>多波長の早見画像閲覧の実現</a:t>
            </a:r>
            <a:endParaRPr lang="en-US" altLang="ja-JP" dirty="0"/>
          </a:p>
          <a:p>
            <a:pPr marL="457200" lvl="1" indent="0">
              <a:buNone/>
            </a:pPr>
            <a:r>
              <a:rPr lang="ja-JP" altLang="en-US" dirty="0" smtClean="0"/>
              <a:t>←</a:t>
            </a:r>
            <a:r>
              <a:rPr lang="en-US" altLang="ja-JP" dirty="0" smtClean="0"/>
              <a:t>AKARI-CAS/Explore</a:t>
            </a:r>
            <a:r>
              <a:rPr lang="ja-JP" altLang="en-US" dirty="0" smtClean="0"/>
              <a:t>ページ（右図）の拡充</a:t>
            </a:r>
            <a:endParaRPr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720" y="2001203"/>
            <a:ext cx="4135120" cy="3540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656011" y="5732585"/>
            <a:ext cx="4158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Explore </a:t>
            </a:r>
            <a:r>
              <a:rPr kumimoji="1" lang="ja-JP" altLang="en-US" dirty="0" smtClean="0"/>
              <a:t>ページ（</a:t>
            </a:r>
            <a:r>
              <a:rPr kumimoji="1" lang="en-US" altLang="ja-JP" dirty="0" smtClean="0"/>
              <a:t>AKARI FIS/IRC </a:t>
            </a:r>
            <a:r>
              <a:rPr kumimoji="1" lang="ja-JP" altLang="en-US" dirty="0" smtClean="0"/>
              <a:t>がブランク）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631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68948"/>
            <a:ext cx="8229600" cy="8797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34490"/>
            <a:ext cx="8229600" cy="4525963"/>
          </a:xfrm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ja-JP" altLang="en-US" dirty="0" smtClean="0"/>
              <a:t>全天マップ</a:t>
            </a:r>
            <a:r>
              <a:rPr lang="ja-JP" altLang="en-US" dirty="0"/>
              <a:t>の</a:t>
            </a:r>
            <a:r>
              <a:rPr lang="ja-JP" altLang="en-US" dirty="0" smtClean="0"/>
              <a:t>各画像に対し、内部</a:t>
            </a:r>
            <a:r>
              <a:rPr lang="ja-JP" altLang="en-US" dirty="0"/>
              <a:t>を</a:t>
            </a:r>
            <a:r>
              <a:rPr lang="ja-JP" altLang="en-US" dirty="0" smtClean="0"/>
              <a:t>細かく区切った格子点座標値を事前に計算しテーブルに登録するという、非常にシンプルな方法を採用し、試作した。</a:t>
            </a:r>
            <a:endParaRPr lang="en-US" altLang="ja-JP" dirty="0" smtClean="0"/>
          </a:p>
          <a:p>
            <a:r>
              <a:rPr lang="ja-JP" altLang="en-US" dirty="0" smtClean="0"/>
              <a:t>現在試験中</a:t>
            </a:r>
            <a:r>
              <a:rPr lang="ja-JP" altLang="en-US" dirty="0"/>
              <a:t>であるが</a:t>
            </a:r>
            <a:r>
              <a:rPr lang="ja-JP" altLang="en-US" dirty="0" smtClean="0"/>
              <a:t>、要求</a:t>
            </a:r>
            <a:r>
              <a:rPr lang="ja-JP" altLang="en-US" dirty="0"/>
              <a:t>を満たすものが</a:t>
            </a:r>
            <a:r>
              <a:rPr lang="ja-JP" altLang="en-US" dirty="0" smtClean="0"/>
              <a:t>できた。</a:t>
            </a:r>
            <a:endParaRPr lang="en-US" altLang="ja-JP" dirty="0" smtClean="0"/>
          </a:p>
          <a:p>
            <a:r>
              <a:rPr lang="ja-JP" altLang="en-US" dirty="0" smtClean="0"/>
              <a:t>今後本番データで試験を重ね、公開したい。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15162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65664"/>
            <a:ext cx="8229600" cy="9712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kumimoji="1" lang="ja-JP" altLang="en-US" dirty="0" smtClean="0"/>
              <a:t>本講演の内容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6944" y="1893278"/>
            <a:ext cx="7630111" cy="36869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あかり全天マップ</a:t>
            </a:r>
            <a:r>
              <a:rPr kumimoji="1" lang="ja-JP" altLang="en-US" sz="3600" dirty="0" smtClean="0"/>
              <a:t>画像群から、指定の領域に含まれるものを検索する</a:t>
            </a:r>
            <a:r>
              <a:rPr lang="ja-JP" altLang="en-US" sz="3600" dirty="0" smtClean="0"/>
              <a:t>際の</a:t>
            </a:r>
            <a:r>
              <a:rPr kumimoji="1" lang="ja-JP" altLang="en-US" sz="3600" dirty="0" smtClean="0"/>
              <a:t>、要求と解決法</a:t>
            </a:r>
            <a:endParaRPr kumimoji="1" lang="en-US" altLang="ja-JP" sz="3600" dirty="0" smtClean="0"/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 smtClean="0"/>
              <a:t>についてお話しします</a:t>
            </a:r>
            <a:endParaRPr lang="en-US" altLang="ja-JP" sz="3600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586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54648"/>
            <a:ext cx="8229600" cy="93694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kumimoji="1" lang="ja-JP" altLang="en-US" dirty="0" smtClean="0"/>
              <a:t>あかり全天マップ画像紹介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460" y="1577340"/>
            <a:ext cx="4320540" cy="4869180"/>
          </a:xfrm>
        </p:spPr>
        <p:txBody>
          <a:bodyPr>
            <a:normAutofit fontScale="85000" lnSpcReduction="20000"/>
          </a:bodyPr>
          <a:lstStyle/>
          <a:p>
            <a:r>
              <a:rPr lang="ja-JP" altLang="en-US" b="1" dirty="0" smtClean="0">
                <a:solidFill>
                  <a:srgbClr val="FF0000"/>
                </a:solidFill>
              </a:rPr>
              <a:t>全天マップ画像</a:t>
            </a:r>
            <a:r>
              <a:rPr lang="ja-JP" altLang="en-US" dirty="0" smtClean="0"/>
              <a:t>（</a:t>
            </a:r>
            <a:r>
              <a:rPr lang="ja-JP" altLang="en-US" dirty="0">
                <a:solidFill>
                  <a:srgbClr val="FF0000"/>
                </a:solidFill>
              </a:rPr>
              <a:t>全天写真星図</a:t>
            </a:r>
            <a:r>
              <a:rPr lang="ja-JP" altLang="en-US" dirty="0"/>
              <a:t>；右図）</a:t>
            </a:r>
            <a:endParaRPr lang="en-US" altLang="ja-JP" dirty="0"/>
          </a:p>
          <a:p>
            <a:pPr lvl="1"/>
            <a:r>
              <a:rPr lang="ja-JP" altLang="en-US" dirty="0"/>
              <a:t>高次</a:t>
            </a:r>
            <a:r>
              <a:rPr lang="ja-JP" altLang="en-US" dirty="0" smtClean="0"/>
              <a:t>処理済（</a:t>
            </a:r>
            <a:r>
              <a:rPr lang="ja-JP" altLang="en-US" dirty="0"/>
              <a:t>機器由来の赤外光を極力</a:t>
            </a:r>
            <a:r>
              <a:rPr lang="ja-JP" altLang="en-US" dirty="0" smtClean="0"/>
              <a:t>除去）</a:t>
            </a:r>
            <a:endParaRPr lang="en-US" altLang="ja-JP" dirty="0" smtClean="0"/>
          </a:p>
          <a:p>
            <a:pPr marL="457200" lvl="1" indent="0">
              <a:buNone/>
            </a:pPr>
            <a:r>
              <a:rPr lang="ja-JP" altLang="en-US" dirty="0" smtClean="0"/>
              <a:t>⇒外部</a:t>
            </a:r>
            <a:r>
              <a:rPr lang="ja-JP" altLang="en-US" dirty="0"/>
              <a:t>ユーザーがすぐ研究に利用</a:t>
            </a:r>
            <a:r>
              <a:rPr lang="ja-JP" altLang="en-US" dirty="0" smtClean="0"/>
              <a:t>可能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現在作成中、</a:t>
            </a:r>
            <a:r>
              <a:rPr lang="en-US" altLang="ja-JP" dirty="0" smtClean="0"/>
              <a:t>2014</a:t>
            </a:r>
            <a:r>
              <a:rPr lang="ja-JP" altLang="en-US" dirty="0" smtClean="0"/>
              <a:t>年度末公開予定</a:t>
            </a:r>
            <a:endParaRPr lang="en-US" altLang="ja-JP" dirty="0" smtClean="0"/>
          </a:p>
          <a:p>
            <a:endParaRPr lang="en-US" altLang="ja-JP" b="1" dirty="0" smtClean="0">
              <a:solidFill>
                <a:srgbClr val="FF0000"/>
              </a:solidFill>
            </a:endParaRPr>
          </a:p>
          <a:p>
            <a:r>
              <a:rPr lang="ja-JP" altLang="en-US" b="1" dirty="0" smtClean="0">
                <a:solidFill>
                  <a:srgbClr val="FF0000"/>
                </a:solidFill>
              </a:rPr>
              <a:t>その検索</a:t>
            </a:r>
            <a:r>
              <a:rPr lang="ja-JP" altLang="en-US" b="1" dirty="0">
                <a:solidFill>
                  <a:srgbClr val="FF0000"/>
                </a:solidFill>
              </a:rPr>
              <a:t>機能</a:t>
            </a:r>
            <a:r>
              <a:rPr lang="en-US" altLang="ja-JP" b="1" dirty="0">
                <a:solidFill>
                  <a:srgbClr val="FF0000"/>
                </a:solidFill>
              </a:rPr>
              <a:t> </a:t>
            </a:r>
            <a:r>
              <a:rPr lang="en-US" altLang="ja-JP" dirty="0" smtClean="0"/>
              <a:t>DARTS/AKARI-DAS(Diffuse </a:t>
            </a:r>
            <a:r>
              <a:rPr lang="en-US" altLang="ja-JP" dirty="0"/>
              <a:t>Map Data Archive Server) </a:t>
            </a:r>
          </a:p>
          <a:p>
            <a:pPr marL="457200" lvl="1" indent="0">
              <a:buNone/>
            </a:pPr>
            <a:r>
              <a:rPr lang="ja-JP" altLang="en-US" b="1" dirty="0">
                <a:solidFill>
                  <a:srgbClr val="FF0000"/>
                </a:solidFill>
              </a:rPr>
              <a:t>⇒本講演の主題</a:t>
            </a:r>
            <a:endParaRPr lang="en-US" altLang="ja-JP" b="1" dirty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60" y="1881561"/>
            <a:ext cx="3943350" cy="229132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674870" y="4362241"/>
            <a:ext cx="40930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http://www.ir.isas.jaxa.jp/ASTRO-F/Outreach</a:t>
            </a:r>
            <a:r>
              <a:rPr lang="en-US" altLang="ja-JP" sz="1600" dirty="0" smtClean="0"/>
              <a:t>/</a:t>
            </a:r>
          </a:p>
          <a:p>
            <a:r>
              <a:rPr lang="en-US" altLang="ja-JP" sz="1600" dirty="0" smtClean="0"/>
              <a:t>results/results_e.html </a:t>
            </a:r>
          </a:p>
          <a:p>
            <a:r>
              <a:rPr kumimoji="1" lang="en-US" altLang="ja-JP" sz="1600" dirty="0" smtClean="0"/>
              <a:t>IRC 9micron All Sky Map</a:t>
            </a:r>
            <a:r>
              <a:rPr kumimoji="1" lang="ja-JP" altLang="en-US" sz="1600" dirty="0" smtClean="0"/>
              <a:t>（</a:t>
            </a:r>
            <a:r>
              <a:rPr kumimoji="1" lang="en-US" altLang="ja-JP" sz="1600" dirty="0" smtClean="0"/>
              <a:t>FITS</a:t>
            </a:r>
            <a:r>
              <a:rPr kumimoji="1" lang="ja-JP" altLang="en-US" sz="1600" dirty="0" smtClean="0"/>
              <a:t>データは未公開）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3601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34658"/>
            <a:ext cx="8229600" cy="8340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ja-JP" altLang="en-US" dirty="0" smtClean="0"/>
              <a:t>全天マップ画像</a:t>
            </a:r>
            <a:r>
              <a:rPr kumimoji="1" lang="ja-JP" altLang="en-US" dirty="0" smtClean="0"/>
              <a:t>群の概要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330" y="1554480"/>
            <a:ext cx="4023360" cy="5017770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FITS</a:t>
            </a:r>
            <a:r>
              <a:rPr lang="ja-JP" altLang="en-US" dirty="0" smtClean="0"/>
              <a:t>形式ファイル</a:t>
            </a:r>
            <a:endParaRPr lang="en-US" altLang="ja-JP" dirty="0" smtClean="0"/>
          </a:p>
          <a:p>
            <a:r>
              <a:rPr lang="ja-JP" altLang="en-US" dirty="0" smtClean="0"/>
              <a:t>ヘッダに観測記録・処理履歴あり</a:t>
            </a:r>
            <a:endParaRPr lang="en-US" altLang="ja-JP" dirty="0" smtClean="0"/>
          </a:p>
          <a:p>
            <a:r>
              <a:rPr lang="en-US" altLang="ja-JP" dirty="0" smtClean="0"/>
              <a:t>1</a:t>
            </a:r>
            <a:r>
              <a:rPr lang="ja-JP" altLang="en-US" dirty="0" err="1"/>
              <a:t>つの</a:t>
            </a:r>
            <a:r>
              <a:rPr lang="ja-JP" altLang="en-US" dirty="0"/>
              <a:t>画像（正方形）は数度平方</a:t>
            </a:r>
            <a:r>
              <a:rPr lang="ja-JP" altLang="en-US" dirty="0" smtClean="0"/>
              <a:t>程度をカバー</a:t>
            </a:r>
            <a:endParaRPr lang="en-US" altLang="ja-JP" dirty="0"/>
          </a:p>
          <a:p>
            <a:r>
              <a:rPr lang="ja-JP" altLang="en-US" dirty="0"/>
              <a:t>多数の画像</a:t>
            </a:r>
            <a:r>
              <a:rPr lang="ja-JP" altLang="en-US" dirty="0" smtClean="0"/>
              <a:t>ファイルがタイル状に並ぶ</a:t>
            </a:r>
            <a:endParaRPr lang="en-US" altLang="ja-JP" dirty="0" smtClean="0"/>
          </a:p>
          <a:p>
            <a:r>
              <a:rPr lang="ja-JP" altLang="en-US" dirty="0" smtClean="0"/>
              <a:t>全天をカバー</a:t>
            </a:r>
            <a:endParaRPr lang="en-US" altLang="ja-JP" dirty="0" smtClean="0"/>
          </a:p>
          <a:p>
            <a:r>
              <a:rPr lang="ja-JP" altLang="en-US" dirty="0"/>
              <a:t>わずか</a:t>
            </a:r>
            <a:r>
              <a:rPr lang="ja-JP" altLang="en-US" dirty="0" smtClean="0"/>
              <a:t>に重なりあり（上下左右</a:t>
            </a:r>
            <a:r>
              <a:rPr lang="en-US" altLang="ja-JP" dirty="0" smtClean="0"/>
              <a:t>0.1</a:t>
            </a:r>
            <a:r>
              <a:rPr lang="ja-JP" altLang="en-US" dirty="0" smtClean="0"/>
              <a:t>度）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/>
              <a:t>IRC: 9μm, </a:t>
            </a:r>
            <a:r>
              <a:rPr lang="en-US" altLang="ja-JP" dirty="0" smtClean="0"/>
              <a:t>18μm</a:t>
            </a:r>
            <a:r>
              <a:rPr lang="ja-JP" altLang="en-US" dirty="0" smtClean="0"/>
              <a:t>　（</a:t>
            </a:r>
            <a:r>
              <a:rPr lang="en-US" altLang="ja-JP" dirty="0" smtClean="0"/>
              <a:t>2</a:t>
            </a:r>
            <a:r>
              <a:rPr lang="ja-JP" altLang="en-US" dirty="0" smtClean="0"/>
              <a:t>バンド）</a:t>
            </a:r>
            <a:endParaRPr lang="en-US" altLang="ja-JP" dirty="0" smtClean="0"/>
          </a:p>
          <a:p>
            <a:r>
              <a:rPr lang="en-US" altLang="ja-JP" dirty="0" smtClean="0"/>
              <a:t>FIS</a:t>
            </a:r>
            <a:r>
              <a:rPr lang="ja-JP" altLang="en-US" dirty="0" smtClean="0"/>
              <a:t>：</a:t>
            </a:r>
            <a:r>
              <a:rPr lang="en-US" altLang="ja-JP" dirty="0" smtClean="0"/>
              <a:t>60μm, Wide-S, Wide-L, 160μm</a:t>
            </a:r>
            <a:r>
              <a:rPr lang="ja-JP" altLang="en-US" dirty="0" smtClean="0"/>
              <a:t>　（</a:t>
            </a:r>
            <a:r>
              <a:rPr lang="en-US" altLang="ja-JP" dirty="0" smtClean="0"/>
              <a:t>4</a:t>
            </a:r>
            <a:r>
              <a:rPr lang="ja-JP" altLang="en-US" dirty="0" smtClean="0"/>
              <a:t>バンド）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の各々に対しマップあり</a:t>
            </a:r>
            <a:endParaRPr lang="en-US" altLang="ja-JP" dirty="0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876" y="1861979"/>
            <a:ext cx="4629938" cy="3294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577840" y="528066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模式図（一部天域）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948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835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ja-JP" altLang="en-US" dirty="0" smtClean="0"/>
              <a:t>本開発の３つの要求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5730" y="1188720"/>
            <a:ext cx="4743450" cy="54934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000" b="1" dirty="0" smtClean="0"/>
              <a:t>①：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取りこぼしの</a:t>
            </a:r>
            <a:r>
              <a:rPr lang="ja-JP" altLang="en-US" sz="2000" b="1" dirty="0">
                <a:solidFill>
                  <a:srgbClr val="FF0000"/>
                </a:solidFill>
              </a:rPr>
              <a:t>ない</a:t>
            </a:r>
            <a:r>
              <a:rPr lang="ja-JP" altLang="en-US" sz="2000" b="1" dirty="0" smtClean="0"/>
              <a:t>検索の実現</a:t>
            </a:r>
            <a:endParaRPr lang="en-US" altLang="ja-JP" sz="2000" b="1" dirty="0"/>
          </a:p>
          <a:p>
            <a:r>
              <a:rPr lang="ja-JP" altLang="en-US" sz="2000" b="1" dirty="0" smtClean="0">
                <a:solidFill>
                  <a:srgbClr val="FF0000"/>
                </a:solidFill>
              </a:rPr>
              <a:t>右図の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4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枚を返すような検索を実現する</a:t>
            </a:r>
            <a:endParaRPr lang="en-US" altLang="ja-JP" sz="2000" b="1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b="1" dirty="0" smtClean="0"/>
              <a:t>②：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開発・維持コストの節約</a:t>
            </a:r>
            <a:endParaRPr lang="en-US" altLang="ja-JP" sz="2000" b="1" dirty="0" smtClean="0">
              <a:solidFill>
                <a:srgbClr val="FF0000"/>
              </a:solidFill>
            </a:endParaRPr>
          </a:p>
          <a:p>
            <a:r>
              <a:rPr kumimoji="1" lang="ja-JP" altLang="en-US" sz="2000" dirty="0" smtClean="0"/>
              <a:t>出来る限り単純</a:t>
            </a:r>
            <a:r>
              <a:rPr lang="ja-JP" altLang="en-US" sz="2000" dirty="0" smtClean="0"/>
              <a:t>化し、また</a:t>
            </a:r>
            <a:r>
              <a:rPr kumimoji="1" lang="ja-JP" altLang="en-US" sz="2000" dirty="0" smtClean="0"/>
              <a:t>既存の</a:t>
            </a:r>
            <a:r>
              <a:rPr lang="ja-JP" altLang="en-US" sz="2000" dirty="0" smtClean="0"/>
              <a:t>検索方法を流用できるならしたい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　　</a:t>
            </a:r>
            <a:r>
              <a:rPr lang="ja-JP" altLang="en-US" sz="2000" dirty="0" smtClean="0">
                <a:solidFill>
                  <a:srgbClr val="FF0000"/>
                </a:solidFill>
              </a:rPr>
              <a:t>⇒</a:t>
            </a:r>
            <a:r>
              <a:rPr lang="en-US" altLang="ja-JP" sz="2000" dirty="0" smtClean="0">
                <a:solidFill>
                  <a:srgbClr val="FF0000"/>
                </a:solidFill>
              </a:rPr>
              <a:t>AKARI-CAS</a:t>
            </a:r>
            <a:r>
              <a:rPr lang="ja-JP" altLang="en-US" sz="2000" dirty="0" smtClean="0">
                <a:solidFill>
                  <a:srgbClr val="FF0000"/>
                </a:solidFill>
              </a:rPr>
              <a:t>の仕組みを流用</a:t>
            </a:r>
            <a:endParaRPr lang="en-US" altLang="ja-JP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000" b="1" dirty="0" smtClean="0"/>
              <a:t>③：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簡単</a:t>
            </a:r>
            <a:r>
              <a:rPr lang="ja-JP" altLang="en-US" sz="2000" b="1" dirty="0">
                <a:solidFill>
                  <a:srgbClr val="FF0000"/>
                </a:solidFill>
              </a:rPr>
              <a:t>に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使えるユーザー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I/F</a:t>
            </a:r>
            <a:r>
              <a:rPr lang="ja-JP" altLang="en-US" sz="2000" b="1" dirty="0">
                <a:solidFill>
                  <a:srgbClr val="FF0000"/>
                </a:solidFill>
              </a:rPr>
              <a:t>の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実装</a:t>
            </a:r>
            <a:endParaRPr kumimoji="1" lang="en-US" altLang="ja-JP" sz="2000" b="1" dirty="0" smtClean="0"/>
          </a:p>
          <a:p>
            <a:r>
              <a:rPr kumimoji="1" lang="ja-JP" altLang="en-US" sz="2000" dirty="0" smtClean="0"/>
              <a:t>想定ユーザー：天文学研究者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検索方法１：</a:t>
            </a:r>
            <a:r>
              <a:rPr kumimoji="1" lang="en-US" altLang="ja-JP" sz="2000" dirty="0" smtClean="0"/>
              <a:t>Radial</a:t>
            </a:r>
            <a:r>
              <a:rPr kumimoji="1" lang="ja-JP" altLang="en-US" sz="2000" dirty="0" smtClean="0"/>
              <a:t>（円）</a:t>
            </a:r>
            <a:r>
              <a:rPr lang="ja-JP" altLang="en-US" sz="2000" dirty="0" smtClean="0"/>
              <a:t>検索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　　←</a:t>
            </a:r>
            <a:r>
              <a:rPr kumimoji="1" lang="ja-JP" altLang="en-US" sz="2000" dirty="0" smtClean="0"/>
              <a:t>中心（座標または天体名）と半径を指定</a:t>
            </a:r>
            <a:endParaRPr lang="en-US" altLang="ja-JP" sz="2000" dirty="0"/>
          </a:p>
          <a:p>
            <a:r>
              <a:rPr kumimoji="1" lang="ja-JP" altLang="en-US" sz="2000" dirty="0" smtClean="0"/>
              <a:t>検索方法２：</a:t>
            </a:r>
            <a:r>
              <a:rPr kumimoji="1" lang="en-US" altLang="ja-JP" sz="2000" dirty="0" smtClean="0"/>
              <a:t>Rectangular</a:t>
            </a:r>
            <a:r>
              <a:rPr kumimoji="1" lang="ja-JP" altLang="en-US" sz="2000" dirty="0" smtClean="0"/>
              <a:t>（矩形）</a:t>
            </a:r>
            <a:r>
              <a:rPr lang="ja-JP" altLang="en-US" sz="2000" dirty="0" smtClean="0"/>
              <a:t>検索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　　←</a:t>
            </a:r>
            <a:r>
              <a:rPr kumimoji="1" lang="ja-JP" altLang="en-US" sz="2000" dirty="0" smtClean="0"/>
              <a:t>四隅の座標を指定　（⇒右図）</a:t>
            </a:r>
            <a:endParaRPr kumimoji="1" lang="en-US" altLang="ja-JP" sz="2000" dirty="0" smtClean="0"/>
          </a:p>
          <a:p>
            <a:endParaRPr kumimoji="1" lang="en-US" altLang="ja-JP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594" y="4014049"/>
            <a:ext cx="2954865" cy="268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663" y="1238251"/>
            <a:ext cx="3954649" cy="279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03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9631" y="296619"/>
            <a:ext cx="8604738" cy="9811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ja-JP" altLang="en-US" sz="2800" dirty="0" smtClean="0"/>
              <a:t>要求①（取りこぼしのない検索）にまつわる課題：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面積体をどうやって検索するか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8590" y="1360170"/>
            <a:ext cx="4549140" cy="52578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ja-JP" altLang="en-US" sz="4200" dirty="0" smtClean="0"/>
              <a:t>各画像</a:t>
            </a:r>
            <a:r>
              <a:rPr kumimoji="1" lang="ja-JP" altLang="en-US" sz="4200" dirty="0" smtClean="0"/>
              <a:t>の位置情報は</a:t>
            </a:r>
            <a:r>
              <a:rPr kumimoji="1" lang="en-US" altLang="ja-JP" sz="4200" dirty="0" smtClean="0"/>
              <a:t>FITS</a:t>
            </a:r>
            <a:r>
              <a:rPr kumimoji="1" lang="ja-JP" altLang="en-US" sz="4200" dirty="0" smtClean="0"/>
              <a:t>ヘッダ参照点（</a:t>
            </a:r>
            <a:r>
              <a:rPr kumimoji="1" lang="en-US" altLang="ja-JP" sz="4200" dirty="0" smtClean="0"/>
              <a:t>1</a:t>
            </a:r>
            <a:r>
              <a:rPr kumimoji="1" lang="ja-JP" altLang="en-US" sz="4200" dirty="0" smtClean="0"/>
              <a:t>点）のみ</a:t>
            </a:r>
            <a:endParaRPr kumimoji="1" lang="en-US" altLang="ja-JP" sz="4200" dirty="0" smtClean="0"/>
          </a:p>
          <a:p>
            <a:r>
              <a:rPr lang="en-US" altLang="ja-JP" sz="4200" dirty="0"/>
              <a:t>1</a:t>
            </a:r>
            <a:r>
              <a:rPr lang="ja-JP" altLang="en-US" sz="4200" dirty="0" smtClean="0"/>
              <a:t>画像</a:t>
            </a:r>
            <a:r>
              <a:rPr lang="en-US" altLang="ja-JP" sz="4200" dirty="0"/>
              <a:t>1</a:t>
            </a:r>
            <a:r>
              <a:rPr lang="ja-JP" altLang="en-US" sz="4200" dirty="0" smtClean="0"/>
              <a:t>点登録では、</a:t>
            </a:r>
            <a:r>
              <a:rPr lang="ja-JP" altLang="en-US" sz="4200" dirty="0"/>
              <a:t>検索に</a:t>
            </a:r>
            <a:r>
              <a:rPr lang="ja-JP" altLang="en-US" sz="4200" dirty="0" smtClean="0"/>
              <a:t>引っかからないことがある</a:t>
            </a:r>
            <a:endParaRPr kumimoji="1" lang="en-US" altLang="ja-JP" sz="4200" dirty="0" smtClean="0"/>
          </a:p>
          <a:p>
            <a:r>
              <a:rPr kumimoji="1" lang="ja-JP" altLang="en-US" sz="4200" dirty="0" smtClean="0"/>
              <a:t>右図：</a:t>
            </a:r>
            <a:r>
              <a:rPr lang="ja-JP" altLang="en-US" sz="4200" dirty="0"/>
              <a:t> </a:t>
            </a:r>
            <a:r>
              <a:rPr lang="ja-JP" altLang="en-US" sz="4200" dirty="0" smtClean="0"/>
              <a:t>運悪く</a:t>
            </a:r>
            <a:r>
              <a:rPr lang="ja-JP" altLang="en-US" sz="4200" b="1" dirty="0" smtClean="0">
                <a:solidFill>
                  <a:srgbClr val="FF0000"/>
                </a:solidFill>
              </a:rPr>
              <a:t>１つも引っかからない例</a:t>
            </a:r>
            <a:endParaRPr kumimoji="1" lang="en-US" altLang="ja-JP" sz="4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4200" dirty="0" smtClean="0"/>
          </a:p>
          <a:p>
            <a:pPr marL="0" indent="0">
              <a:buNone/>
            </a:pPr>
            <a:r>
              <a:rPr lang="ja-JP" altLang="en-US" sz="4200" dirty="0" smtClean="0"/>
              <a:t>解決法</a:t>
            </a:r>
            <a:r>
              <a:rPr lang="ja-JP" altLang="en-US" sz="4200" dirty="0"/>
              <a:t>：</a:t>
            </a:r>
            <a:endParaRPr lang="en-US" altLang="ja-JP" sz="4200" dirty="0" smtClean="0"/>
          </a:p>
          <a:p>
            <a:r>
              <a:rPr lang="ja-JP" altLang="en-US" sz="4200" dirty="0" smtClean="0"/>
              <a:t>ユーザーに</a:t>
            </a:r>
            <a:r>
              <a:rPr lang="ja-JP" altLang="en-US" sz="4200" dirty="0" smtClean="0">
                <a:solidFill>
                  <a:srgbClr val="FF0000"/>
                </a:solidFill>
              </a:rPr>
              <a:t>広めに</a:t>
            </a:r>
            <a:r>
              <a:rPr lang="ja-JP" altLang="en-US" sz="4200" dirty="0" smtClean="0"/>
              <a:t>範囲を取ってくださいと</a:t>
            </a:r>
            <a:r>
              <a:rPr lang="ja-JP" altLang="en-US" sz="4200" dirty="0" smtClean="0">
                <a:solidFill>
                  <a:srgbClr val="FF0000"/>
                </a:solidFill>
              </a:rPr>
              <a:t>お願いする</a:t>
            </a:r>
            <a:r>
              <a:rPr lang="ja-JP" altLang="en-US" sz="4200" dirty="0" smtClean="0"/>
              <a:t>⇒</a:t>
            </a:r>
            <a:r>
              <a:rPr lang="ja-JP" altLang="en-US" sz="4200" dirty="0" smtClean="0">
                <a:solidFill>
                  <a:srgbClr val="FF0000"/>
                </a:solidFill>
              </a:rPr>
              <a:t>あまり格好良くない</a:t>
            </a:r>
            <a:endParaRPr lang="en-US" altLang="ja-JP" sz="4200" dirty="0">
              <a:solidFill>
                <a:srgbClr val="FF0000"/>
              </a:solidFill>
            </a:endParaRPr>
          </a:p>
          <a:p>
            <a:endParaRPr lang="en-US" altLang="ja-JP" sz="4200" dirty="0" smtClean="0"/>
          </a:p>
          <a:p>
            <a:r>
              <a:rPr lang="ja-JP" altLang="en-US" sz="4200" dirty="0" smtClean="0">
                <a:solidFill>
                  <a:srgbClr val="FF0000"/>
                </a:solidFill>
              </a:rPr>
              <a:t>隙間</a:t>
            </a:r>
            <a:r>
              <a:rPr lang="ja-JP" altLang="en-US" sz="4200" dirty="0">
                <a:solidFill>
                  <a:srgbClr val="FF0000"/>
                </a:solidFill>
              </a:rPr>
              <a:t>を</a:t>
            </a:r>
            <a:r>
              <a:rPr lang="ja-JP" altLang="en-US" sz="4200" dirty="0" smtClean="0">
                <a:solidFill>
                  <a:srgbClr val="FF0000"/>
                </a:solidFill>
              </a:rPr>
              <a:t>なくす</a:t>
            </a:r>
            <a:r>
              <a:rPr lang="ja-JP" altLang="en-US" sz="4200" dirty="0" smtClean="0"/>
              <a:t>方法を考える</a:t>
            </a:r>
            <a:endParaRPr lang="en-US" altLang="ja-JP" sz="4200" dirty="0" smtClean="0"/>
          </a:p>
          <a:p>
            <a:endParaRPr lang="en-US" altLang="ja-JP" dirty="0" smtClean="0"/>
          </a:p>
          <a:p>
            <a:pPr lvl="1"/>
            <a:r>
              <a:rPr lang="ja-JP" altLang="en-US" sz="3300" dirty="0" smtClean="0"/>
              <a:t>方法１：天球を等面積に細かく分割し、</a:t>
            </a:r>
            <a:r>
              <a:rPr lang="ja-JP" altLang="en-US" sz="3300" dirty="0" smtClean="0">
                <a:solidFill>
                  <a:srgbClr val="FF0000"/>
                </a:solidFill>
              </a:rPr>
              <a:t>各部分面に番号を振って</a:t>
            </a:r>
            <a:r>
              <a:rPr lang="ja-JP" altLang="en-US" sz="3300" dirty="0" smtClean="0"/>
              <a:t>、画像と対応させる（</a:t>
            </a:r>
            <a:r>
              <a:rPr lang="en-US" altLang="ja-JP" sz="3300" dirty="0" err="1" smtClean="0"/>
              <a:t>HEALPix</a:t>
            </a:r>
            <a:r>
              <a:rPr lang="ja-JP" altLang="en-US" sz="3300" dirty="0" smtClean="0"/>
              <a:t>法：右図）</a:t>
            </a:r>
            <a:endParaRPr lang="en-US" altLang="ja-JP" sz="3300" dirty="0" smtClean="0"/>
          </a:p>
          <a:p>
            <a:pPr lvl="1"/>
            <a:endParaRPr kumimoji="1" lang="en-US" altLang="ja-JP" sz="3300" dirty="0" smtClean="0"/>
          </a:p>
          <a:p>
            <a:pPr lvl="1"/>
            <a:r>
              <a:rPr kumimoji="1" lang="ja-JP" altLang="en-US" sz="3300" dirty="0" smtClean="0"/>
              <a:t>方法２：</a:t>
            </a:r>
            <a:r>
              <a:rPr lang="ja-JP" altLang="en-US" sz="3300" dirty="0" smtClean="0"/>
              <a:t>各</a:t>
            </a:r>
            <a:r>
              <a:rPr kumimoji="1" lang="ja-JP" altLang="en-US" sz="3300" dirty="0" smtClean="0"/>
              <a:t>画像の面内に（</a:t>
            </a:r>
            <a:r>
              <a:rPr lang="ja-JP" altLang="en-US" sz="3300" dirty="0"/>
              <a:t>参照</a:t>
            </a:r>
            <a:r>
              <a:rPr kumimoji="1" lang="ja-JP" altLang="en-US" sz="3300" dirty="0" smtClean="0"/>
              <a:t>点以外に）多数の位置情報を設けて、</a:t>
            </a:r>
            <a:r>
              <a:rPr kumimoji="1" lang="ja-JP" altLang="en-US" sz="3300" b="1" dirty="0" smtClean="0">
                <a:solidFill>
                  <a:srgbClr val="FF0000"/>
                </a:solidFill>
              </a:rPr>
              <a:t>引っかかりを増やす</a:t>
            </a:r>
            <a:endParaRPr kumimoji="1" lang="en-US" altLang="ja-JP" sz="3300" b="1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ja-JP" altLang="en-US" sz="3300" b="1" dirty="0" smtClean="0">
                <a:solidFill>
                  <a:srgbClr val="FF0000"/>
                </a:solidFill>
              </a:rPr>
              <a:t>　⇒本開発で採用</a:t>
            </a:r>
            <a:endParaRPr kumimoji="1" lang="en-US" altLang="ja-JP" sz="3300" b="1" dirty="0" smtClean="0">
              <a:solidFill>
                <a:srgbClr val="FF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541520"/>
            <a:ext cx="3489960" cy="12954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200650" y="5875020"/>
            <a:ext cx="2753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HEALPix</a:t>
            </a:r>
            <a:r>
              <a:rPr lang="en-US" altLang="ja-JP" dirty="0" smtClean="0"/>
              <a:t> </a:t>
            </a:r>
            <a:r>
              <a:rPr lang="ja-JP" altLang="en-US" dirty="0" smtClean="0"/>
              <a:t>分割法</a:t>
            </a:r>
            <a:endParaRPr lang="en-US" altLang="ja-JP" dirty="0" smtClean="0"/>
          </a:p>
          <a:p>
            <a:r>
              <a:rPr lang="en-US" altLang="ja-JP" dirty="0" smtClean="0"/>
              <a:t>http</a:t>
            </a:r>
            <a:r>
              <a:rPr lang="en-US" altLang="ja-JP" dirty="0"/>
              <a:t>://healpix.jpl.nasa.gov/</a:t>
            </a:r>
            <a:endParaRPr kumimoji="1" lang="ja-JP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310" y="1475740"/>
            <a:ext cx="4021061" cy="285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65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199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ja-JP" altLang="en-US" sz="3600" dirty="0" smtClean="0"/>
              <a:t>要求①（取りこぼしのない検索）の解決：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 smtClean="0"/>
              <a:t>格子点</a:t>
            </a:r>
            <a:r>
              <a:rPr lang="ja-JP" altLang="en-US" sz="3600" dirty="0"/>
              <a:t>を</a:t>
            </a:r>
            <a:r>
              <a:rPr lang="ja-JP" altLang="en-US" sz="3600" dirty="0" smtClean="0"/>
              <a:t>採用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1668" y="1445348"/>
            <a:ext cx="5660487" cy="503535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kumimoji="1" lang="en-US" altLang="ja-JP" sz="8000" dirty="0" smtClean="0"/>
              <a:t>FITS</a:t>
            </a:r>
            <a:r>
              <a:rPr lang="ja-JP" altLang="en-US" sz="8000" dirty="0"/>
              <a:t>画像</a:t>
            </a:r>
            <a:r>
              <a:rPr kumimoji="1" lang="ja-JP" altLang="en-US" sz="8000" dirty="0" smtClean="0"/>
              <a:t>の位置情報が１点</a:t>
            </a:r>
            <a:r>
              <a:rPr lang="ja-JP" altLang="en-US" sz="8000" dirty="0"/>
              <a:t>だけ</a:t>
            </a:r>
            <a:r>
              <a:rPr kumimoji="1" lang="ja-JP" altLang="en-US" sz="8000" dirty="0" smtClean="0"/>
              <a:t>なのが問題の発端</a:t>
            </a:r>
            <a:endParaRPr kumimoji="1" lang="en-US" altLang="ja-JP" sz="8000" dirty="0" smtClean="0"/>
          </a:p>
          <a:p>
            <a:pPr marL="0" indent="0">
              <a:buNone/>
            </a:pPr>
            <a:r>
              <a:rPr lang="ja-JP" altLang="en-US" sz="8000" dirty="0" smtClean="0">
                <a:solidFill>
                  <a:srgbClr val="FF0000"/>
                </a:solidFill>
              </a:rPr>
              <a:t>釘</a:t>
            </a:r>
            <a:r>
              <a:rPr lang="en-US" altLang="ja-JP" sz="8000" dirty="0" smtClean="0">
                <a:solidFill>
                  <a:srgbClr val="FF0000"/>
                </a:solidFill>
              </a:rPr>
              <a:t>1</a:t>
            </a:r>
            <a:r>
              <a:rPr lang="ja-JP" altLang="en-US" sz="8000" dirty="0" smtClean="0">
                <a:solidFill>
                  <a:srgbClr val="FF0000"/>
                </a:solidFill>
              </a:rPr>
              <a:t>本しかない板への輪投げ⇒外れが多い</a:t>
            </a:r>
            <a:endParaRPr lang="en-US" altLang="ja-JP" sz="8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8000" dirty="0" smtClean="0"/>
          </a:p>
          <a:p>
            <a:pPr marL="0" indent="0">
              <a:buNone/>
            </a:pPr>
            <a:r>
              <a:rPr lang="ja-JP" altLang="en-US" sz="8000" dirty="0" smtClean="0"/>
              <a:t>そこで！</a:t>
            </a:r>
            <a:endParaRPr lang="en-US" altLang="ja-JP" sz="8000" dirty="0" smtClean="0"/>
          </a:p>
          <a:p>
            <a:pPr marL="0" indent="0">
              <a:buNone/>
            </a:pPr>
            <a:r>
              <a:rPr lang="ja-JP" altLang="en-US" sz="8000" dirty="0" smtClean="0"/>
              <a:t>本開発での解決法（山内千里考案）：</a:t>
            </a:r>
            <a:endParaRPr lang="en-US" altLang="ja-JP" sz="8000" dirty="0" smtClean="0"/>
          </a:p>
          <a:p>
            <a:r>
              <a:rPr lang="ja-JP" altLang="en-US" sz="8000" dirty="0" smtClean="0"/>
              <a:t>画像内を細かく区切った等</a:t>
            </a:r>
            <a:r>
              <a:rPr lang="ja-JP" altLang="en-US" sz="8000" dirty="0"/>
              <a:t>間隔</a:t>
            </a:r>
            <a:r>
              <a:rPr lang="ja-JP" altLang="en-US" sz="8000" dirty="0" smtClean="0"/>
              <a:t>の点（格子点）の位置情報（座標）を</a:t>
            </a:r>
            <a:r>
              <a:rPr lang="ja-JP" altLang="en-US" sz="8000" dirty="0"/>
              <a:t>求めて</a:t>
            </a:r>
            <a:r>
              <a:rPr lang="ja-JP" altLang="en-US" sz="8000" dirty="0" smtClean="0"/>
              <a:t>おく</a:t>
            </a:r>
            <a:endParaRPr lang="en-US" altLang="ja-JP" sz="8000" dirty="0" smtClean="0"/>
          </a:p>
          <a:p>
            <a:pPr marL="0" indent="0">
              <a:buNone/>
            </a:pPr>
            <a:r>
              <a:rPr lang="ja-JP" altLang="en-US" sz="8000" dirty="0" smtClean="0"/>
              <a:t>　画像の</a:t>
            </a:r>
            <a:r>
              <a:rPr lang="ja-JP" altLang="en-US" sz="8000" dirty="0"/>
              <a:t>タテヨコを基準に領域を</a:t>
            </a:r>
            <a:r>
              <a:rPr lang="ja-JP" altLang="en-US" sz="8000" dirty="0" smtClean="0"/>
              <a:t>分割：右の模式図では</a:t>
            </a:r>
            <a:r>
              <a:rPr lang="en-US" altLang="ja-JP" sz="8000" dirty="0" smtClean="0"/>
              <a:t>1</a:t>
            </a:r>
            <a:r>
              <a:rPr lang="ja-JP" altLang="en-US" sz="8000" dirty="0" smtClean="0"/>
              <a:t>画像を</a:t>
            </a:r>
            <a:r>
              <a:rPr lang="en-US" altLang="ja-JP" sz="8000" dirty="0" smtClean="0"/>
              <a:t>16</a:t>
            </a:r>
            <a:r>
              <a:rPr lang="ja-JP" altLang="en-US" sz="8000" dirty="0" smtClean="0"/>
              <a:t>分割</a:t>
            </a:r>
            <a:endParaRPr lang="en-US" altLang="ja-JP" sz="8000" dirty="0" smtClean="0"/>
          </a:p>
          <a:p>
            <a:pPr marL="0" indent="0">
              <a:buNone/>
            </a:pPr>
            <a:r>
              <a:rPr lang="ja-JP" altLang="en-US" sz="8000" dirty="0" smtClean="0"/>
              <a:t>⇒位置情報の隙間を非常に小さくする：実際には</a:t>
            </a:r>
            <a:r>
              <a:rPr lang="en-US" altLang="ja-JP" sz="8000" dirty="0" smtClean="0"/>
              <a:t>10</a:t>
            </a:r>
            <a:r>
              <a:rPr lang="ja-JP" altLang="en-US" sz="8000" dirty="0" smtClean="0"/>
              <a:t>分角間隔（</a:t>
            </a:r>
            <a:r>
              <a:rPr lang="en-US" altLang="ja-JP" sz="8000" dirty="0" smtClean="0"/>
              <a:t>1</a:t>
            </a:r>
            <a:r>
              <a:rPr lang="ja-JP" altLang="en-US" sz="8000" dirty="0" smtClean="0"/>
              <a:t>度平方につき</a:t>
            </a:r>
            <a:r>
              <a:rPr lang="en-US" altLang="ja-JP" sz="8000" dirty="0" smtClean="0"/>
              <a:t>36</a:t>
            </a:r>
            <a:r>
              <a:rPr lang="ja-JP" altLang="en-US" sz="8000" dirty="0"/>
              <a:t>点</a:t>
            </a:r>
            <a:r>
              <a:rPr lang="ja-JP" altLang="en-US" sz="8000" dirty="0" smtClean="0"/>
              <a:t>）</a:t>
            </a:r>
            <a:endParaRPr lang="en-US" altLang="ja-JP" sz="8000" dirty="0" smtClean="0"/>
          </a:p>
          <a:p>
            <a:pPr marL="0" indent="0">
              <a:buNone/>
            </a:pPr>
            <a:endParaRPr lang="en-US" altLang="ja-JP" sz="8000" dirty="0"/>
          </a:p>
          <a:p>
            <a:r>
              <a:rPr lang="ja-JP" altLang="en-US" sz="8000" dirty="0" smtClean="0"/>
              <a:t>残ったわずかな隙間は、輪をその分だけ大きくすることで対応（右図の大円）</a:t>
            </a:r>
            <a:endParaRPr lang="en-US" altLang="ja-JP" sz="8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8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8000" dirty="0" smtClean="0">
                <a:solidFill>
                  <a:srgbClr val="FF0000"/>
                </a:solidFill>
              </a:rPr>
              <a:t>釘が</a:t>
            </a:r>
            <a:r>
              <a:rPr lang="ja-JP" altLang="en-US" sz="8000" dirty="0">
                <a:solidFill>
                  <a:srgbClr val="FF0000"/>
                </a:solidFill>
              </a:rPr>
              <a:t>びっしり</a:t>
            </a:r>
            <a:r>
              <a:rPr lang="ja-JP" altLang="en-US" sz="8000" dirty="0" smtClean="0">
                <a:solidFill>
                  <a:srgbClr val="FF0000"/>
                </a:solidFill>
              </a:rPr>
              <a:t>刺さった板への輪投げ⇒必ず当たる！</a:t>
            </a:r>
            <a:endParaRPr lang="en-US" altLang="ja-JP" sz="8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8000" dirty="0" smtClean="0">
                <a:solidFill>
                  <a:srgbClr val="FF0000"/>
                </a:solidFill>
              </a:rPr>
              <a:t>⇒抜け落ち・余分のない検索を実現できる</a:t>
            </a:r>
            <a:endParaRPr lang="en-US" altLang="ja-JP" sz="8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dirty="0" smtClean="0">
              <a:solidFill>
                <a:srgbClr val="FF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035" y="1665605"/>
            <a:ext cx="6224463" cy="2986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089552" y="4947431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格子点検索の模式図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629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00368"/>
            <a:ext cx="8229600" cy="8340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ja-JP" altLang="en-US" sz="3600" dirty="0" smtClean="0"/>
              <a:t>格子点採用</a:t>
            </a:r>
            <a:r>
              <a:rPr lang="ja-JP" altLang="en-US" sz="3600" dirty="0"/>
              <a:t>による</a:t>
            </a:r>
            <a:r>
              <a:rPr kumimoji="1" lang="ja-JP" altLang="en-US" sz="3600" dirty="0" smtClean="0"/>
              <a:t>様々なメリット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6010" y="1513449"/>
            <a:ext cx="7931980" cy="49107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1800" dirty="0" smtClean="0"/>
              <a:t>１．</a:t>
            </a:r>
            <a:r>
              <a:rPr lang="ja-JP" altLang="en-US" sz="1800" dirty="0" smtClean="0">
                <a:solidFill>
                  <a:srgbClr val="FF0000"/>
                </a:solidFill>
              </a:rPr>
              <a:t>面積体</a:t>
            </a:r>
            <a:r>
              <a:rPr lang="ja-JP" altLang="en-US" sz="1800" dirty="0"/>
              <a:t>の検索が</a:t>
            </a:r>
            <a:r>
              <a:rPr lang="ja-JP" altLang="en-US" sz="1800" dirty="0">
                <a:solidFill>
                  <a:srgbClr val="FF0000"/>
                </a:solidFill>
              </a:rPr>
              <a:t>格子点</a:t>
            </a:r>
            <a:r>
              <a:rPr lang="ja-JP" altLang="en-US" sz="1800" dirty="0"/>
              <a:t>の座標検索に置換された</a:t>
            </a:r>
            <a:endParaRPr lang="en-US" altLang="ja-JP" sz="1800" dirty="0"/>
          </a:p>
          <a:p>
            <a:pPr marL="0" indent="0">
              <a:buNone/>
            </a:pPr>
            <a:r>
              <a:rPr lang="ja-JP" altLang="en-US" sz="1800" dirty="0"/>
              <a:t>　⇒</a:t>
            </a:r>
            <a:r>
              <a:rPr lang="ja-JP" altLang="en-US" sz="1800" dirty="0">
                <a:solidFill>
                  <a:srgbClr val="FF0000"/>
                </a:solidFill>
              </a:rPr>
              <a:t>カタログ検索と同等</a:t>
            </a:r>
            <a:endParaRPr lang="en-US" altLang="ja-JP" sz="1800" dirty="0"/>
          </a:p>
          <a:p>
            <a:pPr marL="0" indent="0">
              <a:buNone/>
            </a:pPr>
            <a:r>
              <a:rPr lang="ja-JP" altLang="en-US" sz="1800" dirty="0"/>
              <a:t>　</a:t>
            </a:r>
            <a:r>
              <a:rPr lang="ja-JP" altLang="en-US" sz="1800" dirty="0" smtClean="0"/>
              <a:t>⇒既存のカタログ検索「</a:t>
            </a:r>
            <a:r>
              <a:rPr lang="en-US" altLang="ja-JP" sz="1800" dirty="0" smtClean="0"/>
              <a:t>AKARI-CAS</a:t>
            </a:r>
            <a:r>
              <a:rPr lang="ja-JP" altLang="en-US" sz="1800" dirty="0" smtClean="0"/>
              <a:t>」と</a:t>
            </a:r>
            <a:r>
              <a:rPr lang="ja-JP" altLang="en-US" sz="1800" dirty="0"/>
              <a:t>同一手法で、検索システムを構築</a:t>
            </a:r>
            <a:r>
              <a:rPr lang="ja-JP" altLang="en-US" sz="1800" dirty="0" smtClean="0"/>
              <a:t>可能</a:t>
            </a:r>
            <a:endParaRPr lang="en-US" altLang="ja-JP" sz="1800" dirty="0" smtClean="0"/>
          </a:p>
          <a:p>
            <a:pPr marL="0" indent="0">
              <a:buNone/>
            </a:pPr>
            <a:r>
              <a:rPr lang="ja-JP" altLang="en-US" sz="1800" dirty="0"/>
              <a:t>　⇒開発・維持</a:t>
            </a:r>
            <a:r>
              <a:rPr lang="ja-JP" altLang="en-US" sz="1800" dirty="0" smtClean="0"/>
              <a:t>コストの節約に貢献　</a:t>
            </a:r>
            <a:r>
              <a:rPr lang="ja-JP" altLang="en-US" sz="1800" dirty="0" smtClean="0">
                <a:solidFill>
                  <a:srgbClr val="FF0000"/>
                </a:solidFill>
              </a:rPr>
              <a:t>（要求②の解決につながる）</a:t>
            </a:r>
            <a:endParaRPr lang="en-US" altLang="ja-JP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1800" dirty="0" smtClean="0"/>
          </a:p>
          <a:p>
            <a:pPr marL="0" indent="0">
              <a:buNone/>
            </a:pPr>
            <a:r>
              <a:rPr lang="ja-JP" altLang="en-US" sz="1800" dirty="0"/>
              <a:t>２</a:t>
            </a:r>
            <a:r>
              <a:rPr lang="ja-JP" altLang="en-US" sz="1800" dirty="0" smtClean="0"/>
              <a:t>．複雑</a:t>
            </a:r>
            <a:r>
              <a:rPr lang="ja-JP" altLang="en-US" sz="1800" dirty="0"/>
              <a:t>な数学計算が</a:t>
            </a:r>
            <a:r>
              <a:rPr lang="ja-JP" altLang="en-US" sz="1800" dirty="0" smtClean="0"/>
              <a:t>不要：</a:t>
            </a:r>
            <a:r>
              <a:rPr lang="ja-JP" altLang="en-US" sz="1800" dirty="0">
                <a:solidFill>
                  <a:srgbClr val="FF0000"/>
                </a:solidFill>
              </a:rPr>
              <a:t>高校数学</a:t>
            </a:r>
            <a:r>
              <a:rPr lang="ja-JP" altLang="en-US" sz="1800" dirty="0"/>
              <a:t>の</a:t>
            </a:r>
            <a:r>
              <a:rPr lang="ja-JP" altLang="en-US" sz="1800" dirty="0" smtClean="0"/>
              <a:t>レベルで簡単に検算が可能</a:t>
            </a:r>
            <a:endParaRPr lang="en-US" altLang="ja-JP" sz="1800" dirty="0" smtClean="0"/>
          </a:p>
          <a:p>
            <a:pPr marL="0" indent="0">
              <a:buNone/>
            </a:pPr>
            <a:endParaRPr lang="en-US" altLang="ja-JP" sz="1800" dirty="0" smtClean="0"/>
          </a:p>
          <a:p>
            <a:pPr marL="0" indent="0">
              <a:buNone/>
            </a:pPr>
            <a:r>
              <a:rPr lang="ja-JP" altLang="en-US" sz="1800" dirty="0"/>
              <a:t>３</a:t>
            </a:r>
            <a:r>
              <a:rPr lang="ja-JP" altLang="en-US" sz="1800" dirty="0" smtClean="0"/>
              <a:t>．検索実行時に、天域</a:t>
            </a:r>
            <a:r>
              <a:rPr lang="ja-JP" altLang="en-US" sz="1800" dirty="0"/>
              <a:t>分割法</a:t>
            </a:r>
            <a:r>
              <a:rPr lang="en-US" altLang="ja-JP" sz="1800" dirty="0"/>
              <a:t>(</a:t>
            </a:r>
            <a:r>
              <a:rPr lang="ja-JP" altLang="en-US" sz="1800" dirty="0"/>
              <a:t>例</a:t>
            </a:r>
            <a:r>
              <a:rPr lang="en-US" altLang="ja-JP" sz="1800" dirty="0"/>
              <a:t>:</a:t>
            </a:r>
            <a:r>
              <a:rPr lang="en-US" altLang="ja-JP" sz="1800" dirty="0" err="1"/>
              <a:t>HEALPix</a:t>
            </a:r>
            <a:r>
              <a:rPr lang="en-US" altLang="ja-JP" sz="1800" dirty="0"/>
              <a:t>)</a:t>
            </a:r>
            <a:r>
              <a:rPr lang="ja-JP" altLang="en-US" sz="1800" dirty="0"/>
              <a:t>では無くせない </a:t>
            </a:r>
            <a:r>
              <a:rPr lang="ja-JP" altLang="en-US" sz="1800" dirty="0" smtClean="0"/>
              <a:t>「</a:t>
            </a:r>
            <a:r>
              <a:rPr lang="en-US" altLang="ja-JP" sz="1800" dirty="0" smtClean="0"/>
              <a:t>“</a:t>
            </a:r>
            <a:r>
              <a:rPr lang="ja-JP" altLang="en-US" sz="1800" dirty="0" smtClean="0"/>
              <a:t>検索</a:t>
            </a:r>
            <a:r>
              <a:rPr lang="ja-JP" altLang="en-US" sz="1800" dirty="0"/>
              <a:t>条件→天域</a:t>
            </a:r>
            <a:r>
              <a:rPr lang="en-US" altLang="ja-JP" sz="1800" dirty="0"/>
              <a:t>ID</a:t>
            </a:r>
            <a:r>
              <a:rPr lang="ja-JP" altLang="en-US" sz="1800" dirty="0"/>
              <a:t>リスト</a:t>
            </a:r>
            <a:r>
              <a:rPr lang="ja-JP" altLang="en-US" sz="1800" dirty="0" smtClean="0"/>
              <a:t>算出</a:t>
            </a:r>
            <a:r>
              <a:rPr lang="en-US" altLang="ja-JP" sz="1800" dirty="0" smtClean="0"/>
              <a:t>”</a:t>
            </a:r>
            <a:r>
              <a:rPr lang="ja-JP" altLang="en-US" sz="1800" dirty="0" smtClean="0"/>
              <a:t>の</a:t>
            </a:r>
            <a:r>
              <a:rPr lang="ja-JP" altLang="en-US" sz="1800" dirty="0"/>
              <a:t>ための</a:t>
            </a:r>
            <a:r>
              <a:rPr lang="ja-JP" altLang="en-US" sz="1800" dirty="0" smtClean="0">
                <a:solidFill>
                  <a:srgbClr val="FF0000"/>
                </a:solidFill>
              </a:rPr>
              <a:t>オーバヘッド</a:t>
            </a:r>
            <a:r>
              <a:rPr lang="ja-JP" altLang="en-US" sz="1800" dirty="0" smtClean="0"/>
              <a:t>」</a:t>
            </a:r>
            <a:r>
              <a:rPr lang="ja-JP" altLang="en-US" sz="1800" dirty="0"/>
              <a:t>が</a:t>
            </a:r>
            <a:r>
              <a:rPr lang="ja-JP" altLang="en-US" sz="1800" dirty="0" smtClean="0">
                <a:solidFill>
                  <a:srgbClr val="FF0000"/>
                </a:solidFill>
              </a:rPr>
              <a:t>ゼロ</a:t>
            </a:r>
            <a:endParaRPr lang="en-US" altLang="ja-JP" sz="1800" dirty="0"/>
          </a:p>
          <a:p>
            <a:pPr marL="0" indent="0">
              <a:buNone/>
            </a:pPr>
            <a:endParaRPr lang="en-US" altLang="ja-JP" sz="1800" dirty="0" smtClean="0"/>
          </a:p>
          <a:p>
            <a:pPr marL="0" indent="0">
              <a:buNone/>
            </a:pPr>
            <a:r>
              <a:rPr lang="ja-JP" altLang="en-US" sz="1800" dirty="0"/>
              <a:t>４</a:t>
            </a:r>
            <a:r>
              <a:rPr lang="ja-JP" altLang="en-US" sz="1800" dirty="0" smtClean="0"/>
              <a:t>．外部ライブラリ</a:t>
            </a:r>
            <a:r>
              <a:rPr lang="ja-JP" altLang="en-US" sz="1800" dirty="0"/>
              <a:t>が</a:t>
            </a:r>
            <a:r>
              <a:rPr lang="ja-JP" altLang="en-US" sz="1800" dirty="0" smtClean="0"/>
              <a:t>不要</a:t>
            </a:r>
            <a:endParaRPr lang="en-US" altLang="ja-JP" sz="1800" dirty="0" smtClean="0"/>
          </a:p>
          <a:p>
            <a:pPr marL="0" indent="0">
              <a:buNone/>
            </a:pPr>
            <a:r>
              <a:rPr lang="ja-JP" altLang="en-US" sz="1800" dirty="0" smtClean="0"/>
              <a:t>　⇒仕様変更・バージョンアップに</a:t>
            </a:r>
            <a:r>
              <a:rPr lang="ja-JP" altLang="en-US" sz="1800" dirty="0" smtClean="0">
                <a:solidFill>
                  <a:srgbClr val="FF0000"/>
                </a:solidFill>
              </a:rPr>
              <a:t>ふりまわされない</a:t>
            </a:r>
            <a:r>
              <a:rPr lang="ja-JP" altLang="en-US" sz="1800" dirty="0" smtClean="0"/>
              <a:t>で済む</a:t>
            </a:r>
            <a:endParaRPr lang="en-US" altLang="ja-JP" sz="1800" dirty="0" smtClean="0"/>
          </a:p>
          <a:p>
            <a:pPr marL="0" indent="0">
              <a:buNone/>
            </a:pPr>
            <a:endParaRPr lang="en-US" altLang="ja-JP" sz="1800" dirty="0" smtClean="0"/>
          </a:p>
          <a:p>
            <a:pPr marL="0" indent="0">
              <a:buNone/>
            </a:pPr>
            <a:r>
              <a:rPr lang="ja-JP" altLang="en-US" sz="1800" dirty="0"/>
              <a:t>５</a:t>
            </a:r>
            <a:r>
              <a:rPr lang="ja-JP" altLang="en-US" sz="1800" dirty="0" smtClean="0"/>
              <a:t>．工夫次第で検索の高速化が可能</a:t>
            </a:r>
            <a:endParaRPr lang="en-US" altLang="ja-JP" sz="1800" dirty="0"/>
          </a:p>
        </p:txBody>
      </p:sp>
    </p:spTree>
    <p:extLst>
      <p:ext uri="{BB962C8B-B14F-4D97-AF65-F5344CB8AC3E}">
        <p14:creationId xmlns:p14="http://schemas.microsoft.com/office/powerpoint/2010/main" val="227012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0307" y="316523"/>
            <a:ext cx="8323385" cy="96129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ja-JP" altLang="en-US" sz="3200" dirty="0" smtClean="0"/>
              <a:t>要求①（取りこぼしのない検索）の解決その２</a:t>
            </a:r>
            <a:r>
              <a:rPr kumimoji="1" lang="ja-JP" altLang="en-US" sz="3200" dirty="0" smtClean="0"/>
              <a:t>：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ja-JP" altLang="en-US" sz="3200" dirty="0" smtClean="0"/>
              <a:t>直交座標系を利用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8716" y="1358997"/>
            <a:ext cx="5090454" cy="53934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1600" dirty="0" smtClean="0"/>
              <a:t>直交座標（</a:t>
            </a:r>
            <a:r>
              <a:rPr lang="en-US" altLang="ja-JP" sz="1600" dirty="0" smtClean="0"/>
              <a:t>X,Y,Z</a:t>
            </a:r>
            <a:r>
              <a:rPr lang="ja-JP" altLang="en-US" sz="1600" dirty="0" smtClean="0"/>
              <a:t>）とは：</a:t>
            </a:r>
            <a:endParaRPr lang="en-US" altLang="ja-JP" sz="1600" dirty="0" smtClean="0"/>
          </a:p>
          <a:p>
            <a:pPr marL="0" indent="0">
              <a:buNone/>
            </a:pPr>
            <a:r>
              <a:rPr lang="ja-JP" altLang="en-US" sz="1600" dirty="0" smtClean="0"/>
              <a:t>天球の半径を</a:t>
            </a:r>
            <a:r>
              <a:rPr lang="en-US" altLang="ja-JP" sz="1600" dirty="0" smtClean="0"/>
              <a:t>1</a:t>
            </a:r>
            <a:r>
              <a:rPr lang="ja-JP" altLang="en-US" sz="1600" dirty="0" smtClean="0"/>
              <a:t>とする単位ベクトルの</a:t>
            </a:r>
            <a:r>
              <a:rPr lang="en-US" altLang="ja-JP" sz="1600" dirty="0" smtClean="0"/>
              <a:t>3</a:t>
            </a:r>
            <a:r>
              <a:rPr lang="ja-JP" altLang="en-US" sz="1600" dirty="0" smtClean="0"/>
              <a:t>成分のこと</a:t>
            </a:r>
            <a:endParaRPr lang="en-US" altLang="ja-JP" sz="1600" dirty="0" smtClean="0"/>
          </a:p>
          <a:p>
            <a:pPr marL="0" indent="0">
              <a:buNone/>
            </a:pPr>
            <a:r>
              <a:rPr lang="ja-JP" altLang="en-US" sz="1600" dirty="0" smtClean="0"/>
              <a:t>（</a:t>
            </a:r>
            <a:r>
              <a:rPr lang="en-US" altLang="ja-JP" sz="1600" dirty="0"/>
              <a:t>RA,DEC</a:t>
            </a:r>
            <a:r>
              <a:rPr lang="ja-JP" altLang="en-US" sz="1600" dirty="0"/>
              <a:t>）</a:t>
            </a:r>
            <a:r>
              <a:rPr lang="en-US" altLang="ja-JP" sz="1600" dirty="0"/>
              <a:t>[degree] </a:t>
            </a:r>
            <a:endParaRPr lang="en-US" altLang="ja-JP" sz="1600" dirty="0" smtClean="0"/>
          </a:p>
          <a:p>
            <a:pPr marL="0" indent="0">
              <a:buNone/>
            </a:pPr>
            <a:r>
              <a:rPr lang="en-US" altLang="ja-JP" sz="1600" dirty="0" smtClean="0"/>
              <a:t>⇒</a:t>
            </a:r>
            <a:r>
              <a:rPr lang="ja-JP" altLang="en-US" sz="1600" dirty="0" smtClean="0"/>
              <a:t>（</a:t>
            </a:r>
            <a:r>
              <a:rPr lang="en-US" altLang="ja-JP" sz="1600" dirty="0" smtClean="0"/>
              <a:t>X,Y,Z</a:t>
            </a:r>
            <a:r>
              <a:rPr lang="ja-JP" altLang="en-US" sz="1600" dirty="0" smtClean="0"/>
              <a:t>） </a:t>
            </a:r>
            <a:r>
              <a:rPr lang="en-US" altLang="ja-JP" sz="1600" dirty="0"/>
              <a:t>[-</a:t>
            </a:r>
            <a:r>
              <a:rPr lang="en-US" altLang="ja-JP" sz="1600" dirty="0" smtClean="0"/>
              <a:t>1</a:t>
            </a:r>
            <a:r>
              <a:rPr lang="ja-JP" altLang="en-US" sz="1600" dirty="0" smtClean="0"/>
              <a:t>から</a:t>
            </a:r>
            <a:r>
              <a:rPr lang="en-US" altLang="ja-JP" sz="1600" dirty="0" smtClean="0"/>
              <a:t>1</a:t>
            </a:r>
            <a:r>
              <a:rPr lang="ja-JP" altLang="en-US" sz="1600" dirty="0" smtClean="0"/>
              <a:t>の無次元量</a:t>
            </a:r>
            <a:r>
              <a:rPr lang="en-US" altLang="ja-JP" sz="1600" dirty="0" smtClean="0"/>
              <a:t>]</a:t>
            </a:r>
          </a:p>
          <a:p>
            <a:pPr marL="0" indent="0">
              <a:buNone/>
            </a:pPr>
            <a:r>
              <a:rPr lang="ja-JP" altLang="en-US" sz="1600" dirty="0" smtClean="0"/>
              <a:t>変換公式は以下の通り：</a:t>
            </a:r>
            <a:endParaRPr lang="en-US" altLang="ja-JP" sz="1600" dirty="0" smtClean="0"/>
          </a:p>
          <a:p>
            <a:pPr marL="0" indent="0">
              <a:buNone/>
            </a:pPr>
            <a:r>
              <a:rPr lang="ja-JP" altLang="en-US" sz="1600" dirty="0" smtClean="0"/>
              <a:t>　</a:t>
            </a:r>
            <a:r>
              <a:rPr lang="en-US" altLang="ja-JP" sz="1600" dirty="0" smtClean="0"/>
              <a:t>X=cos(DEC)sin(RA)</a:t>
            </a:r>
            <a:endParaRPr lang="en-US" altLang="ja-JP" sz="1600" dirty="0"/>
          </a:p>
          <a:p>
            <a:pPr marL="0" indent="0">
              <a:buNone/>
            </a:pPr>
            <a:r>
              <a:rPr lang="ja-JP" altLang="en-US" sz="1600" dirty="0" smtClean="0"/>
              <a:t>　</a:t>
            </a:r>
            <a:r>
              <a:rPr lang="en-US" altLang="ja-JP" sz="1600" dirty="0" smtClean="0"/>
              <a:t>Y=cos(DEC)cos(RA)</a:t>
            </a:r>
          </a:p>
          <a:p>
            <a:pPr marL="0" indent="0">
              <a:buNone/>
            </a:pPr>
            <a:r>
              <a:rPr lang="ja-JP" altLang="en-US" sz="1600" dirty="0" smtClean="0"/>
              <a:t>　</a:t>
            </a:r>
            <a:r>
              <a:rPr lang="en-US" altLang="ja-JP" sz="1600" dirty="0" smtClean="0"/>
              <a:t>Z=sin(DEC)</a:t>
            </a:r>
            <a:endParaRPr lang="en-US" altLang="ja-JP" sz="1600" dirty="0"/>
          </a:p>
          <a:p>
            <a:pPr marL="0" indent="0">
              <a:buNone/>
            </a:pPr>
            <a:r>
              <a:rPr lang="ja-JP" altLang="en-US" sz="1600" dirty="0"/>
              <a:t>各格子点</a:t>
            </a:r>
            <a:r>
              <a:rPr lang="ja-JP" altLang="en-US" sz="1600" dirty="0" smtClean="0"/>
              <a:t>の（</a:t>
            </a:r>
            <a:r>
              <a:rPr lang="en-US" altLang="ja-JP" sz="1600" dirty="0"/>
              <a:t>X,Y,Z</a:t>
            </a:r>
            <a:r>
              <a:rPr lang="ja-JP" altLang="en-US" sz="1600" dirty="0"/>
              <a:t>）を</a:t>
            </a:r>
            <a:r>
              <a:rPr lang="ja-JP" altLang="en-US" sz="1600" dirty="0">
                <a:solidFill>
                  <a:srgbClr val="FF0000"/>
                </a:solidFill>
              </a:rPr>
              <a:t>事前に算出</a:t>
            </a:r>
            <a:r>
              <a:rPr lang="ja-JP" altLang="en-US" sz="1600" dirty="0"/>
              <a:t>しておき、</a:t>
            </a:r>
            <a:r>
              <a:rPr lang="ja-JP" altLang="en-US" sz="1600" dirty="0" smtClean="0">
                <a:solidFill>
                  <a:srgbClr val="FF0000"/>
                </a:solidFill>
              </a:rPr>
              <a:t>データベース（</a:t>
            </a:r>
            <a:r>
              <a:rPr lang="en-US" altLang="ja-JP" sz="1600" dirty="0" smtClean="0">
                <a:solidFill>
                  <a:srgbClr val="FF0000"/>
                </a:solidFill>
              </a:rPr>
              <a:t>DB</a:t>
            </a:r>
            <a:r>
              <a:rPr lang="ja-JP" altLang="en-US" sz="1600" dirty="0" smtClean="0">
                <a:solidFill>
                  <a:srgbClr val="FF0000"/>
                </a:solidFill>
              </a:rPr>
              <a:t>）に</a:t>
            </a:r>
            <a:r>
              <a:rPr lang="ja-JP" altLang="en-US" sz="1600" dirty="0">
                <a:solidFill>
                  <a:srgbClr val="FF0000"/>
                </a:solidFill>
              </a:rPr>
              <a:t>入れて</a:t>
            </a:r>
            <a:r>
              <a:rPr lang="ja-JP" altLang="en-US" sz="1600" dirty="0" smtClean="0">
                <a:solidFill>
                  <a:srgbClr val="FF0000"/>
                </a:solidFill>
              </a:rPr>
              <a:t>おく</a:t>
            </a:r>
            <a:endParaRPr lang="ja-JP" altLang="en-US" sz="1600" dirty="0"/>
          </a:p>
          <a:p>
            <a:pPr marL="0" indent="0">
              <a:buNone/>
            </a:pPr>
            <a:endParaRPr lang="en-US" altLang="ja-JP" sz="1600" dirty="0" smtClean="0"/>
          </a:p>
          <a:p>
            <a:pPr marL="0" indent="0">
              <a:buNone/>
            </a:pPr>
            <a:r>
              <a:rPr lang="ja-JP" altLang="en-US" sz="1600" dirty="0" smtClean="0"/>
              <a:t>直交</a:t>
            </a:r>
            <a:r>
              <a:rPr lang="ja-JP" altLang="en-US" sz="1600" dirty="0"/>
              <a:t>座標</a:t>
            </a:r>
            <a:r>
              <a:rPr lang="ja-JP" altLang="en-US" sz="1600" dirty="0" smtClean="0"/>
              <a:t>系利用のメリット：</a:t>
            </a:r>
            <a:endParaRPr lang="en-US" altLang="ja-JP" sz="1600" dirty="0" smtClean="0"/>
          </a:p>
          <a:p>
            <a:r>
              <a:rPr lang="ja-JP" altLang="en-US" sz="1600" dirty="0" smtClean="0">
                <a:solidFill>
                  <a:srgbClr val="FF0000"/>
                </a:solidFill>
              </a:rPr>
              <a:t>天</a:t>
            </a:r>
            <a:r>
              <a:rPr lang="ja-JP" altLang="en-US" sz="1600" dirty="0">
                <a:solidFill>
                  <a:srgbClr val="FF0000"/>
                </a:solidFill>
              </a:rPr>
              <a:t>の</a:t>
            </a:r>
            <a:r>
              <a:rPr lang="ja-JP" altLang="en-US" sz="1600" dirty="0" smtClean="0">
                <a:solidFill>
                  <a:srgbClr val="FF0000"/>
                </a:solidFill>
              </a:rPr>
              <a:t>両極が</a:t>
            </a:r>
            <a:r>
              <a:rPr lang="ja-JP" altLang="en-US" sz="1600" dirty="0">
                <a:solidFill>
                  <a:srgbClr val="FF0000"/>
                </a:solidFill>
              </a:rPr>
              <a:t>特異点に</a:t>
            </a:r>
            <a:r>
              <a:rPr lang="ja-JP" altLang="en-US" sz="1600" dirty="0" smtClean="0">
                <a:solidFill>
                  <a:srgbClr val="FF0000"/>
                </a:solidFill>
              </a:rPr>
              <a:t>ならないで済む</a:t>
            </a:r>
            <a:endParaRPr lang="en-US" altLang="ja-JP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1600" dirty="0" smtClean="0"/>
              <a:t>（極座標のままでは、緯度</a:t>
            </a:r>
            <a:r>
              <a:rPr lang="en-US" altLang="ja-JP" sz="1600" dirty="0" smtClean="0"/>
              <a:t>±</a:t>
            </a:r>
            <a:r>
              <a:rPr lang="en-US" altLang="ja-JP" sz="1600" dirty="0"/>
              <a:t>90</a:t>
            </a:r>
            <a:r>
              <a:rPr lang="ja-JP" altLang="en-US" sz="1600" dirty="0"/>
              <a:t>度のとき経度は全部アリになって</a:t>
            </a:r>
            <a:r>
              <a:rPr lang="ja-JP" altLang="en-US" sz="1600" dirty="0" smtClean="0"/>
              <a:t>しまう：該当画像を</a:t>
            </a:r>
            <a:r>
              <a:rPr lang="en-US" altLang="ja-JP" sz="1600" dirty="0" smtClean="0"/>
              <a:t>DB</a:t>
            </a:r>
            <a:r>
              <a:rPr lang="ja-JP" altLang="en-US" sz="1600" dirty="0" smtClean="0"/>
              <a:t>登録し検索に引っかけるには特別対応が必要）</a:t>
            </a:r>
            <a:endParaRPr lang="en-US" altLang="ja-JP" sz="1600" dirty="0" smtClean="0"/>
          </a:p>
          <a:p>
            <a:r>
              <a:rPr lang="ja-JP" altLang="en-US" sz="1600" dirty="0">
                <a:solidFill>
                  <a:srgbClr val="FF0000"/>
                </a:solidFill>
              </a:rPr>
              <a:t>経度</a:t>
            </a:r>
            <a:r>
              <a:rPr lang="en-US" altLang="ja-JP" sz="1600" dirty="0" smtClean="0">
                <a:solidFill>
                  <a:srgbClr val="FF0000"/>
                </a:solidFill>
              </a:rPr>
              <a:t>360</a:t>
            </a:r>
            <a:r>
              <a:rPr lang="ja-JP" altLang="en-US" sz="1600" dirty="0" smtClean="0">
                <a:solidFill>
                  <a:srgbClr val="FF0000"/>
                </a:solidFill>
              </a:rPr>
              <a:t>度＝</a:t>
            </a:r>
            <a:r>
              <a:rPr lang="en-US" altLang="ja-JP" sz="1600" dirty="0" smtClean="0">
                <a:solidFill>
                  <a:srgbClr val="FF0000"/>
                </a:solidFill>
              </a:rPr>
              <a:t>0</a:t>
            </a:r>
            <a:r>
              <a:rPr lang="ja-JP" altLang="en-US" sz="1600" dirty="0" smtClean="0">
                <a:solidFill>
                  <a:srgbClr val="FF0000"/>
                </a:solidFill>
              </a:rPr>
              <a:t>度またぎも問題にならないで済む</a:t>
            </a:r>
            <a:endParaRPr lang="en-US" altLang="ja-JP" sz="1600" dirty="0"/>
          </a:p>
          <a:p>
            <a:pPr marL="0" indent="0">
              <a:buNone/>
            </a:pPr>
            <a:r>
              <a:rPr lang="ja-JP" altLang="en-US" sz="1600" b="1" dirty="0" smtClean="0"/>
              <a:t>⇒</a:t>
            </a:r>
            <a:r>
              <a:rPr lang="ja-JP" altLang="en-US" sz="1600" b="1" dirty="0"/>
              <a:t>天球のどこを占めるデータ</a:t>
            </a:r>
            <a:r>
              <a:rPr lang="ja-JP" altLang="en-US" sz="1600" b="1" dirty="0" smtClean="0"/>
              <a:t>でも特に区別なく検索できる</a:t>
            </a:r>
            <a:endParaRPr lang="en-US" altLang="ja-JP" sz="1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85" y="1955134"/>
            <a:ext cx="4572000" cy="310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18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6115</TotalTime>
  <Words>1075</Words>
  <Application>Microsoft Office PowerPoint</Application>
  <PresentationFormat>画面に合わせる (4:3)</PresentationFormat>
  <Paragraphs>184</Paragraphs>
  <Slides>15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Office ​​テーマ</vt:lpstr>
      <vt:lpstr>DARTS/AKARI 全天マップ画像検索機能の開発</vt:lpstr>
      <vt:lpstr>本講演の内容</vt:lpstr>
      <vt:lpstr>あかり全天マップ画像紹介</vt:lpstr>
      <vt:lpstr>全天マップ画像群の概要</vt:lpstr>
      <vt:lpstr>本開発の３つの要求</vt:lpstr>
      <vt:lpstr>要求①（取りこぼしのない検索）にまつわる課題： 面積体をどうやって検索するか</vt:lpstr>
      <vt:lpstr>要求①（取りこぼしのない検索）の解決： 格子点を採用</vt:lpstr>
      <vt:lpstr>格子点採用による様々なメリット</vt:lpstr>
      <vt:lpstr>要求①（取りこぼしのない検索）の解決その２： 直交座標系を利用</vt:lpstr>
      <vt:lpstr>要求②（開発維持コスト節約）の解決： AKARI-CASの仕組みを流用</vt:lpstr>
      <vt:lpstr>円検索時の高速化の工夫</vt:lpstr>
      <vt:lpstr>要求③（簡単操作 I/F）の解決： シンプルな条件入力画面</vt:lpstr>
      <vt:lpstr>課題③（簡単操作I/F）の解決その２： シンプルな結果出力画面</vt:lpstr>
      <vt:lpstr>今後の開発予定</vt:lpstr>
      <vt:lpstr>まとめ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DARTS/AKARI 全天マップ画像検索機能の開発</dc:title>
  <dc:creator>yoshino</dc:creator>
  <cp:lastModifiedBy>yoshino</cp:lastModifiedBy>
  <cp:revision>554</cp:revision>
  <cp:lastPrinted>2014-02-13T07:07:52Z</cp:lastPrinted>
  <dcterms:created xsi:type="dcterms:W3CDTF">2014-01-17T06:38:27Z</dcterms:created>
  <dcterms:modified xsi:type="dcterms:W3CDTF">2014-02-14T06:33:59Z</dcterms:modified>
</cp:coreProperties>
</file>