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2" r:id="rId9"/>
    <p:sldId id="263" r:id="rId10"/>
    <p:sldId id="277" r:id="rId11"/>
    <p:sldId id="268" r:id="rId12"/>
    <p:sldId id="264" r:id="rId13"/>
    <p:sldId id="266" r:id="rId14"/>
    <p:sldId id="267" r:id="rId15"/>
    <p:sldId id="269" r:id="rId16"/>
    <p:sldId id="270" r:id="rId17"/>
    <p:sldId id="276" r:id="rId18"/>
    <p:sldId id="271" r:id="rId19"/>
    <p:sldId id="272" r:id="rId2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  <a:srgbClr val="BBBCD7"/>
    <a:srgbClr val="CBCCE1"/>
    <a:srgbClr val="EAEAEA"/>
    <a:srgbClr val="4D4D4D"/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3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-112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B7FBAF-7C35-4828-BAF6-4E4F44043C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782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7FBAF-7C35-4828-BAF6-4E4F44043C12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165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5300663"/>
            <a:ext cx="1547813" cy="15573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0425"/>
            <a:ext cx="683895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86200"/>
            <a:ext cx="3200400" cy="1752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EE8696-BC5A-4996-9403-57969DAAF254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0" y="3644900"/>
            <a:ext cx="84597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107950" y="1916113"/>
            <a:ext cx="1425575" cy="2065337"/>
            <a:chOff x="1191" y="423"/>
            <a:chExt cx="1961" cy="2889"/>
          </a:xfrm>
        </p:grpSpPr>
        <p:sp>
          <p:nvSpPr>
            <p:cNvPr id="5128" name="Freeform 8"/>
            <p:cNvSpPr>
              <a:spLocks/>
            </p:cNvSpPr>
            <p:nvPr userDrawn="1"/>
          </p:nvSpPr>
          <p:spPr bwMode="auto">
            <a:xfrm>
              <a:off x="1191" y="423"/>
              <a:ext cx="1961" cy="2889"/>
            </a:xfrm>
            <a:custGeom>
              <a:avLst/>
              <a:gdLst>
                <a:gd name="T0" fmla="*/ 498 w 1961"/>
                <a:gd name="T1" fmla="*/ 262 h 2889"/>
                <a:gd name="T2" fmla="*/ 253 w 1961"/>
                <a:gd name="T3" fmla="*/ 422 h 2889"/>
                <a:gd name="T4" fmla="*/ 47 w 1961"/>
                <a:gd name="T5" fmla="*/ 659 h 2889"/>
                <a:gd name="T6" fmla="*/ 47 w 1961"/>
                <a:gd name="T7" fmla="*/ 934 h 2889"/>
                <a:gd name="T8" fmla="*/ 6 w 1961"/>
                <a:gd name="T9" fmla="*/ 1149 h 2889"/>
                <a:gd name="T10" fmla="*/ 47 w 1961"/>
                <a:gd name="T11" fmla="*/ 1146 h 2889"/>
                <a:gd name="T12" fmla="*/ 72 w 1961"/>
                <a:gd name="T13" fmla="*/ 976 h 2889"/>
                <a:gd name="T14" fmla="*/ 129 w 1961"/>
                <a:gd name="T15" fmla="*/ 818 h 2889"/>
                <a:gd name="T16" fmla="*/ 215 w 1961"/>
                <a:gd name="T17" fmla="*/ 670 h 2889"/>
                <a:gd name="T18" fmla="*/ 327 w 1961"/>
                <a:gd name="T19" fmla="*/ 543 h 2889"/>
                <a:gd name="T20" fmla="*/ 452 w 1961"/>
                <a:gd name="T21" fmla="*/ 450 h 2889"/>
                <a:gd name="T22" fmla="*/ 612 w 1961"/>
                <a:gd name="T23" fmla="*/ 364 h 2889"/>
                <a:gd name="T24" fmla="*/ 788 w 1961"/>
                <a:gd name="T25" fmla="*/ 322 h 2889"/>
                <a:gd name="T26" fmla="*/ 931 w 1961"/>
                <a:gd name="T27" fmla="*/ 307 h 2889"/>
                <a:gd name="T28" fmla="*/ 1091 w 1961"/>
                <a:gd name="T29" fmla="*/ 309 h 2889"/>
                <a:gd name="T30" fmla="*/ 1273 w 1961"/>
                <a:gd name="T31" fmla="*/ 355 h 2889"/>
                <a:gd name="T32" fmla="*/ 1490 w 1961"/>
                <a:gd name="T33" fmla="*/ 472 h 2889"/>
                <a:gd name="T34" fmla="*/ 1699 w 1961"/>
                <a:gd name="T35" fmla="*/ 674 h 2889"/>
                <a:gd name="T36" fmla="*/ 1406 w 1961"/>
                <a:gd name="T37" fmla="*/ 467 h 2889"/>
                <a:gd name="T38" fmla="*/ 1072 w 1961"/>
                <a:gd name="T39" fmla="*/ 350 h 2889"/>
                <a:gd name="T40" fmla="*/ 726 w 1961"/>
                <a:gd name="T41" fmla="*/ 374 h 2889"/>
                <a:gd name="T42" fmla="*/ 438 w 1961"/>
                <a:gd name="T43" fmla="*/ 509 h 2889"/>
                <a:gd name="T44" fmla="*/ 166 w 1961"/>
                <a:gd name="T45" fmla="*/ 843 h 2889"/>
                <a:gd name="T46" fmla="*/ 134 w 1961"/>
                <a:gd name="T47" fmla="*/ 1212 h 2889"/>
                <a:gd name="T48" fmla="*/ 161 w 1961"/>
                <a:gd name="T49" fmla="*/ 1421 h 2889"/>
                <a:gd name="T50" fmla="*/ 237 w 1961"/>
                <a:gd name="T51" fmla="*/ 1597 h 2889"/>
                <a:gd name="T52" fmla="*/ 339 w 1961"/>
                <a:gd name="T53" fmla="*/ 1739 h 2889"/>
                <a:gd name="T54" fmla="*/ 429 w 1961"/>
                <a:gd name="T55" fmla="*/ 1897 h 2889"/>
                <a:gd name="T56" fmla="*/ 627 w 1961"/>
                <a:gd name="T57" fmla="*/ 2011 h 2889"/>
                <a:gd name="T58" fmla="*/ 925 w 1961"/>
                <a:gd name="T59" fmla="*/ 2075 h 2889"/>
                <a:gd name="T60" fmla="*/ 1143 w 1961"/>
                <a:gd name="T61" fmla="*/ 2053 h 2889"/>
                <a:gd name="T62" fmla="*/ 1361 w 1961"/>
                <a:gd name="T63" fmla="*/ 1981 h 2889"/>
                <a:gd name="T64" fmla="*/ 1587 w 1961"/>
                <a:gd name="T65" fmla="*/ 1807 h 2889"/>
                <a:gd name="T66" fmla="*/ 1645 w 1961"/>
                <a:gd name="T67" fmla="*/ 1809 h 2889"/>
                <a:gd name="T68" fmla="*/ 1517 w 1961"/>
                <a:gd name="T69" fmla="*/ 1933 h 2889"/>
                <a:gd name="T70" fmla="*/ 1355 w 1961"/>
                <a:gd name="T71" fmla="*/ 2031 h 2889"/>
                <a:gd name="T72" fmla="*/ 1161 w 1961"/>
                <a:gd name="T73" fmla="*/ 2093 h 2889"/>
                <a:gd name="T74" fmla="*/ 1005 w 1961"/>
                <a:gd name="T75" fmla="*/ 2113 h 2889"/>
                <a:gd name="T76" fmla="*/ 807 w 1961"/>
                <a:gd name="T77" fmla="*/ 2107 h 2889"/>
                <a:gd name="T78" fmla="*/ 609 w 1961"/>
                <a:gd name="T79" fmla="*/ 2049 h 2889"/>
                <a:gd name="T80" fmla="*/ 431 w 1961"/>
                <a:gd name="T81" fmla="*/ 1953 h 2889"/>
                <a:gd name="T82" fmla="*/ 289 w 1961"/>
                <a:gd name="T83" fmla="*/ 1877 h 2889"/>
                <a:gd name="T84" fmla="*/ 543 w 1961"/>
                <a:gd name="T85" fmla="*/ 2237 h 2889"/>
                <a:gd name="T86" fmla="*/ 499 w 1961"/>
                <a:gd name="T87" fmla="*/ 2411 h 2889"/>
                <a:gd name="T88" fmla="*/ 1077 w 1961"/>
                <a:gd name="T89" fmla="*/ 2149 h 2889"/>
                <a:gd name="T90" fmla="*/ 1605 w 1961"/>
                <a:gd name="T91" fmla="*/ 1915 h 2889"/>
                <a:gd name="T92" fmla="*/ 1961 w 1961"/>
                <a:gd name="T93" fmla="*/ 1477 h 2889"/>
                <a:gd name="T94" fmla="*/ 1931 w 1961"/>
                <a:gd name="T95" fmla="*/ 1033 h 2889"/>
                <a:gd name="T96" fmla="*/ 1877 w 1961"/>
                <a:gd name="T97" fmla="*/ 849 h 2889"/>
                <a:gd name="T98" fmla="*/ 1727 w 1961"/>
                <a:gd name="T99" fmla="*/ 661 h 2889"/>
                <a:gd name="T100" fmla="*/ 1419 w 1961"/>
                <a:gd name="T101" fmla="*/ 249 h 2889"/>
                <a:gd name="T102" fmla="*/ 1397 w 1961"/>
                <a:gd name="T103" fmla="*/ 184 h 2889"/>
                <a:gd name="T104" fmla="*/ 917 w 1961"/>
                <a:gd name="T105" fmla="*/ 263 h 2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61" h="2889">
                  <a:moveTo>
                    <a:pt x="708" y="0"/>
                  </a:moveTo>
                  <a:cubicBezTo>
                    <a:pt x="659" y="79"/>
                    <a:pt x="609" y="156"/>
                    <a:pt x="555" y="235"/>
                  </a:cubicBezTo>
                  <a:cubicBezTo>
                    <a:pt x="523" y="249"/>
                    <a:pt x="519" y="254"/>
                    <a:pt x="498" y="262"/>
                  </a:cubicBezTo>
                  <a:cubicBezTo>
                    <a:pt x="477" y="271"/>
                    <a:pt x="458" y="279"/>
                    <a:pt x="428" y="296"/>
                  </a:cubicBezTo>
                  <a:cubicBezTo>
                    <a:pt x="398" y="313"/>
                    <a:pt x="346" y="349"/>
                    <a:pt x="318" y="369"/>
                  </a:cubicBezTo>
                  <a:cubicBezTo>
                    <a:pt x="289" y="389"/>
                    <a:pt x="275" y="402"/>
                    <a:pt x="253" y="422"/>
                  </a:cubicBezTo>
                  <a:cubicBezTo>
                    <a:pt x="231" y="442"/>
                    <a:pt x="201" y="466"/>
                    <a:pt x="182" y="486"/>
                  </a:cubicBezTo>
                  <a:cubicBezTo>
                    <a:pt x="163" y="506"/>
                    <a:pt x="156" y="514"/>
                    <a:pt x="134" y="542"/>
                  </a:cubicBezTo>
                  <a:cubicBezTo>
                    <a:pt x="112" y="570"/>
                    <a:pt x="91" y="593"/>
                    <a:pt x="47" y="659"/>
                  </a:cubicBezTo>
                  <a:cubicBezTo>
                    <a:pt x="114" y="698"/>
                    <a:pt x="98" y="696"/>
                    <a:pt x="142" y="726"/>
                  </a:cubicBezTo>
                  <a:cubicBezTo>
                    <a:pt x="110" y="786"/>
                    <a:pt x="96" y="808"/>
                    <a:pt x="76" y="852"/>
                  </a:cubicBezTo>
                  <a:cubicBezTo>
                    <a:pt x="60" y="886"/>
                    <a:pt x="55" y="911"/>
                    <a:pt x="47" y="934"/>
                  </a:cubicBezTo>
                  <a:cubicBezTo>
                    <a:pt x="39" y="958"/>
                    <a:pt x="34" y="972"/>
                    <a:pt x="30" y="995"/>
                  </a:cubicBezTo>
                  <a:cubicBezTo>
                    <a:pt x="25" y="1019"/>
                    <a:pt x="19" y="1054"/>
                    <a:pt x="16" y="1079"/>
                  </a:cubicBezTo>
                  <a:cubicBezTo>
                    <a:pt x="12" y="1104"/>
                    <a:pt x="8" y="1128"/>
                    <a:pt x="6" y="1149"/>
                  </a:cubicBezTo>
                  <a:cubicBezTo>
                    <a:pt x="4" y="1171"/>
                    <a:pt x="0" y="1201"/>
                    <a:pt x="4" y="1212"/>
                  </a:cubicBezTo>
                  <a:cubicBezTo>
                    <a:pt x="19" y="1212"/>
                    <a:pt x="20" y="1215"/>
                    <a:pt x="38" y="1215"/>
                  </a:cubicBezTo>
                  <a:cubicBezTo>
                    <a:pt x="44" y="1202"/>
                    <a:pt x="46" y="1166"/>
                    <a:pt x="47" y="1146"/>
                  </a:cubicBezTo>
                  <a:cubicBezTo>
                    <a:pt x="49" y="1125"/>
                    <a:pt x="51" y="1106"/>
                    <a:pt x="53" y="1087"/>
                  </a:cubicBezTo>
                  <a:cubicBezTo>
                    <a:pt x="55" y="1068"/>
                    <a:pt x="58" y="1051"/>
                    <a:pt x="61" y="1033"/>
                  </a:cubicBezTo>
                  <a:cubicBezTo>
                    <a:pt x="64" y="1015"/>
                    <a:pt x="68" y="994"/>
                    <a:pt x="72" y="976"/>
                  </a:cubicBezTo>
                  <a:cubicBezTo>
                    <a:pt x="77" y="959"/>
                    <a:pt x="80" y="948"/>
                    <a:pt x="87" y="931"/>
                  </a:cubicBezTo>
                  <a:cubicBezTo>
                    <a:pt x="93" y="914"/>
                    <a:pt x="103" y="888"/>
                    <a:pt x="109" y="869"/>
                  </a:cubicBezTo>
                  <a:cubicBezTo>
                    <a:pt x="115" y="850"/>
                    <a:pt x="122" y="835"/>
                    <a:pt x="129" y="818"/>
                  </a:cubicBezTo>
                  <a:cubicBezTo>
                    <a:pt x="137" y="800"/>
                    <a:pt x="148" y="783"/>
                    <a:pt x="158" y="766"/>
                  </a:cubicBezTo>
                  <a:cubicBezTo>
                    <a:pt x="167" y="749"/>
                    <a:pt x="180" y="727"/>
                    <a:pt x="190" y="712"/>
                  </a:cubicBezTo>
                  <a:cubicBezTo>
                    <a:pt x="199" y="696"/>
                    <a:pt x="205" y="684"/>
                    <a:pt x="215" y="670"/>
                  </a:cubicBezTo>
                  <a:cubicBezTo>
                    <a:pt x="224" y="656"/>
                    <a:pt x="239" y="642"/>
                    <a:pt x="251" y="628"/>
                  </a:cubicBezTo>
                  <a:cubicBezTo>
                    <a:pt x="263" y="614"/>
                    <a:pt x="276" y="599"/>
                    <a:pt x="289" y="585"/>
                  </a:cubicBezTo>
                  <a:cubicBezTo>
                    <a:pt x="302" y="571"/>
                    <a:pt x="314" y="556"/>
                    <a:pt x="327" y="543"/>
                  </a:cubicBezTo>
                  <a:cubicBezTo>
                    <a:pt x="340" y="530"/>
                    <a:pt x="356" y="519"/>
                    <a:pt x="370" y="509"/>
                  </a:cubicBezTo>
                  <a:cubicBezTo>
                    <a:pt x="384" y="499"/>
                    <a:pt x="395" y="491"/>
                    <a:pt x="409" y="481"/>
                  </a:cubicBezTo>
                  <a:cubicBezTo>
                    <a:pt x="424" y="472"/>
                    <a:pt x="438" y="459"/>
                    <a:pt x="452" y="450"/>
                  </a:cubicBezTo>
                  <a:cubicBezTo>
                    <a:pt x="466" y="441"/>
                    <a:pt x="484" y="431"/>
                    <a:pt x="500" y="422"/>
                  </a:cubicBezTo>
                  <a:cubicBezTo>
                    <a:pt x="515" y="413"/>
                    <a:pt x="531" y="403"/>
                    <a:pt x="550" y="394"/>
                  </a:cubicBezTo>
                  <a:cubicBezTo>
                    <a:pt x="569" y="385"/>
                    <a:pt x="591" y="372"/>
                    <a:pt x="612" y="364"/>
                  </a:cubicBezTo>
                  <a:cubicBezTo>
                    <a:pt x="633" y="357"/>
                    <a:pt x="655" y="350"/>
                    <a:pt x="674" y="346"/>
                  </a:cubicBezTo>
                  <a:cubicBezTo>
                    <a:pt x="693" y="341"/>
                    <a:pt x="704" y="336"/>
                    <a:pt x="723" y="333"/>
                  </a:cubicBezTo>
                  <a:cubicBezTo>
                    <a:pt x="742" y="330"/>
                    <a:pt x="769" y="325"/>
                    <a:pt x="788" y="322"/>
                  </a:cubicBezTo>
                  <a:cubicBezTo>
                    <a:pt x="807" y="319"/>
                    <a:pt x="819" y="319"/>
                    <a:pt x="835" y="317"/>
                  </a:cubicBezTo>
                  <a:cubicBezTo>
                    <a:pt x="851" y="315"/>
                    <a:pt x="867" y="313"/>
                    <a:pt x="883" y="311"/>
                  </a:cubicBezTo>
                  <a:cubicBezTo>
                    <a:pt x="899" y="309"/>
                    <a:pt x="915" y="308"/>
                    <a:pt x="931" y="307"/>
                  </a:cubicBezTo>
                  <a:cubicBezTo>
                    <a:pt x="947" y="306"/>
                    <a:pt x="962" y="305"/>
                    <a:pt x="979" y="305"/>
                  </a:cubicBezTo>
                  <a:cubicBezTo>
                    <a:pt x="996" y="305"/>
                    <a:pt x="1012" y="304"/>
                    <a:pt x="1031" y="305"/>
                  </a:cubicBezTo>
                  <a:cubicBezTo>
                    <a:pt x="1050" y="306"/>
                    <a:pt x="1071" y="307"/>
                    <a:pt x="1091" y="309"/>
                  </a:cubicBezTo>
                  <a:cubicBezTo>
                    <a:pt x="1111" y="311"/>
                    <a:pt x="1132" y="315"/>
                    <a:pt x="1151" y="319"/>
                  </a:cubicBezTo>
                  <a:cubicBezTo>
                    <a:pt x="1170" y="323"/>
                    <a:pt x="1185" y="326"/>
                    <a:pt x="1205" y="332"/>
                  </a:cubicBezTo>
                  <a:cubicBezTo>
                    <a:pt x="1225" y="338"/>
                    <a:pt x="1251" y="346"/>
                    <a:pt x="1273" y="355"/>
                  </a:cubicBezTo>
                  <a:cubicBezTo>
                    <a:pt x="1295" y="364"/>
                    <a:pt x="1316" y="373"/>
                    <a:pt x="1340" y="385"/>
                  </a:cubicBezTo>
                  <a:cubicBezTo>
                    <a:pt x="1364" y="397"/>
                    <a:pt x="1394" y="415"/>
                    <a:pt x="1419" y="429"/>
                  </a:cubicBezTo>
                  <a:cubicBezTo>
                    <a:pt x="1444" y="443"/>
                    <a:pt x="1466" y="456"/>
                    <a:pt x="1490" y="472"/>
                  </a:cubicBezTo>
                  <a:cubicBezTo>
                    <a:pt x="1514" y="488"/>
                    <a:pt x="1538" y="507"/>
                    <a:pt x="1561" y="527"/>
                  </a:cubicBezTo>
                  <a:cubicBezTo>
                    <a:pt x="1584" y="547"/>
                    <a:pt x="1606" y="566"/>
                    <a:pt x="1629" y="590"/>
                  </a:cubicBezTo>
                  <a:cubicBezTo>
                    <a:pt x="1652" y="614"/>
                    <a:pt x="1692" y="656"/>
                    <a:pt x="1699" y="674"/>
                  </a:cubicBezTo>
                  <a:cubicBezTo>
                    <a:pt x="1686" y="688"/>
                    <a:pt x="1681" y="691"/>
                    <a:pt x="1670" y="701"/>
                  </a:cubicBezTo>
                  <a:cubicBezTo>
                    <a:pt x="1620" y="628"/>
                    <a:pt x="1567" y="590"/>
                    <a:pt x="1523" y="551"/>
                  </a:cubicBezTo>
                  <a:cubicBezTo>
                    <a:pt x="1479" y="512"/>
                    <a:pt x="1443" y="491"/>
                    <a:pt x="1406" y="467"/>
                  </a:cubicBezTo>
                  <a:cubicBezTo>
                    <a:pt x="1370" y="444"/>
                    <a:pt x="1341" y="428"/>
                    <a:pt x="1306" y="413"/>
                  </a:cubicBezTo>
                  <a:cubicBezTo>
                    <a:pt x="1272" y="397"/>
                    <a:pt x="1235" y="386"/>
                    <a:pt x="1196" y="375"/>
                  </a:cubicBezTo>
                  <a:cubicBezTo>
                    <a:pt x="1156" y="364"/>
                    <a:pt x="1112" y="355"/>
                    <a:pt x="1072" y="350"/>
                  </a:cubicBezTo>
                  <a:cubicBezTo>
                    <a:pt x="1033" y="346"/>
                    <a:pt x="998" y="344"/>
                    <a:pt x="954" y="346"/>
                  </a:cubicBezTo>
                  <a:cubicBezTo>
                    <a:pt x="909" y="347"/>
                    <a:pt x="846" y="352"/>
                    <a:pt x="808" y="357"/>
                  </a:cubicBezTo>
                  <a:cubicBezTo>
                    <a:pt x="770" y="361"/>
                    <a:pt x="753" y="368"/>
                    <a:pt x="726" y="374"/>
                  </a:cubicBezTo>
                  <a:cubicBezTo>
                    <a:pt x="699" y="380"/>
                    <a:pt x="674" y="388"/>
                    <a:pt x="647" y="397"/>
                  </a:cubicBezTo>
                  <a:cubicBezTo>
                    <a:pt x="620" y="406"/>
                    <a:pt x="599" y="416"/>
                    <a:pt x="564" y="435"/>
                  </a:cubicBezTo>
                  <a:cubicBezTo>
                    <a:pt x="530" y="453"/>
                    <a:pt x="479" y="478"/>
                    <a:pt x="438" y="509"/>
                  </a:cubicBezTo>
                  <a:cubicBezTo>
                    <a:pt x="397" y="540"/>
                    <a:pt x="349" y="579"/>
                    <a:pt x="313" y="618"/>
                  </a:cubicBezTo>
                  <a:cubicBezTo>
                    <a:pt x="277" y="657"/>
                    <a:pt x="248" y="702"/>
                    <a:pt x="223" y="740"/>
                  </a:cubicBezTo>
                  <a:cubicBezTo>
                    <a:pt x="197" y="777"/>
                    <a:pt x="185" y="802"/>
                    <a:pt x="166" y="843"/>
                  </a:cubicBezTo>
                  <a:cubicBezTo>
                    <a:pt x="147" y="883"/>
                    <a:pt x="128" y="927"/>
                    <a:pt x="114" y="987"/>
                  </a:cubicBezTo>
                  <a:cubicBezTo>
                    <a:pt x="99" y="1048"/>
                    <a:pt x="83" y="1163"/>
                    <a:pt x="82" y="1210"/>
                  </a:cubicBezTo>
                  <a:cubicBezTo>
                    <a:pt x="109" y="1211"/>
                    <a:pt x="113" y="1211"/>
                    <a:pt x="134" y="1212"/>
                  </a:cubicBezTo>
                  <a:cubicBezTo>
                    <a:pt x="135" y="1237"/>
                    <a:pt x="132" y="1249"/>
                    <a:pt x="135" y="1271"/>
                  </a:cubicBezTo>
                  <a:cubicBezTo>
                    <a:pt x="136" y="1293"/>
                    <a:pt x="139" y="1320"/>
                    <a:pt x="143" y="1345"/>
                  </a:cubicBezTo>
                  <a:cubicBezTo>
                    <a:pt x="147" y="1370"/>
                    <a:pt x="153" y="1396"/>
                    <a:pt x="161" y="1421"/>
                  </a:cubicBezTo>
                  <a:cubicBezTo>
                    <a:pt x="169" y="1446"/>
                    <a:pt x="180" y="1473"/>
                    <a:pt x="189" y="1495"/>
                  </a:cubicBezTo>
                  <a:cubicBezTo>
                    <a:pt x="198" y="1517"/>
                    <a:pt x="205" y="1534"/>
                    <a:pt x="213" y="1551"/>
                  </a:cubicBezTo>
                  <a:cubicBezTo>
                    <a:pt x="221" y="1568"/>
                    <a:pt x="228" y="1581"/>
                    <a:pt x="237" y="1597"/>
                  </a:cubicBezTo>
                  <a:cubicBezTo>
                    <a:pt x="246" y="1613"/>
                    <a:pt x="257" y="1631"/>
                    <a:pt x="267" y="1647"/>
                  </a:cubicBezTo>
                  <a:cubicBezTo>
                    <a:pt x="277" y="1663"/>
                    <a:pt x="285" y="1678"/>
                    <a:pt x="297" y="1693"/>
                  </a:cubicBezTo>
                  <a:cubicBezTo>
                    <a:pt x="309" y="1708"/>
                    <a:pt x="324" y="1725"/>
                    <a:pt x="339" y="1739"/>
                  </a:cubicBezTo>
                  <a:cubicBezTo>
                    <a:pt x="354" y="1753"/>
                    <a:pt x="361" y="1759"/>
                    <a:pt x="389" y="1777"/>
                  </a:cubicBezTo>
                  <a:cubicBezTo>
                    <a:pt x="369" y="1801"/>
                    <a:pt x="371" y="1807"/>
                    <a:pt x="347" y="1829"/>
                  </a:cubicBezTo>
                  <a:cubicBezTo>
                    <a:pt x="381" y="1861"/>
                    <a:pt x="404" y="1878"/>
                    <a:pt x="429" y="1897"/>
                  </a:cubicBezTo>
                  <a:cubicBezTo>
                    <a:pt x="454" y="1916"/>
                    <a:pt x="478" y="1932"/>
                    <a:pt x="499" y="1945"/>
                  </a:cubicBezTo>
                  <a:cubicBezTo>
                    <a:pt x="520" y="1958"/>
                    <a:pt x="534" y="1966"/>
                    <a:pt x="555" y="1977"/>
                  </a:cubicBezTo>
                  <a:cubicBezTo>
                    <a:pt x="576" y="1988"/>
                    <a:pt x="599" y="2000"/>
                    <a:pt x="627" y="2011"/>
                  </a:cubicBezTo>
                  <a:cubicBezTo>
                    <a:pt x="655" y="2022"/>
                    <a:pt x="687" y="2035"/>
                    <a:pt x="723" y="2045"/>
                  </a:cubicBezTo>
                  <a:cubicBezTo>
                    <a:pt x="759" y="2055"/>
                    <a:pt x="809" y="2064"/>
                    <a:pt x="843" y="2069"/>
                  </a:cubicBezTo>
                  <a:cubicBezTo>
                    <a:pt x="877" y="2074"/>
                    <a:pt x="901" y="2074"/>
                    <a:pt x="925" y="2075"/>
                  </a:cubicBezTo>
                  <a:cubicBezTo>
                    <a:pt x="949" y="2076"/>
                    <a:pt x="965" y="2074"/>
                    <a:pt x="989" y="2073"/>
                  </a:cubicBezTo>
                  <a:cubicBezTo>
                    <a:pt x="1013" y="2072"/>
                    <a:pt x="1041" y="2070"/>
                    <a:pt x="1067" y="2067"/>
                  </a:cubicBezTo>
                  <a:cubicBezTo>
                    <a:pt x="1093" y="2064"/>
                    <a:pt x="1117" y="2058"/>
                    <a:pt x="1143" y="2053"/>
                  </a:cubicBezTo>
                  <a:cubicBezTo>
                    <a:pt x="1169" y="2048"/>
                    <a:pt x="1196" y="2042"/>
                    <a:pt x="1221" y="2035"/>
                  </a:cubicBezTo>
                  <a:cubicBezTo>
                    <a:pt x="1246" y="2028"/>
                    <a:pt x="1268" y="2020"/>
                    <a:pt x="1291" y="2011"/>
                  </a:cubicBezTo>
                  <a:cubicBezTo>
                    <a:pt x="1314" y="2002"/>
                    <a:pt x="1333" y="1997"/>
                    <a:pt x="1361" y="1981"/>
                  </a:cubicBezTo>
                  <a:cubicBezTo>
                    <a:pt x="1389" y="1965"/>
                    <a:pt x="1430" y="1938"/>
                    <a:pt x="1459" y="1917"/>
                  </a:cubicBezTo>
                  <a:cubicBezTo>
                    <a:pt x="1488" y="1896"/>
                    <a:pt x="1512" y="1873"/>
                    <a:pt x="1533" y="1855"/>
                  </a:cubicBezTo>
                  <a:cubicBezTo>
                    <a:pt x="1554" y="1837"/>
                    <a:pt x="1571" y="1831"/>
                    <a:pt x="1587" y="1807"/>
                  </a:cubicBezTo>
                  <a:cubicBezTo>
                    <a:pt x="1515" y="1737"/>
                    <a:pt x="1461" y="1693"/>
                    <a:pt x="1393" y="1633"/>
                  </a:cubicBezTo>
                  <a:cubicBezTo>
                    <a:pt x="1401" y="1621"/>
                    <a:pt x="1405" y="1617"/>
                    <a:pt x="1417" y="1609"/>
                  </a:cubicBezTo>
                  <a:cubicBezTo>
                    <a:pt x="1469" y="1647"/>
                    <a:pt x="1587" y="1751"/>
                    <a:pt x="1645" y="1809"/>
                  </a:cubicBezTo>
                  <a:cubicBezTo>
                    <a:pt x="1631" y="1833"/>
                    <a:pt x="1626" y="1834"/>
                    <a:pt x="1611" y="1849"/>
                  </a:cubicBezTo>
                  <a:cubicBezTo>
                    <a:pt x="1596" y="1864"/>
                    <a:pt x="1573" y="1883"/>
                    <a:pt x="1557" y="1897"/>
                  </a:cubicBezTo>
                  <a:cubicBezTo>
                    <a:pt x="1541" y="1911"/>
                    <a:pt x="1533" y="1921"/>
                    <a:pt x="1517" y="1933"/>
                  </a:cubicBezTo>
                  <a:cubicBezTo>
                    <a:pt x="1501" y="1945"/>
                    <a:pt x="1477" y="1959"/>
                    <a:pt x="1459" y="1971"/>
                  </a:cubicBezTo>
                  <a:cubicBezTo>
                    <a:pt x="1441" y="1983"/>
                    <a:pt x="1424" y="1993"/>
                    <a:pt x="1407" y="2003"/>
                  </a:cubicBezTo>
                  <a:cubicBezTo>
                    <a:pt x="1390" y="2013"/>
                    <a:pt x="1373" y="2022"/>
                    <a:pt x="1355" y="2031"/>
                  </a:cubicBezTo>
                  <a:cubicBezTo>
                    <a:pt x="1337" y="2040"/>
                    <a:pt x="1318" y="2049"/>
                    <a:pt x="1297" y="2057"/>
                  </a:cubicBezTo>
                  <a:cubicBezTo>
                    <a:pt x="1276" y="2065"/>
                    <a:pt x="1250" y="2071"/>
                    <a:pt x="1227" y="2077"/>
                  </a:cubicBezTo>
                  <a:cubicBezTo>
                    <a:pt x="1204" y="2083"/>
                    <a:pt x="1182" y="2089"/>
                    <a:pt x="1161" y="2093"/>
                  </a:cubicBezTo>
                  <a:cubicBezTo>
                    <a:pt x="1140" y="2097"/>
                    <a:pt x="1118" y="2100"/>
                    <a:pt x="1099" y="2103"/>
                  </a:cubicBezTo>
                  <a:cubicBezTo>
                    <a:pt x="1080" y="2106"/>
                    <a:pt x="1065" y="2109"/>
                    <a:pt x="1049" y="2111"/>
                  </a:cubicBezTo>
                  <a:cubicBezTo>
                    <a:pt x="1033" y="2113"/>
                    <a:pt x="1024" y="2112"/>
                    <a:pt x="1005" y="2113"/>
                  </a:cubicBezTo>
                  <a:cubicBezTo>
                    <a:pt x="986" y="2114"/>
                    <a:pt x="956" y="2115"/>
                    <a:pt x="933" y="2115"/>
                  </a:cubicBezTo>
                  <a:cubicBezTo>
                    <a:pt x="910" y="2115"/>
                    <a:pt x="890" y="2116"/>
                    <a:pt x="869" y="2115"/>
                  </a:cubicBezTo>
                  <a:cubicBezTo>
                    <a:pt x="848" y="2114"/>
                    <a:pt x="831" y="2111"/>
                    <a:pt x="807" y="2107"/>
                  </a:cubicBezTo>
                  <a:cubicBezTo>
                    <a:pt x="783" y="2103"/>
                    <a:pt x="748" y="2095"/>
                    <a:pt x="725" y="2089"/>
                  </a:cubicBezTo>
                  <a:cubicBezTo>
                    <a:pt x="702" y="2083"/>
                    <a:pt x="686" y="2076"/>
                    <a:pt x="667" y="2069"/>
                  </a:cubicBezTo>
                  <a:cubicBezTo>
                    <a:pt x="648" y="2062"/>
                    <a:pt x="628" y="2056"/>
                    <a:pt x="609" y="2049"/>
                  </a:cubicBezTo>
                  <a:cubicBezTo>
                    <a:pt x="590" y="2042"/>
                    <a:pt x="573" y="2035"/>
                    <a:pt x="553" y="2025"/>
                  </a:cubicBezTo>
                  <a:cubicBezTo>
                    <a:pt x="533" y="2015"/>
                    <a:pt x="507" y="2001"/>
                    <a:pt x="487" y="1989"/>
                  </a:cubicBezTo>
                  <a:cubicBezTo>
                    <a:pt x="467" y="1977"/>
                    <a:pt x="450" y="1967"/>
                    <a:pt x="431" y="1953"/>
                  </a:cubicBezTo>
                  <a:cubicBezTo>
                    <a:pt x="412" y="1939"/>
                    <a:pt x="394" y="1923"/>
                    <a:pt x="375" y="1907"/>
                  </a:cubicBezTo>
                  <a:cubicBezTo>
                    <a:pt x="356" y="1891"/>
                    <a:pt x="333" y="1860"/>
                    <a:pt x="319" y="1855"/>
                  </a:cubicBezTo>
                  <a:cubicBezTo>
                    <a:pt x="305" y="1861"/>
                    <a:pt x="297" y="1867"/>
                    <a:pt x="289" y="1877"/>
                  </a:cubicBezTo>
                  <a:cubicBezTo>
                    <a:pt x="307" y="1899"/>
                    <a:pt x="329" y="1917"/>
                    <a:pt x="347" y="1935"/>
                  </a:cubicBezTo>
                  <a:cubicBezTo>
                    <a:pt x="323" y="1975"/>
                    <a:pt x="297" y="2011"/>
                    <a:pt x="257" y="2073"/>
                  </a:cubicBezTo>
                  <a:cubicBezTo>
                    <a:pt x="345" y="2127"/>
                    <a:pt x="453" y="2187"/>
                    <a:pt x="543" y="2237"/>
                  </a:cubicBezTo>
                  <a:cubicBezTo>
                    <a:pt x="573" y="2179"/>
                    <a:pt x="605" y="2133"/>
                    <a:pt x="629" y="2095"/>
                  </a:cubicBezTo>
                  <a:cubicBezTo>
                    <a:pt x="649" y="2103"/>
                    <a:pt x="657" y="2107"/>
                    <a:pt x="671" y="2117"/>
                  </a:cubicBezTo>
                  <a:cubicBezTo>
                    <a:pt x="645" y="2161"/>
                    <a:pt x="559" y="2311"/>
                    <a:pt x="499" y="2411"/>
                  </a:cubicBezTo>
                  <a:cubicBezTo>
                    <a:pt x="587" y="2465"/>
                    <a:pt x="681" y="2519"/>
                    <a:pt x="781" y="2577"/>
                  </a:cubicBezTo>
                  <a:cubicBezTo>
                    <a:pt x="881" y="2407"/>
                    <a:pt x="959" y="2275"/>
                    <a:pt x="1033" y="2149"/>
                  </a:cubicBezTo>
                  <a:cubicBezTo>
                    <a:pt x="1053" y="2147"/>
                    <a:pt x="1057" y="2149"/>
                    <a:pt x="1077" y="2149"/>
                  </a:cubicBezTo>
                  <a:cubicBezTo>
                    <a:pt x="1017" y="2259"/>
                    <a:pt x="813" y="2607"/>
                    <a:pt x="745" y="2721"/>
                  </a:cubicBezTo>
                  <a:cubicBezTo>
                    <a:pt x="839" y="2775"/>
                    <a:pt x="923" y="2835"/>
                    <a:pt x="1029" y="2889"/>
                  </a:cubicBezTo>
                  <a:cubicBezTo>
                    <a:pt x="1167" y="2653"/>
                    <a:pt x="1499" y="2070"/>
                    <a:pt x="1605" y="1915"/>
                  </a:cubicBezTo>
                  <a:cubicBezTo>
                    <a:pt x="1635" y="1935"/>
                    <a:pt x="1641" y="1941"/>
                    <a:pt x="1663" y="1957"/>
                  </a:cubicBezTo>
                  <a:cubicBezTo>
                    <a:pt x="1707" y="1921"/>
                    <a:pt x="1815" y="1783"/>
                    <a:pt x="1865" y="1703"/>
                  </a:cubicBezTo>
                  <a:cubicBezTo>
                    <a:pt x="1915" y="1623"/>
                    <a:pt x="1949" y="1525"/>
                    <a:pt x="1961" y="1477"/>
                  </a:cubicBezTo>
                  <a:cubicBezTo>
                    <a:pt x="1929" y="1463"/>
                    <a:pt x="1905" y="1455"/>
                    <a:pt x="1879" y="1443"/>
                  </a:cubicBezTo>
                  <a:cubicBezTo>
                    <a:pt x="1932" y="1253"/>
                    <a:pt x="1917" y="1194"/>
                    <a:pt x="1900" y="1043"/>
                  </a:cubicBezTo>
                  <a:cubicBezTo>
                    <a:pt x="1913" y="1043"/>
                    <a:pt x="1919" y="1039"/>
                    <a:pt x="1931" y="1033"/>
                  </a:cubicBezTo>
                  <a:cubicBezTo>
                    <a:pt x="1923" y="1001"/>
                    <a:pt x="1919" y="984"/>
                    <a:pt x="1913" y="961"/>
                  </a:cubicBezTo>
                  <a:cubicBezTo>
                    <a:pt x="1907" y="938"/>
                    <a:pt x="1899" y="914"/>
                    <a:pt x="1893" y="895"/>
                  </a:cubicBezTo>
                  <a:cubicBezTo>
                    <a:pt x="1887" y="876"/>
                    <a:pt x="1886" y="872"/>
                    <a:pt x="1877" y="849"/>
                  </a:cubicBezTo>
                  <a:cubicBezTo>
                    <a:pt x="1868" y="826"/>
                    <a:pt x="1860" y="794"/>
                    <a:pt x="1841" y="759"/>
                  </a:cubicBezTo>
                  <a:cubicBezTo>
                    <a:pt x="1822" y="724"/>
                    <a:pt x="1784" y="655"/>
                    <a:pt x="1765" y="639"/>
                  </a:cubicBezTo>
                  <a:cubicBezTo>
                    <a:pt x="1749" y="651"/>
                    <a:pt x="1743" y="653"/>
                    <a:pt x="1727" y="661"/>
                  </a:cubicBezTo>
                  <a:cubicBezTo>
                    <a:pt x="1696" y="612"/>
                    <a:pt x="1657" y="569"/>
                    <a:pt x="1621" y="529"/>
                  </a:cubicBezTo>
                  <a:cubicBezTo>
                    <a:pt x="1651" y="489"/>
                    <a:pt x="1663" y="465"/>
                    <a:pt x="1693" y="417"/>
                  </a:cubicBezTo>
                  <a:cubicBezTo>
                    <a:pt x="1615" y="369"/>
                    <a:pt x="1491" y="293"/>
                    <a:pt x="1419" y="249"/>
                  </a:cubicBezTo>
                  <a:cubicBezTo>
                    <a:pt x="1397" y="289"/>
                    <a:pt x="1377" y="319"/>
                    <a:pt x="1352" y="357"/>
                  </a:cubicBezTo>
                  <a:cubicBezTo>
                    <a:pt x="1333" y="349"/>
                    <a:pt x="1329" y="347"/>
                    <a:pt x="1311" y="338"/>
                  </a:cubicBezTo>
                  <a:cubicBezTo>
                    <a:pt x="1347" y="271"/>
                    <a:pt x="1359" y="252"/>
                    <a:pt x="1397" y="184"/>
                  </a:cubicBezTo>
                  <a:cubicBezTo>
                    <a:pt x="1319" y="135"/>
                    <a:pt x="1253" y="100"/>
                    <a:pt x="1120" y="19"/>
                  </a:cubicBezTo>
                  <a:cubicBezTo>
                    <a:pt x="1069" y="107"/>
                    <a:pt x="1044" y="132"/>
                    <a:pt x="960" y="271"/>
                  </a:cubicBezTo>
                  <a:cubicBezTo>
                    <a:pt x="944" y="271"/>
                    <a:pt x="935" y="273"/>
                    <a:pt x="917" y="263"/>
                  </a:cubicBezTo>
                  <a:cubicBezTo>
                    <a:pt x="935" y="229"/>
                    <a:pt x="954" y="215"/>
                    <a:pt x="984" y="151"/>
                  </a:cubicBezTo>
                  <a:cubicBezTo>
                    <a:pt x="879" y="90"/>
                    <a:pt x="826" y="67"/>
                    <a:pt x="708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386" y="1118"/>
              <a:ext cx="804" cy="1252"/>
            </a:xfrm>
            <a:custGeom>
              <a:avLst/>
              <a:gdLst>
                <a:gd name="T0" fmla="*/ 336 w 804"/>
                <a:gd name="T1" fmla="*/ 94 h 1252"/>
                <a:gd name="T2" fmla="*/ 228 w 804"/>
                <a:gd name="T3" fmla="*/ 0 h 1252"/>
                <a:gd name="T4" fmla="*/ 190 w 804"/>
                <a:gd name="T5" fmla="*/ 42 h 1252"/>
                <a:gd name="T6" fmla="*/ 156 w 804"/>
                <a:gd name="T7" fmla="*/ 80 h 1252"/>
                <a:gd name="T8" fmla="*/ 122 w 804"/>
                <a:gd name="T9" fmla="*/ 128 h 1252"/>
                <a:gd name="T10" fmla="*/ 92 w 804"/>
                <a:gd name="T11" fmla="*/ 182 h 1252"/>
                <a:gd name="T12" fmla="*/ 62 w 804"/>
                <a:gd name="T13" fmla="*/ 238 h 1252"/>
                <a:gd name="T14" fmla="*/ 38 w 804"/>
                <a:gd name="T15" fmla="*/ 310 h 1252"/>
                <a:gd name="T16" fmla="*/ 22 w 804"/>
                <a:gd name="T17" fmla="*/ 394 h 1252"/>
                <a:gd name="T18" fmla="*/ 14 w 804"/>
                <a:gd name="T19" fmla="*/ 482 h 1252"/>
                <a:gd name="T20" fmla="*/ 18 w 804"/>
                <a:gd name="T21" fmla="*/ 536 h 1252"/>
                <a:gd name="T22" fmla="*/ 24 w 804"/>
                <a:gd name="T23" fmla="*/ 594 h 1252"/>
                <a:gd name="T24" fmla="*/ 38 w 804"/>
                <a:gd name="T25" fmla="*/ 666 h 1252"/>
                <a:gd name="T26" fmla="*/ 0 w 804"/>
                <a:gd name="T27" fmla="*/ 684 h 1252"/>
                <a:gd name="T28" fmla="*/ 12 w 804"/>
                <a:gd name="T29" fmla="*/ 732 h 1252"/>
                <a:gd name="T30" fmla="*/ 26 w 804"/>
                <a:gd name="T31" fmla="*/ 772 h 1252"/>
                <a:gd name="T32" fmla="*/ 50 w 804"/>
                <a:gd name="T33" fmla="*/ 830 h 1252"/>
                <a:gd name="T34" fmla="*/ 88 w 804"/>
                <a:gd name="T35" fmla="*/ 908 h 1252"/>
                <a:gd name="T36" fmla="*/ 134 w 804"/>
                <a:gd name="T37" fmla="*/ 970 h 1252"/>
                <a:gd name="T38" fmla="*/ 152 w 804"/>
                <a:gd name="T39" fmla="*/ 954 h 1252"/>
                <a:gd name="T40" fmla="*/ 202 w 804"/>
                <a:gd name="T41" fmla="*/ 1004 h 1252"/>
                <a:gd name="T42" fmla="*/ 262 w 804"/>
                <a:gd name="T43" fmla="*/ 1060 h 1252"/>
                <a:gd name="T44" fmla="*/ 326 w 804"/>
                <a:gd name="T45" fmla="*/ 1110 h 1252"/>
                <a:gd name="T46" fmla="*/ 392 w 804"/>
                <a:gd name="T47" fmla="*/ 1154 h 1252"/>
                <a:gd name="T48" fmla="*/ 454 w 804"/>
                <a:gd name="T49" fmla="*/ 1190 h 1252"/>
                <a:gd name="T50" fmla="*/ 556 w 804"/>
                <a:gd name="T51" fmla="*/ 1228 h 1252"/>
                <a:gd name="T52" fmla="*/ 668 w 804"/>
                <a:gd name="T53" fmla="*/ 1244 h 1252"/>
                <a:gd name="T54" fmla="*/ 746 w 804"/>
                <a:gd name="T55" fmla="*/ 1248 h 1252"/>
                <a:gd name="T56" fmla="*/ 804 w 804"/>
                <a:gd name="T57" fmla="*/ 1246 h 1252"/>
                <a:gd name="T58" fmla="*/ 802 w 804"/>
                <a:gd name="T59" fmla="*/ 1116 h 1252"/>
                <a:gd name="T60" fmla="*/ 720 w 804"/>
                <a:gd name="T61" fmla="*/ 1116 h 1252"/>
                <a:gd name="T62" fmla="*/ 624 w 804"/>
                <a:gd name="T63" fmla="*/ 1104 h 1252"/>
                <a:gd name="T64" fmla="*/ 536 w 804"/>
                <a:gd name="T65" fmla="*/ 1076 h 1252"/>
                <a:gd name="T66" fmla="*/ 460 w 804"/>
                <a:gd name="T67" fmla="*/ 1034 h 1252"/>
                <a:gd name="T68" fmla="*/ 386 w 804"/>
                <a:gd name="T69" fmla="*/ 984 h 1252"/>
                <a:gd name="T70" fmla="*/ 330 w 804"/>
                <a:gd name="T71" fmla="*/ 934 h 1252"/>
                <a:gd name="T72" fmla="*/ 290 w 804"/>
                <a:gd name="T73" fmla="*/ 894 h 1252"/>
                <a:gd name="T74" fmla="*/ 236 w 804"/>
                <a:gd name="T75" fmla="*/ 822 h 1252"/>
                <a:gd name="T76" fmla="*/ 200 w 804"/>
                <a:gd name="T77" fmla="*/ 748 h 1252"/>
                <a:gd name="T78" fmla="*/ 180 w 804"/>
                <a:gd name="T79" fmla="*/ 690 h 1252"/>
                <a:gd name="T80" fmla="*/ 164 w 804"/>
                <a:gd name="T81" fmla="*/ 618 h 1252"/>
                <a:gd name="T82" fmla="*/ 158 w 804"/>
                <a:gd name="T83" fmla="*/ 524 h 1252"/>
                <a:gd name="T84" fmla="*/ 160 w 804"/>
                <a:gd name="T85" fmla="*/ 438 h 1252"/>
                <a:gd name="T86" fmla="*/ 170 w 804"/>
                <a:gd name="T87" fmla="*/ 356 h 1252"/>
                <a:gd name="T88" fmla="*/ 200 w 804"/>
                <a:gd name="T89" fmla="*/ 266 h 1252"/>
                <a:gd name="T90" fmla="*/ 246 w 804"/>
                <a:gd name="T91" fmla="*/ 182 h 1252"/>
                <a:gd name="T92" fmla="*/ 288 w 804"/>
                <a:gd name="T93" fmla="*/ 136 h 1252"/>
                <a:gd name="T94" fmla="*/ 336 w 804"/>
                <a:gd name="T95" fmla="*/ 94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04" h="1252">
                  <a:moveTo>
                    <a:pt x="336" y="94"/>
                  </a:moveTo>
                  <a:cubicBezTo>
                    <a:pt x="280" y="44"/>
                    <a:pt x="272" y="36"/>
                    <a:pt x="228" y="0"/>
                  </a:cubicBezTo>
                  <a:cubicBezTo>
                    <a:pt x="208" y="22"/>
                    <a:pt x="202" y="29"/>
                    <a:pt x="190" y="42"/>
                  </a:cubicBezTo>
                  <a:cubicBezTo>
                    <a:pt x="178" y="55"/>
                    <a:pt x="167" y="66"/>
                    <a:pt x="156" y="80"/>
                  </a:cubicBezTo>
                  <a:cubicBezTo>
                    <a:pt x="145" y="94"/>
                    <a:pt x="133" y="111"/>
                    <a:pt x="122" y="128"/>
                  </a:cubicBezTo>
                  <a:cubicBezTo>
                    <a:pt x="111" y="145"/>
                    <a:pt x="102" y="164"/>
                    <a:pt x="92" y="182"/>
                  </a:cubicBezTo>
                  <a:cubicBezTo>
                    <a:pt x="82" y="200"/>
                    <a:pt x="71" y="217"/>
                    <a:pt x="62" y="238"/>
                  </a:cubicBezTo>
                  <a:cubicBezTo>
                    <a:pt x="53" y="259"/>
                    <a:pt x="45" y="284"/>
                    <a:pt x="38" y="310"/>
                  </a:cubicBezTo>
                  <a:cubicBezTo>
                    <a:pt x="31" y="336"/>
                    <a:pt x="26" y="365"/>
                    <a:pt x="22" y="394"/>
                  </a:cubicBezTo>
                  <a:cubicBezTo>
                    <a:pt x="18" y="423"/>
                    <a:pt x="15" y="458"/>
                    <a:pt x="14" y="482"/>
                  </a:cubicBezTo>
                  <a:cubicBezTo>
                    <a:pt x="13" y="506"/>
                    <a:pt x="16" y="517"/>
                    <a:pt x="18" y="536"/>
                  </a:cubicBezTo>
                  <a:cubicBezTo>
                    <a:pt x="20" y="555"/>
                    <a:pt x="21" y="572"/>
                    <a:pt x="24" y="594"/>
                  </a:cubicBezTo>
                  <a:cubicBezTo>
                    <a:pt x="27" y="616"/>
                    <a:pt x="32" y="624"/>
                    <a:pt x="38" y="666"/>
                  </a:cubicBezTo>
                  <a:cubicBezTo>
                    <a:pt x="22" y="676"/>
                    <a:pt x="14" y="674"/>
                    <a:pt x="0" y="684"/>
                  </a:cubicBezTo>
                  <a:cubicBezTo>
                    <a:pt x="8" y="714"/>
                    <a:pt x="8" y="717"/>
                    <a:pt x="12" y="732"/>
                  </a:cubicBezTo>
                  <a:cubicBezTo>
                    <a:pt x="16" y="747"/>
                    <a:pt x="20" y="756"/>
                    <a:pt x="26" y="772"/>
                  </a:cubicBezTo>
                  <a:cubicBezTo>
                    <a:pt x="32" y="788"/>
                    <a:pt x="40" y="807"/>
                    <a:pt x="50" y="830"/>
                  </a:cubicBezTo>
                  <a:cubicBezTo>
                    <a:pt x="60" y="853"/>
                    <a:pt x="74" y="885"/>
                    <a:pt x="88" y="908"/>
                  </a:cubicBezTo>
                  <a:cubicBezTo>
                    <a:pt x="102" y="931"/>
                    <a:pt x="123" y="962"/>
                    <a:pt x="134" y="970"/>
                  </a:cubicBezTo>
                  <a:cubicBezTo>
                    <a:pt x="142" y="964"/>
                    <a:pt x="140" y="956"/>
                    <a:pt x="152" y="954"/>
                  </a:cubicBezTo>
                  <a:cubicBezTo>
                    <a:pt x="164" y="959"/>
                    <a:pt x="184" y="986"/>
                    <a:pt x="202" y="1004"/>
                  </a:cubicBezTo>
                  <a:cubicBezTo>
                    <a:pt x="220" y="1022"/>
                    <a:pt x="241" y="1042"/>
                    <a:pt x="262" y="1060"/>
                  </a:cubicBezTo>
                  <a:cubicBezTo>
                    <a:pt x="283" y="1078"/>
                    <a:pt x="304" y="1094"/>
                    <a:pt x="326" y="1110"/>
                  </a:cubicBezTo>
                  <a:cubicBezTo>
                    <a:pt x="348" y="1126"/>
                    <a:pt x="371" y="1141"/>
                    <a:pt x="392" y="1154"/>
                  </a:cubicBezTo>
                  <a:cubicBezTo>
                    <a:pt x="413" y="1167"/>
                    <a:pt x="427" y="1178"/>
                    <a:pt x="454" y="1190"/>
                  </a:cubicBezTo>
                  <a:cubicBezTo>
                    <a:pt x="481" y="1202"/>
                    <a:pt x="520" y="1219"/>
                    <a:pt x="556" y="1228"/>
                  </a:cubicBezTo>
                  <a:cubicBezTo>
                    <a:pt x="592" y="1237"/>
                    <a:pt x="636" y="1241"/>
                    <a:pt x="668" y="1244"/>
                  </a:cubicBezTo>
                  <a:cubicBezTo>
                    <a:pt x="700" y="1247"/>
                    <a:pt x="723" y="1248"/>
                    <a:pt x="746" y="1248"/>
                  </a:cubicBezTo>
                  <a:cubicBezTo>
                    <a:pt x="769" y="1248"/>
                    <a:pt x="776" y="1252"/>
                    <a:pt x="804" y="1246"/>
                  </a:cubicBezTo>
                  <a:cubicBezTo>
                    <a:pt x="804" y="1198"/>
                    <a:pt x="804" y="1178"/>
                    <a:pt x="802" y="1116"/>
                  </a:cubicBezTo>
                  <a:cubicBezTo>
                    <a:pt x="762" y="1114"/>
                    <a:pt x="749" y="1118"/>
                    <a:pt x="720" y="1116"/>
                  </a:cubicBezTo>
                  <a:cubicBezTo>
                    <a:pt x="690" y="1114"/>
                    <a:pt x="655" y="1111"/>
                    <a:pt x="624" y="1104"/>
                  </a:cubicBezTo>
                  <a:cubicBezTo>
                    <a:pt x="593" y="1097"/>
                    <a:pt x="563" y="1088"/>
                    <a:pt x="536" y="1076"/>
                  </a:cubicBezTo>
                  <a:cubicBezTo>
                    <a:pt x="509" y="1064"/>
                    <a:pt x="485" y="1049"/>
                    <a:pt x="460" y="1034"/>
                  </a:cubicBezTo>
                  <a:cubicBezTo>
                    <a:pt x="435" y="1019"/>
                    <a:pt x="408" y="1001"/>
                    <a:pt x="386" y="984"/>
                  </a:cubicBezTo>
                  <a:cubicBezTo>
                    <a:pt x="364" y="967"/>
                    <a:pt x="346" y="949"/>
                    <a:pt x="330" y="934"/>
                  </a:cubicBezTo>
                  <a:cubicBezTo>
                    <a:pt x="314" y="919"/>
                    <a:pt x="306" y="913"/>
                    <a:pt x="290" y="894"/>
                  </a:cubicBezTo>
                  <a:cubicBezTo>
                    <a:pt x="274" y="875"/>
                    <a:pt x="251" y="846"/>
                    <a:pt x="236" y="822"/>
                  </a:cubicBezTo>
                  <a:cubicBezTo>
                    <a:pt x="221" y="798"/>
                    <a:pt x="209" y="770"/>
                    <a:pt x="200" y="748"/>
                  </a:cubicBezTo>
                  <a:cubicBezTo>
                    <a:pt x="191" y="726"/>
                    <a:pt x="186" y="712"/>
                    <a:pt x="180" y="690"/>
                  </a:cubicBezTo>
                  <a:cubicBezTo>
                    <a:pt x="174" y="668"/>
                    <a:pt x="168" y="646"/>
                    <a:pt x="164" y="618"/>
                  </a:cubicBezTo>
                  <a:cubicBezTo>
                    <a:pt x="160" y="590"/>
                    <a:pt x="159" y="554"/>
                    <a:pt x="158" y="524"/>
                  </a:cubicBezTo>
                  <a:cubicBezTo>
                    <a:pt x="157" y="494"/>
                    <a:pt x="158" y="466"/>
                    <a:pt x="160" y="438"/>
                  </a:cubicBezTo>
                  <a:cubicBezTo>
                    <a:pt x="162" y="410"/>
                    <a:pt x="163" y="385"/>
                    <a:pt x="170" y="356"/>
                  </a:cubicBezTo>
                  <a:cubicBezTo>
                    <a:pt x="177" y="327"/>
                    <a:pt x="187" y="295"/>
                    <a:pt x="200" y="266"/>
                  </a:cubicBezTo>
                  <a:cubicBezTo>
                    <a:pt x="213" y="237"/>
                    <a:pt x="231" y="204"/>
                    <a:pt x="246" y="182"/>
                  </a:cubicBezTo>
                  <a:cubicBezTo>
                    <a:pt x="261" y="160"/>
                    <a:pt x="273" y="151"/>
                    <a:pt x="288" y="136"/>
                  </a:cubicBezTo>
                  <a:cubicBezTo>
                    <a:pt x="303" y="121"/>
                    <a:pt x="314" y="114"/>
                    <a:pt x="336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1" name="Oval 11"/>
            <p:cNvSpPr>
              <a:spLocks noChangeArrowheads="1"/>
            </p:cNvSpPr>
            <p:nvPr userDrawn="1"/>
          </p:nvSpPr>
          <p:spPr bwMode="auto">
            <a:xfrm>
              <a:off x="1671" y="1158"/>
              <a:ext cx="953" cy="9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auto">
            <a:xfrm>
              <a:off x="2148" y="978"/>
              <a:ext cx="941" cy="1010"/>
            </a:xfrm>
            <a:custGeom>
              <a:avLst/>
              <a:gdLst>
                <a:gd name="T0" fmla="*/ 0 w 941"/>
                <a:gd name="T1" fmla="*/ 66 h 1010"/>
                <a:gd name="T2" fmla="*/ 60 w 941"/>
                <a:gd name="T3" fmla="*/ 68 h 1010"/>
                <a:gd name="T4" fmla="*/ 143 w 941"/>
                <a:gd name="T5" fmla="*/ 77 h 1010"/>
                <a:gd name="T6" fmla="*/ 231 w 941"/>
                <a:gd name="T7" fmla="*/ 101 h 1010"/>
                <a:gd name="T8" fmla="*/ 314 w 941"/>
                <a:gd name="T9" fmla="*/ 137 h 1010"/>
                <a:gd name="T10" fmla="*/ 390 w 941"/>
                <a:gd name="T11" fmla="*/ 195 h 1010"/>
                <a:gd name="T12" fmla="*/ 473 w 941"/>
                <a:gd name="T13" fmla="*/ 276 h 1010"/>
                <a:gd name="T14" fmla="*/ 528 w 941"/>
                <a:gd name="T15" fmla="*/ 357 h 1010"/>
                <a:gd name="T16" fmla="*/ 569 w 941"/>
                <a:gd name="T17" fmla="*/ 438 h 1010"/>
                <a:gd name="T18" fmla="*/ 599 w 941"/>
                <a:gd name="T19" fmla="*/ 521 h 1010"/>
                <a:gd name="T20" fmla="*/ 612 w 941"/>
                <a:gd name="T21" fmla="*/ 603 h 1010"/>
                <a:gd name="T22" fmla="*/ 611 w 941"/>
                <a:gd name="T23" fmla="*/ 705 h 1010"/>
                <a:gd name="T24" fmla="*/ 594 w 941"/>
                <a:gd name="T25" fmla="*/ 788 h 1010"/>
                <a:gd name="T26" fmla="*/ 566 w 941"/>
                <a:gd name="T27" fmla="*/ 867 h 1010"/>
                <a:gd name="T28" fmla="*/ 538 w 941"/>
                <a:gd name="T29" fmla="*/ 940 h 1010"/>
                <a:gd name="T30" fmla="*/ 650 w 941"/>
                <a:gd name="T31" fmla="*/ 1010 h 1010"/>
                <a:gd name="T32" fmla="*/ 718 w 941"/>
                <a:gd name="T33" fmla="*/ 898 h 1010"/>
                <a:gd name="T34" fmla="*/ 870 w 941"/>
                <a:gd name="T35" fmla="*/ 948 h 1010"/>
                <a:gd name="T36" fmla="*/ 904 w 941"/>
                <a:gd name="T37" fmla="*/ 510 h 1010"/>
                <a:gd name="T38" fmla="*/ 866 w 941"/>
                <a:gd name="T39" fmla="*/ 522 h 1010"/>
                <a:gd name="T40" fmla="*/ 844 w 941"/>
                <a:gd name="T41" fmla="*/ 900 h 1010"/>
                <a:gd name="T42" fmla="*/ 722 w 941"/>
                <a:gd name="T43" fmla="*/ 858 h 1010"/>
                <a:gd name="T44" fmla="*/ 747 w 941"/>
                <a:gd name="T45" fmla="*/ 503 h 1010"/>
                <a:gd name="T46" fmla="*/ 938 w 941"/>
                <a:gd name="T47" fmla="*/ 462 h 1010"/>
                <a:gd name="T48" fmla="*/ 800 w 941"/>
                <a:gd name="T49" fmla="*/ 135 h 1010"/>
                <a:gd name="T50" fmla="*/ 624 w 941"/>
                <a:gd name="T51" fmla="*/ 240 h 1010"/>
                <a:gd name="T52" fmla="*/ 491 w 941"/>
                <a:gd name="T53" fmla="*/ 96 h 1010"/>
                <a:gd name="T54" fmla="*/ 354 w 941"/>
                <a:gd name="T55" fmla="*/ 0 h 1010"/>
                <a:gd name="T56" fmla="*/ 310 w 941"/>
                <a:gd name="T57" fmla="*/ 72 h 1010"/>
                <a:gd name="T58" fmla="*/ 168 w 941"/>
                <a:gd name="T59" fmla="*/ 23 h 1010"/>
                <a:gd name="T60" fmla="*/ 2 w 941"/>
                <a:gd name="T61" fmla="*/ 6 h 1010"/>
                <a:gd name="T62" fmla="*/ 0 w 941"/>
                <a:gd name="T63" fmla="*/ 66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41" h="1010">
                  <a:moveTo>
                    <a:pt x="0" y="66"/>
                  </a:moveTo>
                  <a:cubicBezTo>
                    <a:pt x="27" y="69"/>
                    <a:pt x="36" y="66"/>
                    <a:pt x="60" y="68"/>
                  </a:cubicBezTo>
                  <a:cubicBezTo>
                    <a:pt x="84" y="70"/>
                    <a:pt x="115" y="72"/>
                    <a:pt x="143" y="77"/>
                  </a:cubicBezTo>
                  <a:cubicBezTo>
                    <a:pt x="171" y="82"/>
                    <a:pt x="202" y="91"/>
                    <a:pt x="231" y="101"/>
                  </a:cubicBezTo>
                  <a:cubicBezTo>
                    <a:pt x="260" y="111"/>
                    <a:pt x="287" y="121"/>
                    <a:pt x="314" y="137"/>
                  </a:cubicBezTo>
                  <a:cubicBezTo>
                    <a:pt x="341" y="153"/>
                    <a:pt x="364" y="172"/>
                    <a:pt x="390" y="195"/>
                  </a:cubicBezTo>
                  <a:cubicBezTo>
                    <a:pt x="416" y="218"/>
                    <a:pt x="450" y="249"/>
                    <a:pt x="473" y="276"/>
                  </a:cubicBezTo>
                  <a:cubicBezTo>
                    <a:pt x="496" y="303"/>
                    <a:pt x="512" y="330"/>
                    <a:pt x="528" y="357"/>
                  </a:cubicBezTo>
                  <a:cubicBezTo>
                    <a:pt x="544" y="384"/>
                    <a:pt x="557" y="411"/>
                    <a:pt x="569" y="438"/>
                  </a:cubicBezTo>
                  <a:cubicBezTo>
                    <a:pt x="581" y="465"/>
                    <a:pt x="592" y="494"/>
                    <a:pt x="599" y="521"/>
                  </a:cubicBezTo>
                  <a:cubicBezTo>
                    <a:pt x="606" y="548"/>
                    <a:pt x="610" y="572"/>
                    <a:pt x="612" y="603"/>
                  </a:cubicBezTo>
                  <a:cubicBezTo>
                    <a:pt x="614" y="634"/>
                    <a:pt x="614" y="674"/>
                    <a:pt x="611" y="705"/>
                  </a:cubicBezTo>
                  <a:cubicBezTo>
                    <a:pt x="608" y="736"/>
                    <a:pt x="602" y="761"/>
                    <a:pt x="594" y="788"/>
                  </a:cubicBezTo>
                  <a:cubicBezTo>
                    <a:pt x="586" y="815"/>
                    <a:pt x="575" y="842"/>
                    <a:pt x="566" y="867"/>
                  </a:cubicBezTo>
                  <a:cubicBezTo>
                    <a:pt x="557" y="892"/>
                    <a:pt x="549" y="914"/>
                    <a:pt x="538" y="940"/>
                  </a:cubicBezTo>
                  <a:cubicBezTo>
                    <a:pt x="584" y="966"/>
                    <a:pt x="618" y="990"/>
                    <a:pt x="650" y="1010"/>
                  </a:cubicBezTo>
                  <a:cubicBezTo>
                    <a:pt x="671" y="978"/>
                    <a:pt x="701" y="929"/>
                    <a:pt x="718" y="898"/>
                  </a:cubicBezTo>
                  <a:cubicBezTo>
                    <a:pt x="765" y="912"/>
                    <a:pt x="821" y="933"/>
                    <a:pt x="870" y="948"/>
                  </a:cubicBezTo>
                  <a:cubicBezTo>
                    <a:pt x="932" y="755"/>
                    <a:pt x="935" y="716"/>
                    <a:pt x="904" y="510"/>
                  </a:cubicBezTo>
                  <a:cubicBezTo>
                    <a:pt x="887" y="513"/>
                    <a:pt x="882" y="515"/>
                    <a:pt x="866" y="522"/>
                  </a:cubicBezTo>
                  <a:cubicBezTo>
                    <a:pt x="891" y="671"/>
                    <a:pt x="893" y="741"/>
                    <a:pt x="844" y="900"/>
                  </a:cubicBezTo>
                  <a:cubicBezTo>
                    <a:pt x="794" y="885"/>
                    <a:pt x="774" y="876"/>
                    <a:pt x="722" y="858"/>
                  </a:cubicBezTo>
                  <a:cubicBezTo>
                    <a:pt x="762" y="716"/>
                    <a:pt x="768" y="606"/>
                    <a:pt x="747" y="503"/>
                  </a:cubicBezTo>
                  <a:cubicBezTo>
                    <a:pt x="805" y="494"/>
                    <a:pt x="903" y="473"/>
                    <a:pt x="938" y="462"/>
                  </a:cubicBezTo>
                  <a:cubicBezTo>
                    <a:pt x="941" y="402"/>
                    <a:pt x="852" y="172"/>
                    <a:pt x="800" y="135"/>
                  </a:cubicBezTo>
                  <a:cubicBezTo>
                    <a:pt x="747" y="163"/>
                    <a:pt x="689" y="206"/>
                    <a:pt x="624" y="240"/>
                  </a:cubicBezTo>
                  <a:cubicBezTo>
                    <a:pt x="591" y="206"/>
                    <a:pt x="536" y="136"/>
                    <a:pt x="491" y="96"/>
                  </a:cubicBezTo>
                  <a:cubicBezTo>
                    <a:pt x="446" y="56"/>
                    <a:pt x="390" y="20"/>
                    <a:pt x="354" y="0"/>
                  </a:cubicBezTo>
                  <a:cubicBezTo>
                    <a:pt x="338" y="33"/>
                    <a:pt x="330" y="44"/>
                    <a:pt x="310" y="72"/>
                  </a:cubicBezTo>
                  <a:cubicBezTo>
                    <a:pt x="258" y="50"/>
                    <a:pt x="219" y="34"/>
                    <a:pt x="168" y="23"/>
                  </a:cubicBezTo>
                  <a:cubicBezTo>
                    <a:pt x="117" y="12"/>
                    <a:pt x="39" y="5"/>
                    <a:pt x="2" y="6"/>
                  </a:cubicBezTo>
                  <a:cubicBezTo>
                    <a:pt x="0" y="32"/>
                    <a:pt x="3" y="47"/>
                    <a:pt x="0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8459788" y="0"/>
            <a:ext cx="0" cy="6858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 rot="2021404">
            <a:off x="3563938" y="4654550"/>
            <a:ext cx="215900" cy="719138"/>
          </a:xfrm>
          <a:prstGeom prst="roundRect">
            <a:avLst>
              <a:gd name="adj" fmla="val 50000"/>
            </a:avLst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3706813" y="4076700"/>
            <a:ext cx="865187" cy="12969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 rot="2195126">
            <a:off x="3841750" y="4532313"/>
            <a:ext cx="223838" cy="144462"/>
          </a:xfrm>
          <a:prstGeom prst="rect">
            <a:avLst/>
          </a:prstGeom>
          <a:solidFill>
            <a:srgbClr val="96969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547813" y="3644900"/>
            <a:ext cx="0" cy="32131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 flipV="1">
            <a:off x="0" y="5300663"/>
            <a:ext cx="15478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E3CF0-2065-4E74-A840-2477484CBE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83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360C6-0157-427A-AF86-EA80B5629C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0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AB206-255A-482A-A0BC-0FD0E2226F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822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4046E-3DA2-4207-B990-F17336BE92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901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67756-AAF3-4614-92F6-416928313E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017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A7723-04BB-41F7-9B5B-5DFE3E3FA5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16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904AE-F9AE-40E7-B560-F5C52824C0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78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BE9E-07A0-459C-B865-5206182C92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86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3D232-B248-42CD-A03B-9F2BF93083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65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88F94-6517-472F-B6B5-EC0785651B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992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245225"/>
            <a:ext cx="57455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r>
              <a:rPr lang="en-US" altLang="ja-JP" dirty="0" smtClean="0"/>
              <a:t>2014</a:t>
            </a:r>
            <a:r>
              <a:rPr lang="ja-JP" altLang="en-US" dirty="0" smtClean="0"/>
              <a:t>年度「宇宙科学情報解析シンポジウム」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9B2162-443F-4660-9082-1B79E9338E6E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95288" y="333375"/>
            <a:ext cx="757237" cy="1079500"/>
            <a:chOff x="1191" y="423"/>
            <a:chExt cx="1961" cy="2889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1191" y="423"/>
              <a:ext cx="1961" cy="2889"/>
            </a:xfrm>
            <a:custGeom>
              <a:avLst/>
              <a:gdLst>
                <a:gd name="T0" fmla="*/ 498 w 1961"/>
                <a:gd name="T1" fmla="*/ 262 h 2889"/>
                <a:gd name="T2" fmla="*/ 253 w 1961"/>
                <a:gd name="T3" fmla="*/ 422 h 2889"/>
                <a:gd name="T4" fmla="*/ 47 w 1961"/>
                <a:gd name="T5" fmla="*/ 659 h 2889"/>
                <a:gd name="T6" fmla="*/ 47 w 1961"/>
                <a:gd name="T7" fmla="*/ 934 h 2889"/>
                <a:gd name="T8" fmla="*/ 6 w 1961"/>
                <a:gd name="T9" fmla="*/ 1149 h 2889"/>
                <a:gd name="T10" fmla="*/ 47 w 1961"/>
                <a:gd name="T11" fmla="*/ 1146 h 2889"/>
                <a:gd name="T12" fmla="*/ 72 w 1961"/>
                <a:gd name="T13" fmla="*/ 976 h 2889"/>
                <a:gd name="T14" fmla="*/ 129 w 1961"/>
                <a:gd name="T15" fmla="*/ 818 h 2889"/>
                <a:gd name="T16" fmla="*/ 215 w 1961"/>
                <a:gd name="T17" fmla="*/ 670 h 2889"/>
                <a:gd name="T18" fmla="*/ 327 w 1961"/>
                <a:gd name="T19" fmla="*/ 543 h 2889"/>
                <a:gd name="T20" fmla="*/ 452 w 1961"/>
                <a:gd name="T21" fmla="*/ 450 h 2889"/>
                <a:gd name="T22" fmla="*/ 612 w 1961"/>
                <a:gd name="T23" fmla="*/ 364 h 2889"/>
                <a:gd name="T24" fmla="*/ 788 w 1961"/>
                <a:gd name="T25" fmla="*/ 322 h 2889"/>
                <a:gd name="T26" fmla="*/ 931 w 1961"/>
                <a:gd name="T27" fmla="*/ 307 h 2889"/>
                <a:gd name="T28" fmla="*/ 1091 w 1961"/>
                <a:gd name="T29" fmla="*/ 309 h 2889"/>
                <a:gd name="T30" fmla="*/ 1273 w 1961"/>
                <a:gd name="T31" fmla="*/ 355 h 2889"/>
                <a:gd name="T32" fmla="*/ 1490 w 1961"/>
                <a:gd name="T33" fmla="*/ 472 h 2889"/>
                <a:gd name="T34" fmla="*/ 1699 w 1961"/>
                <a:gd name="T35" fmla="*/ 674 h 2889"/>
                <a:gd name="T36" fmla="*/ 1406 w 1961"/>
                <a:gd name="T37" fmla="*/ 467 h 2889"/>
                <a:gd name="T38" fmla="*/ 1072 w 1961"/>
                <a:gd name="T39" fmla="*/ 350 h 2889"/>
                <a:gd name="T40" fmla="*/ 726 w 1961"/>
                <a:gd name="T41" fmla="*/ 374 h 2889"/>
                <a:gd name="T42" fmla="*/ 438 w 1961"/>
                <a:gd name="T43" fmla="*/ 509 h 2889"/>
                <a:gd name="T44" fmla="*/ 166 w 1961"/>
                <a:gd name="T45" fmla="*/ 843 h 2889"/>
                <a:gd name="T46" fmla="*/ 134 w 1961"/>
                <a:gd name="T47" fmla="*/ 1212 h 2889"/>
                <a:gd name="T48" fmla="*/ 161 w 1961"/>
                <a:gd name="T49" fmla="*/ 1421 h 2889"/>
                <a:gd name="T50" fmla="*/ 237 w 1961"/>
                <a:gd name="T51" fmla="*/ 1597 h 2889"/>
                <a:gd name="T52" fmla="*/ 339 w 1961"/>
                <a:gd name="T53" fmla="*/ 1739 h 2889"/>
                <a:gd name="T54" fmla="*/ 429 w 1961"/>
                <a:gd name="T55" fmla="*/ 1897 h 2889"/>
                <a:gd name="T56" fmla="*/ 627 w 1961"/>
                <a:gd name="T57" fmla="*/ 2011 h 2889"/>
                <a:gd name="T58" fmla="*/ 925 w 1961"/>
                <a:gd name="T59" fmla="*/ 2075 h 2889"/>
                <a:gd name="T60" fmla="*/ 1143 w 1961"/>
                <a:gd name="T61" fmla="*/ 2053 h 2889"/>
                <a:gd name="T62" fmla="*/ 1361 w 1961"/>
                <a:gd name="T63" fmla="*/ 1981 h 2889"/>
                <a:gd name="T64" fmla="*/ 1587 w 1961"/>
                <a:gd name="T65" fmla="*/ 1807 h 2889"/>
                <a:gd name="T66" fmla="*/ 1645 w 1961"/>
                <a:gd name="T67" fmla="*/ 1809 h 2889"/>
                <a:gd name="T68" fmla="*/ 1517 w 1961"/>
                <a:gd name="T69" fmla="*/ 1933 h 2889"/>
                <a:gd name="T70" fmla="*/ 1355 w 1961"/>
                <a:gd name="T71" fmla="*/ 2031 h 2889"/>
                <a:gd name="T72" fmla="*/ 1161 w 1961"/>
                <a:gd name="T73" fmla="*/ 2093 h 2889"/>
                <a:gd name="T74" fmla="*/ 1005 w 1961"/>
                <a:gd name="T75" fmla="*/ 2113 h 2889"/>
                <a:gd name="T76" fmla="*/ 807 w 1961"/>
                <a:gd name="T77" fmla="*/ 2107 h 2889"/>
                <a:gd name="T78" fmla="*/ 609 w 1961"/>
                <a:gd name="T79" fmla="*/ 2049 h 2889"/>
                <a:gd name="T80" fmla="*/ 431 w 1961"/>
                <a:gd name="T81" fmla="*/ 1953 h 2889"/>
                <a:gd name="T82" fmla="*/ 289 w 1961"/>
                <a:gd name="T83" fmla="*/ 1877 h 2889"/>
                <a:gd name="T84" fmla="*/ 543 w 1961"/>
                <a:gd name="T85" fmla="*/ 2237 h 2889"/>
                <a:gd name="T86" fmla="*/ 499 w 1961"/>
                <a:gd name="T87" fmla="*/ 2411 h 2889"/>
                <a:gd name="T88" fmla="*/ 1077 w 1961"/>
                <a:gd name="T89" fmla="*/ 2149 h 2889"/>
                <a:gd name="T90" fmla="*/ 1605 w 1961"/>
                <a:gd name="T91" fmla="*/ 1915 h 2889"/>
                <a:gd name="T92" fmla="*/ 1961 w 1961"/>
                <a:gd name="T93" fmla="*/ 1477 h 2889"/>
                <a:gd name="T94" fmla="*/ 1931 w 1961"/>
                <a:gd name="T95" fmla="*/ 1033 h 2889"/>
                <a:gd name="T96" fmla="*/ 1877 w 1961"/>
                <a:gd name="T97" fmla="*/ 849 h 2889"/>
                <a:gd name="T98" fmla="*/ 1727 w 1961"/>
                <a:gd name="T99" fmla="*/ 661 h 2889"/>
                <a:gd name="T100" fmla="*/ 1419 w 1961"/>
                <a:gd name="T101" fmla="*/ 249 h 2889"/>
                <a:gd name="T102" fmla="*/ 1397 w 1961"/>
                <a:gd name="T103" fmla="*/ 184 h 2889"/>
                <a:gd name="T104" fmla="*/ 917 w 1961"/>
                <a:gd name="T105" fmla="*/ 263 h 2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61" h="2889">
                  <a:moveTo>
                    <a:pt x="708" y="0"/>
                  </a:moveTo>
                  <a:cubicBezTo>
                    <a:pt x="659" y="79"/>
                    <a:pt x="609" y="156"/>
                    <a:pt x="555" y="235"/>
                  </a:cubicBezTo>
                  <a:cubicBezTo>
                    <a:pt x="523" y="249"/>
                    <a:pt x="519" y="254"/>
                    <a:pt x="498" y="262"/>
                  </a:cubicBezTo>
                  <a:cubicBezTo>
                    <a:pt x="477" y="271"/>
                    <a:pt x="458" y="279"/>
                    <a:pt x="428" y="296"/>
                  </a:cubicBezTo>
                  <a:cubicBezTo>
                    <a:pt x="398" y="313"/>
                    <a:pt x="346" y="349"/>
                    <a:pt x="318" y="369"/>
                  </a:cubicBezTo>
                  <a:cubicBezTo>
                    <a:pt x="289" y="389"/>
                    <a:pt x="275" y="402"/>
                    <a:pt x="253" y="422"/>
                  </a:cubicBezTo>
                  <a:cubicBezTo>
                    <a:pt x="231" y="442"/>
                    <a:pt x="201" y="466"/>
                    <a:pt x="182" y="486"/>
                  </a:cubicBezTo>
                  <a:cubicBezTo>
                    <a:pt x="163" y="506"/>
                    <a:pt x="156" y="514"/>
                    <a:pt x="134" y="542"/>
                  </a:cubicBezTo>
                  <a:cubicBezTo>
                    <a:pt x="112" y="570"/>
                    <a:pt x="91" y="593"/>
                    <a:pt x="47" y="659"/>
                  </a:cubicBezTo>
                  <a:cubicBezTo>
                    <a:pt x="114" y="698"/>
                    <a:pt x="98" y="696"/>
                    <a:pt x="142" y="726"/>
                  </a:cubicBezTo>
                  <a:cubicBezTo>
                    <a:pt x="110" y="786"/>
                    <a:pt x="96" y="808"/>
                    <a:pt x="76" y="852"/>
                  </a:cubicBezTo>
                  <a:cubicBezTo>
                    <a:pt x="60" y="886"/>
                    <a:pt x="55" y="911"/>
                    <a:pt x="47" y="934"/>
                  </a:cubicBezTo>
                  <a:cubicBezTo>
                    <a:pt x="39" y="958"/>
                    <a:pt x="34" y="972"/>
                    <a:pt x="30" y="995"/>
                  </a:cubicBezTo>
                  <a:cubicBezTo>
                    <a:pt x="25" y="1019"/>
                    <a:pt x="19" y="1054"/>
                    <a:pt x="16" y="1079"/>
                  </a:cubicBezTo>
                  <a:cubicBezTo>
                    <a:pt x="12" y="1104"/>
                    <a:pt x="8" y="1128"/>
                    <a:pt x="6" y="1149"/>
                  </a:cubicBezTo>
                  <a:cubicBezTo>
                    <a:pt x="4" y="1171"/>
                    <a:pt x="0" y="1201"/>
                    <a:pt x="4" y="1212"/>
                  </a:cubicBezTo>
                  <a:cubicBezTo>
                    <a:pt x="19" y="1212"/>
                    <a:pt x="20" y="1215"/>
                    <a:pt x="38" y="1215"/>
                  </a:cubicBezTo>
                  <a:cubicBezTo>
                    <a:pt x="44" y="1202"/>
                    <a:pt x="46" y="1166"/>
                    <a:pt x="47" y="1146"/>
                  </a:cubicBezTo>
                  <a:cubicBezTo>
                    <a:pt x="49" y="1125"/>
                    <a:pt x="51" y="1106"/>
                    <a:pt x="53" y="1087"/>
                  </a:cubicBezTo>
                  <a:cubicBezTo>
                    <a:pt x="55" y="1068"/>
                    <a:pt x="58" y="1051"/>
                    <a:pt x="61" y="1033"/>
                  </a:cubicBezTo>
                  <a:cubicBezTo>
                    <a:pt x="64" y="1015"/>
                    <a:pt x="68" y="994"/>
                    <a:pt x="72" y="976"/>
                  </a:cubicBezTo>
                  <a:cubicBezTo>
                    <a:pt x="77" y="959"/>
                    <a:pt x="80" y="948"/>
                    <a:pt x="87" y="931"/>
                  </a:cubicBezTo>
                  <a:cubicBezTo>
                    <a:pt x="93" y="914"/>
                    <a:pt x="103" y="888"/>
                    <a:pt x="109" y="869"/>
                  </a:cubicBezTo>
                  <a:cubicBezTo>
                    <a:pt x="115" y="850"/>
                    <a:pt x="122" y="835"/>
                    <a:pt x="129" y="818"/>
                  </a:cubicBezTo>
                  <a:cubicBezTo>
                    <a:pt x="137" y="800"/>
                    <a:pt x="148" y="783"/>
                    <a:pt x="158" y="766"/>
                  </a:cubicBezTo>
                  <a:cubicBezTo>
                    <a:pt x="167" y="749"/>
                    <a:pt x="180" y="727"/>
                    <a:pt x="190" y="712"/>
                  </a:cubicBezTo>
                  <a:cubicBezTo>
                    <a:pt x="199" y="696"/>
                    <a:pt x="205" y="684"/>
                    <a:pt x="215" y="670"/>
                  </a:cubicBezTo>
                  <a:cubicBezTo>
                    <a:pt x="224" y="656"/>
                    <a:pt x="239" y="642"/>
                    <a:pt x="251" y="628"/>
                  </a:cubicBezTo>
                  <a:cubicBezTo>
                    <a:pt x="263" y="614"/>
                    <a:pt x="276" y="599"/>
                    <a:pt x="289" y="585"/>
                  </a:cubicBezTo>
                  <a:cubicBezTo>
                    <a:pt x="302" y="571"/>
                    <a:pt x="314" y="556"/>
                    <a:pt x="327" y="543"/>
                  </a:cubicBezTo>
                  <a:cubicBezTo>
                    <a:pt x="340" y="530"/>
                    <a:pt x="356" y="519"/>
                    <a:pt x="370" y="509"/>
                  </a:cubicBezTo>
                  <a:cubicBezTo>
                    <a:pt x="384" y="499"/>
                    <a:pt x="395" y="491"/>
                    <a:pt x="409" y="481"/>
                  </a:cubicBezTo>
                  <a:cubicBezTo>
                    <a:pt x="424" y="472"/>
                    <a:pt x="438" y="459"/>
                    <a:pt x="452" y="450"/>
                  </a:cubicBezTo>
                  <a:cubicBezTo>
                    <a:pt x="466" y="441"/>
                    <a:pt x="484" y="431"/>
                    <a:pt x="500" y="422"/>
                  </a:cubicBezTo>
                  <a:cubicBezTo>
                    <a:pt x="515" y="413"/>
                    <a:pt x="531" y="403"/>
                    <a:pt x="550" y="394"/>
                  </a:cubicBezTo>
                  <a:cubicBezTo>
                    <a:pt x="569" y="385"/>
                    <a:pt x="591" y="372"/>
                    <a:pt x="612" y="364"/>
                  </a:cubicBezTo>
                  <a:cubicBezTo>
                    <a:pt x="633" y="357"/>
                    <a:pt x="655" y="350"/>
                    <a:pt x="674" y="346"/>
                  </a:cubicBezTo>
                  <a:cubicBezTo>
                    <a:pt x="693" y="341"/>
                    <a:pt x="704" y="336"/>
                    <a:pt x="723" y="333"/>
                  </a:cubicBezTo>
                  <a:cubicBezTo>
                    <a:pt x="742" y="330"/>
                    <a:pt x="769" y="325"/>
                    <a:pt x="788" y="322"/>
                  </a:cubicBezTo>
                  <a:cubicBezTo>
                    <a:pt x="807" y="319"/>
                    <a:pt x="819" y="319"/>
                    <a:pt x="835" y="317"/>
                  </a:cubicBezTo>
                  <a:cubicBezTo>
                    <a:pt x="851" y="315"/>
                    <a:pt x="867" y="313"/>
                    <a:pt x="883" y="311"/>
                  </a:cubicBezTo>
                  <a:cubicBezTo>
                    <a:pt x="899" y="309"/>
                    <a:pt x="915" y="308"/>
                    <a:pt x="931" y="307"/>
                  </a:cubicBezTo>
                  <a:cubicBezTo>
                    <a:pt x="947" y="306"/>
                    <a:pt x="962" y="305"/>
                    <a:pt x="979" y="305"/>
                  </a:cubicBezTo>
                  <a:cubicBezTo>
                    <a:pt x="996" y="305"/>
                    <a:pt x="1012" y="304"/>
                    <a:pt x="1031" y="305"/>
                  </a:cubicBezTo>
                  <a:cubicBezTo>
                    <a:pt x="1050" y="306"/>
                    <a:pt x="1071" y="307"/>
                    <a:pt x="1091" y="309"/>
                  </a:cubicBezTo>
                  <a:cubicBezTo>
                    <a:pt x="1111" y="311"/>
                    <a:pt x="1132" y="315"/>
                    <a:pt x="1151" y="319"/>
                  </a:cubicBezTo>
                  <a:cubicBezTo>
                    <a:pt x="1170" y="323"/>
                    <a:pt x="1185" y="326"/>
                    <a:pt x="1205" y="332"/>
                  </a:cubicBezTo>
                  <a:cubicBezTo>
                    <a:pt x="1225" y="338"/>
                    <a:pt x="1251" y="346"/>
                    <a:pt x="1273" y="355"/>
                  </a:cubicBezTo>
                  <a:cubicBezTo>
                    <a:pt x="1295" y="364"/>
                    <a:pt x="1316" y="373"/>
                    <a:pt x="1340" y="385"/>
                  </a:cubicBezTo>
                  <a:cubicBezTo>
                    <a:pt x="1364" y="397"/>
                    <a:pt x="1394" y="415"/>
                    <a:pt x="1419" y="429"/>
                  </a:cubicBezTo>
                  <a:cubicBezTo>
                    <a:pt x="1444" y="443"/>
                    <a:pt x="1466" y="456"/>
                    <a:pt x="1490" y="472"/>
                  </a:cubicBezTo>
                  <a:cubicBezTo>
                    <a:pt x="1514" y="488"/>
                    <a:pt x="1538" y="507"/>
                    <a:pt x="1561" y="527"/>
                  </a:cubicBezTo>
                  <a:cubicBezTo>
                    <a:pt x="1584" y="547"/>
                    <a:pt x="1606" y="566"/>
                    <a:pt x="1629" y="590"/>
                  </a:cubicBezTo>
                  <a:cubicBezTo>
                    <a:pt x="1652" y="614"/>
                    <a:pt x="1692" y="656"/>
                    <a:pt x="1699" y="674"/>
                  </a:cubicBezTo>
                  <a:cubicBezTo>
                    <a:pt x="1686" y="688"/>
                    <a:pt x="1681" y="691"/>
                    <a:pt x="1670" y="701"/>
                  </a:cubicBezTo>
                  <a:cubicBezTo>
                    <a:pt x="1620" y="628"/>
                    <a:pt x="1567" y="590"/>
                    <a:pt x="1523" y="551"/>
                  </a:cubicBezTo>
                  <a:cubicBezTo>
                    <a:pt x="1479" y="512"/>
                    <a:pt x="1443" y="491"/>
                    <a:pt x="1406" y="467"/>
                  </a:cubicBezTo>
                  <a:cubicBezTo>
                    <a:pt x="1370" y="444"/>
                    <a:pt x="1341" y="428"/>
                    <a:pt x="1306" y="413"/>
                  </a:cubicBezTo>
                  <a:cubicBezTo>
                    <a:pt x="1272" y="397"/>
                    <a:pt x="1235" y="386"/>
                    <a:pt x="1196" y="375"/>
                  </a:cubicBezTo>
                  <a:cubicBezTo>
                    <a:pt x="1156" y="364"/>
                    <a:pt x="1112" y="355"/>
                    <a:pt x="1072" y="350"/>
                  </a:cubicBezTo>
                  <a:cubicBezTo>
                    <a:pt x="1033" y="346"/>
                    <a:pt x="998" y="344"/>
                    <a:pt x="954" y="346"/>
                  </a:cubicBezTo>
                  <a:cubicBezTo>
                    <a:pt x="909" y="347"/>
                    <a:pt x="846" y="352"/>
                    <a:pt x="808" y="357"/>
                  </a:cubicBezTo>
                  <a:cubicBezTo>
                    <a:pt x="770" y="361"/>
                    <a:pt x="753" y="368"/>
                    <a:pt x="726" y="374"/>
                  </a:cubicBezTo>
                  <a:cubicBezTo>
                    <a:pt x="699" y="380"/>
                    <a:pt x="674" y="388"/>
                    <a:pt x="647" y="397"/>
                  </a:cubicBezTo>
                  <a:cubicBezTo>
                    <a:pt x="620" y="406"/>
                    <a:pt x="599" y="416"/>
                    <a:pt x="564" y="435"/>
                  </a:cubicBezTo>
                  <a:cubicBezTo>
                    <a:pt x="530" y="453"/>
                    <a:pt x="479" y="478"/>
                    <a:pt x="438" y="509"/>
                  </a:cubicBezTo>
                  <a:cubicBezTo>
                    <a:pt x="397" y="540"/>
                    <a:pt x="349" y="579"/>
                    <a:pt x="313" y="618"/>
                  </a:cubicBezTo>
                  <a:cubicBezTo>
                    <a:pt x="277" y="657"/>
                    <a:pt x="248" y="702"/>
                    <a:pt x="223" y="740"/>
                  </a:cubicBezTo>
                  <a:cubicBezTo>
                    <a:pt x="197" y="777"/>
                    <a:pt x="185" y="802"/>
                    <a:pt x="166" y="843"/>
                  </a:cubicBezTo>
                  <a:cubicBezTo>
                    <a:pt x="147" y="883"/>
                    <a:pt x="128" y="927"/>
                    <a:pt x="114" y="987"/>
                  </a:cubicBezTo>
                  <a:cubicBezTo>
                    <a:pt x="99" y="1048"/>
                    <a:pt x="83" y="1163"/>
                    <a:pt x="82" y="1210"/>
                  </a:cubicBezTo>
                  <a:cubicBezTo>
                    <a:pt x="109" y="1211"/>
                    <a:pt x="113" y="1211"/>
                    <a:pt x="134" y="1212"/>
                  </a:cubicBezTo>
                  <a:cubicBezTo>
                    <a:pt x="135" y="1237"/>
                    <a:pt x="132" y="1249"/>
                    <a:pt x="135" y="1271"/>
                  </a:cubicBezTo>
                  <a:cubicBezTo>
                    <a:pt x="136" y="1293"/>
                    <a:pt x="139" y="1320"/>
                    <a:pt x="143" y="1345"/>
                  </a:cubicBezTo>
                  <a:cubicBezTo>
                    <a:pt x="147" y="1370"/>
                    <a:pt x="153" y="1396"/>
                    <a:pt x="161" y="1421"/>
                  </a:cubicBezTo>
                  <a:cubicBezTo>
                    <a:pt x="169" y="1446"/>
                    <a:pt x="180" y="1473"/>
                    <a:pt x="189" y="1495"/>
                  </a:cubicBezTo>
                  <a:cubicBezTo>
                    <a:pt x="198" y="1517"/>
                    <a:pt x="205" y="1534"/>
                    <a:pt x="213" y="1551"/>
                  </a:cubicBezTo>
                  <a:cubicBezTo>
                    <a:pt x="221" y="1568"/>
                    <a:pt x="228" y="1581"/>
                    <a:pt x="237" y="1597"/>
                  </a:cubicBezTo>
                  <a:cubicBezTo>
                    <a:pt x="246" y="1613"/>
                    <a:pt x="257" y="1631"/>
                    <a:pt x="267" y="1647"/>
                  </a:cubicBezTo>
                  <a:cubicBezTo>
                    <a:pt x="277" y="1663"/>
                    <a:pt x="285" y="1678"/>
                    <a:pt x="297" y="1693"/>
                  </a:cubicBezTo>
                  <a:cubicBezTo>
                    <a:pt x="309" y="1708"/>
                    <a:pt x="324" y="1725"/>
                    <a:pt x="339" y="1739"/>
                  </a:cubicBezTo>
                  <a:cubicBezTo>
                    <a:pt x="354" y="1753"/>
                    <a:pt x="361" y="1759"/>
                    <a:pt x="389" y="1777"/>
                  </a:cubicBezTo>
                  <a:cubicBezTo>
                    <a:pt x="369" y="1801"/>
                    <a:pt x="371" y="1807"/>
                    <a:pt x="347" y="1829"/>
                  </a:cubicBezTo>
                  <a:cubicBezTo>
                    <a:pt x="381" y="1861"/>
                    <a:pt x="404" y="1878"/>
                    <a:pt x="429" y="1897"/>
                  </a:cubicBezTo>
                  <a:cubicBezTo>
                    <a:pt x="454" y="1916"/>
                    <a:pt x="478" y="1932"/>
                    <a:pt x="499" y="1945"/>
                  </a:cubicBezTo>
                  <a:cubicBezTo>
                    <a:pt x="520" y="1958"/>
                    <a:pt x="534" y="1966"/>
                    <a:pt x="555" y="1977"/>
                  </a:cubicBezTo>
                  <a:cubicBezTo>
                    <a:pt x="576" y="1988"/>
                    <a:pt x="599" y="2000"/>
                    <a:pt x="627" y="2011"/>
                  </a:cubicBezTo>
                  <a:cubicBezTo>
                    <a:pt x="655" y="2022"/>
                    <a:pt x="687" y="2035"/>
                    <a:pt x="723" y="2045"/>
                  </a:cubicBezTo>
                  <a:cubicBezTo>
                    <a:pt x="759" y="2055"/>
                    <a:pt x="809" y="2064"/>
                    <a:pt x="843" y="2069"/>
                  </a:cubicBezTo>
                  <a:cubicBezTo>
                    <a:pt x="877" y="2074"/>
                    <a:pt x="901" y="2074"/>
                    <a:pt x="925" y="2075"/>
                  </a:cubicBezTo>
                  <a:cubicBezTo>
                    <a:pt x="949" y="2076"/>
                    <a:pt x="965" y="2074"/>
                    <a:pt x="989" y="2073"/>
                  </a:cubicBezTo>
                  <a:cubicBezTo>
                    <a:pt x="1013" y="2072"/>
                    <a:pt x="1041" y="2070"/>
                    <a:pt x="1067" y="2067"/>
                  </a:cubicBezTo>
                  <a:cubicBezTo>
                    <a:pt x="1093" y="2064"/>
                    <a:pt x="1117" y="2058"/>
                    <a:pt x="1143" y="2053"/>
                  </a:cubicBezTo>
                  <a:cubicBezTo>
                    <a:pt x="1169" y="2048"/>
                    <a:pt x="1196" y="2042"/>
                    <a:pt x="1221" y="2035"/>
                  </a:cubicBezTo>
                  <a:cubicBezTo>
                    <a:pt x="1246" y="2028"/>
                    <a:pt x="1268" y="2020"/>
                    <a:pt x="1291" y="2011"/>
                  </a:cubicBezTo>
                  <a:cubicBezTo>
                    <a:pt x="1314" y="2002"/>
                    <a:pt x="1333" y="1997"/>
                    <a:pt x="1361" y="1981"/>
                  </a:cubicBezTo>
                  <a:cubicBezTo>
                    <a:pt x="1389" y="1965"/>
                    <a:pt x="1430" y="1938"/>
                    <a:pt x="1459" y="1917"/>
                  </a:cubicBezTo>
                  <a:cubicBezTo>
                    <a:pt x="1488" y="1896"/>
                    <a:pt x="1512" y="1873"/>
                    <a:pt x="1533" y="1855"/>
                  </a:cubicBezTo>
                  <a:cubicBezTo>
                    <a:pt x="1554" y="1837"/>
                    <a:pt x="1571" y="1831"/>
                    <a:pt x="1587" y="1807"/>
                  </a:cubicBezTo>
                  <a:cubicBezTo>
                    <a:pt x="1515" y="1737"/>
                    <a:pt x="1461" y="1693"/>
                    <a:pt x="1393" y="1633"/>
                  </a:cubicBezTo>
                  <a:cubicBezTo>
                    <a:pt x="1401" y="1621"/>
                    <a:pt x="1405" y="1617"/>
                    <a:pt x="1417" y="1609"/>
                  </a:cubicBezTo>
                  <a:cubicBezTo>
                    <a:pt x="1469" y="1647"/>
                    <a:pt x="1587" y="1751"/>
                    <a:pt x="1645" y="1809"/>
                  </a:cubicBezTo>
                  <a:cubicBezTo>
                    <a:pt x="1631" y="1833"/>
                    <a:pt x="1626" y="1834"/>
                    <a:pt x="1611" y="1849"/>
                  </a:cubicBezTo>
                  <a:cubicBezTo>
                    <a:pt x="1596" y="1864"/>
                    <a:pt x="1573" y="1883"/>
                    <a:pt x="1557" y="1897"/>
                  </a:cubicBezTo>
                  <a:cubicBezTo>
                    <a:pt x="1541" y="1911"/>
                    <a:pt x="1533" y="1921"/>
                    <a:pt x="1517" y="1933"/>
                  </a:cubicBezTo>
                  <a:cubicBezTo>
                    <a:pt x="1501" y="1945"/>
                    <a:pt x="1477" y="1959"/>
                    <a:pt x="1459" y="1971"/>
                  </a:cubicBezTo>
                  <a:cubicBezTo>
                    <a:pt x="1441" y="1983"/>
                    <a:pt x="1424" y="1993"/>
                    <a:pt x="1407" y="2003"/>
                  </a:cubicBezTo>
                  <a:cubicBezTo>
                    <a:pt x="1390" y="2013"/>
                    <a:pt x="1373" y="2022"/>
                    <a:pt x="1355" y="2031"/>
                  </a:cubicBezTo>
                  <a:cubicBezTo>
                    <a:pt x="1337" y="2040"/>
                    <a:pt x="1318" y="2049"/>
                    <a:pt x="1297" y="2057"/>
                  </a:cubicBezTo>
                  <a:cubicBezTo>
                    <a:pt x="1276" y="2065"/>
                    <a:pt x="1250" y="2071"/>
                    <a:pt x="1227" y="2077"/>
                  </a:cubicBezTo>
                  <a:cubicBezTo>
                    <a:pt x="1204" y="2083"/>
                    <a:pt x="1182" y="2089"/>
                    <a:pt x="1161" y="2093"/>
                  </a:cubicBezTo>
                  <a:cubicBezTo>
                    <a:pt x="1140" y="2097"/>
                    <a:pt x="1118" y="2100"/>
                    <a:pt x="1099" y="2103"/>
                  </a:cubicBezTo>
                  <a:cubicBezTo>
                    <a:pt x="1080" y="2106"/>
                    <a:pt x="1065" y="2109"/>
                    <a:pt x="1049" y="2111"/>
                  </a:cubicBezTo>
                  <a:cubicBezTo>
                    <a:pt x="1033" y="2113"/>
                    <a:pt x="1024" y="2112"/>
                    <a:pt x="1005" y="2113"/>
                  </a:cubicBezTo>
                  <a:cubicBezTo>
                    <a:pt x="986" y="2114"/>
                    <a:pt x="956" y="2115"/>
                    <a:pt x="933" y="2115"/>
                  </a:cubicBezTo>
                  <a:cubicBezTo>
                    <a:pt x="910" y="2115"/>
                    <a:pt x="890" y="2116"/>
                    <a:pt x="869" y="2115"/>
                  </a:cubicBezTo>
                  <a:cubicBezTo>
                    <a:pt x="848" y="2114"/>
                    <a:pt x="831" y="2111"/>
                    <a:pt x="807" y="2107"/>
                  </a:cubicBezTo>
                  <a:cubicBezTo>
                    <a:pt x="783" y="2103"/>
                    <a:pt x="748" y="2095"/>
                    <a:pt x="725" y="2089"/>
                  </a:cubicBezTo>
                  <a:cubicBezTo>
                    <a:pt x="702" y="2083"/>
                    <a:pt x="686" y="2076"/>
                    <a:pt x="667" y="2069"/>
                  </a:cubicBezTo>
                  <a:cubicBezTo>
                    <a:pt x="648" y="2062"/>
                    <a:pt x="628" y="2056"/>
                    <a:pt x="609" y="2049"/>
                  </a:cubicBezTo>
                  <a:cubicBezTo>
                    <a:pt x="590" y="2042"/>
                    <a:pt x="573" y="2035"/>
                    <a:pt x="553" y="2025"/>
                  </a:cubicBezTo>
                  <a:cubicBezTo>
                    <a:pt x="533" y="2015"/>
                    <a:pt x="507" y="2001"/>
                    <a:pt x="487" y="1989"/>
                  </a:cubicBezTo>
                  <a:cubicBezTo>
                    <a:pt x="467" y="1977"/>
                    <a:pt x="450" y="1967"/>
                    <a:pt x="431" y="1953"/>
                  </a:cubicBezTo>
                  <a:cubicBezTo>
                    <a:pt x="412" y="1939"/>
                    <a:pt x="394" y="1923"/>
                    <a:pt x="375" y="1907"/>
                  </a:cubicBezTo>
                  <a:cubicBezTo>
                    <a:pt x="356" y="1891"/>
                    <a:pt x="333" y="1860"/>
                    <a:pt x="319" y="1855"/>
                  </a:cubicBezTo>
                  <a:cubicBezTo>
                    <a:pt x="305" y="1861"/>
                    <a:pt x="297" y="1867"/>
                    <a:pt x="289" y="1877"/>
                  </a:cubicBezTo>
                  <a:cubicBezTo>
                    <a:pt x="307" y="1899"/>
                    <a:pt x="329" y="1917"/>
                    <a:pt x="347" y="1935"/>
                  </a:cubicBezTo>
                  <a:cubicBezTo>
                    <a:pt x="323" y="1975"/>
                    <a:pt x="297" y="2011"/>
                    <a:pt x="257" y="2073"/>
                  </a:cubicBezTo>
                  <a:cubicBezTo>
                    <a:pt x="345" y="2127"/>
                    <a:pt x="453" y="2187"/>
                    <a:pt x="543" y="2237"/>
                  </a:cubicBezTo>
                  <a:cubicBezTo>
                    <a:pt x="573" y="2179"/>
                    <a:pt x="605" y="2133"/>
                    <a:pt x="629" y="2095"/>
                  </a:cubicBezTo>
                  <a:cubicBezTo>
                    <a:pt x="649" y="2103"/>
                    <a:pt x="657" y="2107"/>
                    <a:pt x="671" y="2117"/>
                  </a:cubicBezTo>
                  <a:cubicBezTo>
                    <a:pt x="645" y="2161"/>
                    <a:pt x="559" y="2311"/>
                    <a:pt x="499" y="2411"/>
                  </a:cubicBezTo>
                  <a:cubicBezTo>
                    <a:pt x="587" y="2465"/>
                    <a:pt x="681" y="2519"/>
                    <a:pt x="781" y="2577"/>
                  </a:cubicBezTo>
                  <a:cubicBezTo>
                    <a:pt x="881" y="2407"/>
                    <a:pt x="959" y="2275"/>
                    <a:pt x="1033" y="2149"/>
                  </a:cubicBezTo>
                  <a:cubicBezTo>
                    <a:pt x="1053" y="2147"/>
                    <a:pt x="1057" y="2149"/>
                    <a:pt x="1077" y="2149"/>
                  </a:cubicBezTo>
                  <a:cubicBezTo>
                    <a:pt x="1017" y="2259"/>
                    <a:pt x="813" y="2607"/>
                    <a:pt x="745" y="2721"/>
                  </a:cubicBezTo>
                  <a:cubicBezTo>
                    <a:pt x="839" y="2775"/>
                    <a:pt x="923" y="2835"/>
                    <a:pt x="1029" y="2889"/>
                  </a:cubicBezTo>
                  <a:cubicBezTo>
                    <a:pt x="1167" y="2653"/>
                    <a:pt x="1499" y="2070"/>
                    <a:pt x="1605" y="1915"/>
                  </a:cubicBezTo>
                  <a:cubicBezTo>
                    <a:pt x="1635" y="1935"/>
                    <a:pt x="1641" y="1941"/>
                    <a:pt x="1663" y="1957"/>
                  </a:cubicBezTo>
                  <a:cubicBezTo>
                    <a:pt x="1707" y="1921"/>
                    <a:pt x="1815" y="1783"/>
                    <a:pt x="1865" y="1703"/>
                  </a:cubicBezTo>
                  <a:cubicBezTo>
                    <a:pt x="1915" y="1623"/>
                    <a:pt x="1949" y="1525"/>
                    <a:pt x="1961" y="1477"/>
                  </a:cubicBezTo>
                  <a:cubicBezTo>
                    <a:pt x="1929" y="1463"/>
                    <a:pt x="1905" y="1455"/>
                    <a:pt x="1879" y="1443"/>
                  </a:cubicBezTo>
                  <a:cubicBezTo>
                    <a:pt x="1932" y="1253"/>
                    <a:pt x="1917" y="1194"/>
                    <a:pt x="1900" y="1043"/>
                  </a:cubicBezTo>
                  <a:cubicBezTo>
                    <a:pt x="1913" y="1043"/>
                    <a:pt x="1919" y="1039"/>
                    <a:pt x="1931" y="1033"/>
                  </a:cubicBezTo>
                  <a:cubicBezTo>
                    <a:pt x="1923" y="1001"/>
                    <a:pt x="1919" y="984"/>
                    <a:pt x="1913" y="961"/>
                  </a:cubicBezTo>
                  <a:cubicBezTo>
                    <a:pt x="1907" y="938"/>
                    <a:pt x="1899" y="914"/>
                    <a:pt x="1893" y="895"/>
                  </a:cubicBezTo>
                  <a:cubicBezTo>
                    <a:pt x="1887" y="876"/>
                    <a:pt x="1886" y="872"/>
                    <a:pt x="1877" y="849"/>
                  </a:cubicBezTo>
                  <a:cubicBezTo>
                    <a:pt x="1868" y="826"/>
                    <a:pt x="1860" y="794"/>
                    <a:pt x="1841" y="759"/>
                  </a:cubicBezTo>
                  <a:cubicBezTo>
                    <a:pt x="1822" y="724"/>
                    <a:pt x="1784" y="655"/>
                    <a:pt x="1765" y="639"/>
                  </a:cubicBezTo>
                  <a:cubicBezTo>
                    <a:pt x="1749" y="651"/>
                    <a:pt x="1743" y="653"/>
                    <a:pt x="1727" y="661"/>
                  </a:cubicBezTo>
                  <a:cubicBezTo>
                    <a:pt x="1696" y="612"/>
                    <a:pt x="1657" y="569"/>
                    <a:pt x="1621" y="529"/>
                  </a:cubicBezTo>
                  <a:cubicBezTo>
                    <a:pt x="1651" y="489"/>
                    <a:pt x="1663" y="465"/>
                    <a:pt x="1693" y="417"/>
                  </a:cubicBezTo>
                  <a:cubicBezTo>
                    <a:pt x="1615" y="369"/>
                    <a:pt x="1491" y="293"/>
                    <a:pt x="1419" y="249"/>
                  </a:cubicBezTo>
                  <a:cubicBezTo>
                    <a:pt x="1397" y="289"/>
                    <a:pt x="1377" y="319"/>
                    <a:pt x="1352" y="357"/>
                  </a:cubicBezTo>
                  <a:cubicBezTo>
                    <a:pt x="1333" y="349"/>
                    <a:pt x="1329" y="347"/>
                    <a:pt x="1311" y="338"/>
                  </a:cubicBezTo>
                  <a:cubicBezTo>
                    <a:pt x="1347" y="271"/>
                    <a:pt x="1359" y="252"/>
                    <a:pt x="1397" y="184"/>
                  </a:cubicBezTo>
                  <a:cubicBezTo>
                    <a:pt x="1319" y="135"/>
                    <a:pt x="1253" y="100"/>
                    <a:pt x="1120" y="19"/>
                  </a:cubicBezTo>
                  <a:cubicBezTo>
                    <a:pt x="1069" y="107"/>
                    <a:pt x="1044" y="132"/>
                    <a:pt x="960" y="271"/>
                  </a:cubicBezTo>
                  <a:cubicBezTo>
                    <a:pt x="944" y="271"/>
                    <a:pt x="935" y="273"/>
                    <a:pt x="917" y="263"/>
                  </a:cubicBezTo>
                  <a:cubicBezTo>
                    <a:pt x="935" y="229"/>
                    <a:pt x="954" y="215"/>
                    <a:pt x="984" y="151"/>
                  </a:cubicBezTo>
                  <a:cubicBezTo>
                    <a:pt x="879" y="90"/>
                    <a:pt x="826" y="67"/>
                    <a:pt x="708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1386" y="1118"/>
              <a:ext cx="804" cy="1252"/>
            </a:xfrm>
            <a:custGeom>
              <a:avLst/>
              <a:gdLst>
                <a:gd name="T0" fmla="*/ 336 w 804"/>
                <a:gd name="T1" fmla="*/ 94 h 1252"/>
                <a:gd name="T2" fmla="*/ 228 w 804"/>
                <a:gd name="T3" fmla="*/ 0 h 1252"/>
                <a:gd name="T4" fmla="*/ 190 w 804"/>
                <a:gd name="T5" fmla="*/ 42 h 1252"/>
                <a:gd name="T6" fmla="*/ 156 w 804"/>
                <a:gd name="T7" fmla="*/ 80 h 1252"/>
                <a:gd name="T8" fmla="*/ 122 w 804"/>
                <a:gd name="T9" fmla="*/ 128 h 1252"/>
                <a:gd name="T10" fmla="*/ 92 w 804"/>
                <a:gd name="T11" fmla="*/ 182 h 1252"/>
                <a:gd name="T12" fmla="*/ 62 w 804"/>
                <a:gd name="T13" fmla="*/ 238 h 1252"/>
                <a:gd name="T14" fmla="*/ 38 w 804"/>
                <a:gd name="T15" fmla="*/ 310 h 1252"/>
                <a:gd name="T16" fmla="*/ 22 w 804"/>
                <a:gd name="T17" fmla="*/ 394 h 1252"/>
                <a:gd name="T18" fmla="*/ 14 w 804"/>
                <a:gd name="T19" fmla="*/ 482 h 1252"/>
                <a:gd name="T20" fmla="*/ 18 w 804"/>
                <a:gd name="T21" fmla="*/ 536 h 1252"/>
                <a:gd name="T22" fmla="*/ 24 w 804"/>
                <a:gd name="T23" fmla="*/ 594 h 1252"/>
                <a:gd name="T24" fmla="*/ 38 w 804"/>
                <a:gd name="T25" fmla="*/ 666 h 1252"/>
                <a:gd name="T26" fmla="*/ 0 w 804"/>
                <a:gd name="T27" fmla="*/ 684 h 1252"/>
                <a:gd name="T28" fmla="*/ 12 w 804"/>
                <a:gd name="T29" fmla="*/ 732 h 1252"/>
                <a:gd name="T30" fmla="*/ 26 w 804"/>
                <a:gd name="T31" fmla="*/ 772 h 1252"/>
                <a:gd name="T32" fmla="*/ 50 w 804"/>
                <a:gd name="T33" fmla="*/ 830 h 1252"/>
                <a:gd name="T34" fmla="*/ 88 w 804"/>
                <a:gd name="T35" fmla="*/ 908 h 1252"/>
                <a:gd name="T36" fmla="*/ 134 w 804"/>
                <a:gd name="T37" fmla="*/ 970 h 1252"/>
                <a:gd name="T38" fmla="*/ 152 w 804"/>
                <a:gd name="T39" fmla="*/ 954 h 1252"/>
                <a:gd name="T40" fmla="*/ 202 w 804"/>
                <a:gd name="T41" fmla="*/ 1004 h 1252"/>
                <a:gd name="T42" fmla="*/ 262 w 804"/>
                <a:gd name="T43" fmla="*/ 1060 h 1252"/>
                <a:gd name="T44" fmla="*/ 326 w 804"/>
                <a:gd name="T45" fmla="*/ 1110 h 1252"/>
                <a:gd name="T46" fmla="*/ 392 w 804"/>
                <a:gd name="T47" fmla="*/ 1154 h 1252"/>
                <a:gd name="T48" fmla="*/ 454 w 804"/>
                <a:gd name="T49" fmla="*/ 1190 h 1252"/>
                <a:gd name="T50" fmla="*/ 556 w 804"/>
                <a:gd name="T51" fmla="*/ 1228 h 1252"/>
                <a:gd name="T52" fmla="*/ 668 w 804"/>
                <a:gd name="T53" fmla="*/ 1244 h 1252"/>
                <a:gd name="T54" fmla="*/ 746 w 804"/>
                <a:gd name="T55" fmla="*/ 1248 h 1252"/>
                <a:gd name="T56" fmla="*/ 804 w 804"/>
                <a:gd name="T57" fmla="*/ 1246 h 1252"/>
                <a:gd name="T58" fmla="*/ 802 w 804"/>
                <a:gd name="T59" fmla="*/ 1116 h 1252"/>
                <a:gd name="T60" fmla="*/ 720 w 804"/>
                <a:gd name="T61" fmla="*/ 1116 h 1252"/>
                <a:gd name="T62" fmla="*/ 624 w 804"/>
                <a:gd name="T63" fmla="*/ 1104 h 1252"/>
                <a:gd name="T64" fmla="*/ 536 w 804"/>
                <a:gd name="T65" fmla="*/ 1076 h 1252"/>
                <a:gd name="T66" fmla="*/ 460 w 804"/>
                <a:gd name="T67" fmla="*/ 1034 h 1252"/>
                <a:gd name="T68" fmla="*/ 386 w 804"/>
                <a:gd name="T69" fmla="*/ 984 h 1252"/>
                <a:gd name="T70" fmla="*/ 330 w 804"/>
                <a:gd name="T71" fmla="*/ 934 h 1252"/>
                <a:gd name="T72" fmla="*/ 290 w 804"/>
                <a:gd name="T73" fmla="*/ 894 h 1252"/>
                <a:gd name="T74" fmla="*/ 236 w 804"/>
                <a:gd name="T75" fmla="*/ 822 h 1252"/>
                <a:gd name="T76" fmla="*/ 200 w 804"/>
                <a:gd name="T77" fmla="*/ 748 h 1252"/>
                <a:gd name="T78" fmla="*/ 180 w 804"/>
                <a:gd name="T79" fmla="*/ 690 h 1252"/>
                <a:gd name="T80" fmla="*/ 164 w 804"/>
                <a:gd name="T81" fmla="*/ 618 h 1252"/>
                <a:gd name="T82" fmla="*/ 158 w 804"/>
                <a:gd name="T83" fmla="*/ 524 h 1252"/>
                <a:gd name="T84" fmla="*/ 160 w 804"/>
                <a:gd name="T85" fmla="*/ 438 h 1252"/>
                <a:gd name="T86" fmla="*/ 170 w 804"/>
                <a:gd name="T87" fmla="*/ 356 h 1252"/>
                <a:gd name="T88" fmla="*/ 200 w 804"/>
                <a:gd name="T89" fmla="*/ 266 h 1252"/>
                <a:gd name="T90" fmla="*/ 246 w 804"/>
                <a:gd name="T91" fmla="*/ 182 h 1252"/>
                <a:gd name="T92" fmla="*/ 288 w 804"/>
                <a:gd name="T93" fmla="*/ 136 h 1252"/>
                <a:gd name="T94" fmla="*/ 336 w 804"/>
                <a:gd name="T95" fmla="*/ 94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04" h="1252">
                  <a:moveTo>
                    <a:pt x="336" y="94"/>
                  </a:moveTo>
                  <a:cubicBezTo>
                    <a:pt x="280" y="44"/>
                    <a:pt x="272" y="36"/>
                    <a:pt x="228" y="0"/>
                  </a:cubicBezTo>
                  <a:cubicBezTo>
                    <a:pt x="208" y="22"/>
                    <a:pt x="202" y="29"/>
                    <a:pt x="190" y="42"/>
                  </a:cubicBezTo>
                  <a:cubicBezTo>
                    <a:pt x="178" y="55"/>
                    <a:pt x="167" y="66"/>
                    <a:pt x="156" y="80"/>
                  </a:cubicBezTo>
                  <a:cubicBezTo>
                    <a:pt x="145" y="94"/>
                    <a:pt x="133" y="111"/>
                    <a:pt x="122" y="128"/>
                  </a:cubicBezTo>
                  <a:cubicBezTo>
                    <a:pt x="111" y="145"/>
                    <a:pt x="102" y="164"/>
                    <a:pt x="92" y="182"/>
                  </a:cubicBezTo>
                  <a:cubicBezTo>
                    <a:pt x="82" y="200"/>
                    <a:pt x="71" y="217"/>
                    <a:pt x="62" y="238"/>
                  </a:cubicBezTo>
                  <a:cubicBezTo>
                    <a:pt x="53" y="259"/>
                    <a:pt x="45" y="284"/>
                    <a:pt x="38" y="310"/>
                  </a:cubicBezTo>
                  <a:cubicBezTo>
                    <a:pt x="31" y="336"/>
                    <a:pt x="26" y="365"/>
                    <a:pt x="22" y="394"/>
                  </a:cubicBezTo>
                  <a:cubicBezTo>
                    <a:pt x="18" y="423"/>
                    <a:pt x="15" y="458"/>
                    <a:pt x="14" y="482"/>
                  </a:cubicBezTo>
                  <a:cubicBezTo>
                    <a:pt x="13" y="506"/>
                    <a:pt x="16" y="517"/>
                    <a:pt x="18" y="536"/>
                  </a:cubicBezTo>
                  <a:cubicBezTo>
                    <a:pt x="20" y="555"/>
                    <a:pt x="21" y="572"/>
                    <a:pt x="24" y="594"/>
                  </a:cubicBezTo>
                  <a:cubicBezTo>
                    <a:pt x="27" y="616"/>
                    <a:pt x="32" y="624"/>
                    <a:pt x="38" y="666"/>
                  </a:cubicBezTo>
                  <a:cubicBezTo>
                    <a:pt x="22" y="676"/>
                    <a:pt x="14" y="674"/>
                    <a:pt x="0" y="684"/>
                  </a:cubicBezTo>
                  <a:cubicBezTo>
                    <a:pt x="8" y="714"/>
                    <a:pt x="8" y="717"/>
                    <a:pt x="12" y="732"/>
                  </a:cubicBezTo>
                  <a:cubicBezTo>
                    <a:pt x="16" y="747"/>
                    <a:pt x="20" y="756"/>
                    <a:pt x="26" y="772"/>
                  </a:cubicBezTo>
                  <a:cubicBezTo>
                    <a:pt x="32" y="788"/>
                    <a:pt x="40" y="807"/>
                    <a:pt x="50" y="830"/>
                  </a:cubicBezTo>
                  <a:cubicBezTo>
                    <a:pt x="60" y="853"/>
                    <a:pt x="74" y="885"/>
                    <a:pt x="88" y="908"/>
                  </a:cubicBezTo>
                  <a:cubicBezTo>
                    <a:pt x="102" y="931"/>
                    <a:pt x="123" y="962"/>
                    <a:pt x="134" y="970"/>
                  </a:cubicBezTo>
                  <a:cubicBezTo>
                    <a:pt x="142" y="964"/>
                    <a:pt x="140" y="956"/>
                    <a:pt x="152" y="954"/>
                  </a:cubicBezTo>
                  <a:cubicBezTo>
                    <a:pt x="164" y="959"/>
                    <a:pt x="184" y="986"/>
                    <a:pt x="202" y="1004"/>
                  </a:cubicBezTo>
                  <a:cubicBezTo>
                    <a:pt x="220" y="1022"/>
                    <a:pt x="241" y="1042"/>
                    <a:pt x="262" y="1060"/>
                  </a:cubicBezTo>
                  <a:cubicBezTo>
                    <a:pt x="283" y="1078"/>
                    <a:pt x="304" y="1094"/>
                    <a:pt x="326" y="1110"/>
                  </a:cubicBezTo>
                  <a:cubicBezTo>
                    <a:pt x="348" y="1126"/>
                    <a:pt x="371" y="1141"/>
                    <a:pt x="392" y="1154"/>
                  </a:cubicBezTo>
                  <a:cubicBezTo>
                    <a:pt x="413" y="1167"/>
                    <a:pt x="427" y="1178"/>
                    <a:pt x="454" y="1190"/>
                  </a:cubicBezTo>
                  <a:cubicBezTo>
                    <a:pt x="481" y="1202"/>
                    <a:pt x="520" y="1219"/>
                    <a:pt x="556" y="1228"/>
                  </a:cubicBezTo>
                  <a:cubicBezTo>
                    <a:pt x="592" y="1237"/>
                    <a:pt x="636" y="1241"/>
                    <a:pt x="668" y="1244"/>
                  </a:cubicBezTo>
                  <a:cubicBezTo>
                    <a:pt x="700" y="1247"/>
                    <a:pt x="723" y="1248"/>
                    <a:pt x="746" y="1248"/>
                  </a:cubicBezTo>
                  <a:cubicBezTo>
                    <a:pt x="769" y="1248"/>
                    <a:pt x="776" y="1252"/>
                    <a:pt x="804" y="1246"/>
                  </a:cubicBezTo>
                  <a:cubicBezTo>
                    <a:pt x="804" y="1198"/>
                    <a:pt x="804" y="1178"/>
                    <a:pt x="802" y="1116"/>
                  </a:cubicBezTo>
                  <a:cubicBezTo>
                    <a:pt x="762" y="1114"/>
                    <a:pt x="749" y="1118"/>
                    <a:pt x="720" y="1116"/>
                  </a:cubicBezTo>
                  <a:cubicBezTo>
                    <a:pt x="690" y="1114"/>
                    <a:pt x="655" y="1111"/>
                    <a:pt x="624" y="1104"/>
                  </a:cubicBezTo>
                  <a:cubicBezTo>
                    <a:pt x="593" y="1097"/>
                    <a:pt x="563" y="1088"/>
                    <a:pt x="536" y="1076"/>
                  </a:cubicBezTo>
                  <a:cubicBezTo>
                    <a:pt x="509" y="1064"/>
                    <a:pt x="485" y="1049"/>
                    <a:pt x="460" y="1034"/>
                  </a:cubicBezTo>
                  <a:cubicBezTo>
                    <a:pt x="435" y="1019"/>
                    <a:pt x="408" y="1001"/>
                    <a:pt x="386" y="984"/>
                  </a:cubicBezTo>
                  <a:cubicBezTo>
                    <a:pt x="364" y="967"/>
                    <a:pt x="346" y="949"/>
                    <a:pt x="330" y="934"/>
                  </a:cubicBezTo>
                  <a:cubicBezTo>
                    <a:pt x="314" y="919"/>
                    <a:pt x="306" y="913"/>
                    <a:pt x="290" y="894"/>
                  </a:cubicBezTo>
                  <a:cubicBezTo>
                    <a:pt x="274" y="875"/>
                    <a:pt x="251" y="846"/>
                    <a:pt x="236" y="822"/>
                  </a:cubicBezTo>
                  <a:cubicBezTo>
                    <a:pt x="221" y="798"/>
                    <a:pt x="209" y="770"/>
                    <a:pt x="200" y="748"/>
                  </a:cubicBezTo>
                  <a:cubicBezTo>
                    <a:pt x="191" y="726"/>
                    <a:pt x="186" y="712"/>
                    <a:pt x="180" y="690"/>
                  </a:cubicBezTo>
                  <a:cubicBezTo>
                    <a:pt x="174" y="668"/>
                    <a:pt x="168" y="646"/>
                    <a:pt x="164" y="618"/>
                  </a:cubicBezTo>
                  <a:cubicBezTo>
                    <a:pt x="160" y="590"/>
                    <a:pt x="159" y="554"/>
                    <a:pt x="158" y="524"/>
                  </a:cubicBezTo>
                  <a:cubicBezTo>
                    <a:pt x="157" y="494"/>
                    <a:pt x="158" y="466"/>
                    <a:pt x="160" y="438"/>
                  </a:cubicBezTo>
                  <a:cubicBezTo>
                    <a:pt x="162" y="410"/>
                    <a:pt x="163" y="385"/>
                    <a:pt x="170" y="356"/>
                  </a:cubicBezTo>
                  <a:cubicBezTo>
                    <a:pt x="177" y="327"/>
                    <a:pt x="187" y="295"/>
                    <a:pt x="200" y="266"/>
                  </a:cubicBezTo>
                  <a:cubicBezTo>
                    <a:pt x="213" y="237"/>
                    <a:pt x="231" y="204"/>
                    <a:pt x="246" y="182"/>
                  </a:cubicBezTo>
                  <a:cubicBezTo>
                    <a:pt x="261" y="160"/>
                    <a:pt x="273" y="151"/>
                    <a:pt x="288" y="136"/>
                  </a:cubicBezTo>
                  <a:cubicBezTo>
                    <a:pt x="303" y="121"/>
                    <a:pt x="314" y="114"/>
                    <a:pt x="336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1671" y="1158"/>
              <a:ext cx="953" cy="9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11"/>
            <p:cNvSpPr>
              <a:spLocks/>
            </p:cNvSpPr>
            <p:nvPr userDrawn="1"/>
          </p:nvSpPr>
          <p:spPr bwMode="auto">
            <a:xfrm>
              <a:off x="2148" y="978"/>
              <a:ext cx="941" cy="1010"/>
            </a:xfrm>
            <a:custGeom>
              <a:avLst/>
              <a:gdLst>
                <a:gd name="T0" fmla="*/ 0 w 941"/>
                <a:gd name="T1" fmla="*/ 66 h 1010"/>
                <a:gd name="T2" fmla="*/ 60 w 941"/>
                <a:gd name="T3" fmla="*/ 68 h 1010"/>
                <a:gd name="T4" fmla="*/ 143 w 941"/>
                <a:gd name="T5" fmla="*/ 77 h 1010"/>
                <a:gd name="T6" fmla="*/ 231 w 941"/>
                <a:gd name="T7" fmla="*/ 101 h 1010"/>
                <a:gd name="T8" fmla="*/ 314 w 941"/>
                <a:gd name="T9" fmla="*/ 137 h 1010"/>
                <a:gd name="T10" fmla="*/ 390 w 941"/>
                <a:gd name="T11" fmla="*/ 195 h 1010"/>
                <a:gd name="T12" fmla="*/ 473 w 941"/>
                <a:gd name="T13" fmla="*/ 276 h 1010"/>
                <a:gd name="T14" fmla="*/ 528 w 941"/>
                <a:gd name="T15" fmla="*/ 357 h 1010"/>
                <a:gd name="T16" fmla="*/ 569 w 941"/>
                <a:gd name="T17" fmla="*/ 438 h 1010"/>
                <a:gd name="T18" fmla="*/ 599 w 941"/>
                <a:gd name="T19" fmla="*/ 521 h 1010"/>
                <a:gd name="T20" fmla="*/ 612 w 941"/>
                <a:gd name="T21" fmla="*/ 603 h 1010"/>
                <a:gd name="T22" fmla="*/ 611 w 941"/>
                <a:gd name="T23" fmla="*/ 705 h 1010"/>
                <a:gd name="T24" fmla="*/ 594 w 941"/>
                <a:gd name="T25" fmla="*/ 788 h 1010"/>
                <a:gd name="T26" fmla="*/ 566 w 941"/>
                <a:gd name="T27" fmla="*/ 867 h 1010"/>
                <a:gd name="T28" fmla="*/ 538 w 941"/>
                <a:gd name="T29" fmla="*/ 940 h 1010"/>
                <a:gd name="T30" fmla="*/ 650 w 941"/>
                <a:gd name="T31" fmla="*/ 1010 h 1010"/>
                <a:gd name="T32" fmla="*/ 718 w 941"/>
                <a:gd name="T33" fmla="*/ 898 h 1010"/>
                <a:gd name="T34" fmla="*/ 870 w 941"/>
                <a:gd name="T35" fmla="*/ 948 h 1010"/>
                <a:gd name="T36" fmla="*/ 904 w 941"/>
                <a:gd name="T37" fmla="*/ 510 h 1010"/>
                <a:gd name="T38" fmla="*/ 866 w 941"/>
                <a:gd name="T39" fmla="*/ 522 h 1010"/>
                <a:gd name="T40" fmla="*/ 844 w 941"/>
                <a:gd name="T41" fmla="*/ 900 h 1010"/>
                <a:gd name="T42" fmla="*/ 722 w 941"/>
                <a:gd name="T43" fmla="*/ 858 h 1010"/>
                <a:gd name="T44" fmla="*/ 747 w 941"/>
                <a:gd name="T45" fmla="*/ 503 h 1010"/>
                <a:gd name="T46" fmla="*/ 938 w 941"/>
                <a:gd name="T47" fmla="*/ 462 h 1010"/>
                <a:gd name="T48" fmla="*/ 800 w 941"/>
                <a:gd name="T49" fmla="*/ 135 h 1010"/>
                <a:gd name="T50" fmla="*/ 624 w 941"/>
                <a:gd name="T51" fmla="*/ 240 h 1010"/>
                <a:gd name="T52" fmla="*/ 491 w 941"/>
                <a:gd name="T53" fmla="*/ 96 h 1010"/>
                <a:gd name="T54" fmla="*/ 354 w 941"/>
                <a:gd name="T55" fmla="*/ 0 h 1010"/>
                <a:gd name="T56" fmla="*/ 310 w 941"/>
                <a:gd name="T57" fmla="*/ 72 h 1010"/>
                <a:gd name="T58" fmla="*/ 168 w 941"/>
                <a:gd name="T59" fmla="*/ 23 h 1010"/>
                <a:gd name="T60" fmla="*/ 2 w 941"/>
                <a:gd name="T61" fmla="*/ 6 h 1010"/>
                <a:gd name="T62" fmla="*/ 0 w 941"/>
                <a:gd name="T63" fmla="*/ 66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41" h="1010">
                  <a:moveTo>
                    <a:pt x="0" y="66"/>
                  </a:moveTo>
                  <a:cubicBezTo>
                    <a:pt x="27" y="69"/>
                    <a:pt x="36" y="66"/>
                    <a:pt x="60" y="68"/>
                  </a:cubicBezTo>
                  <a:cubicBezTo>
                    <a:pt x="84" y="70"/>
                    <a:pt x="115" y="72"/>
                    <a:pt x="143" y="77"/>
                  </a:cubicBezTo>
                  <a:cubicBezTo>
                    <a:pt x="171" y="82"/>
                    <a:pt x="202" y="91"/>
                    <a:pt x="231" y="101"/>
                  </a:cubicBezTo>
                  <a:cubicBezTo>
                    <a:pt x="260" y="111"/>
                    <a:pt x="287" y="121"/>
                    <a:pt x="314" y="137"/>
                  </a:cubicBezTo>
                  <a:cubicBezTo>
                    <a:pt x="341" y="153"/>
                    <a:pt x="364" y="172"/>
                    <a:pt x="390" y="195"/>
                  </a:cubicBezTo>
                  <a:cubicBezTo>
                    <a:pt x="416" y="218"/>
                    <a:pt x="450" y="249"/>
                    <a:pt x="473" y="276"/>
                  </a:cubicBezTo>
                  <a:cubicBezTo>
                    <a:pt x="496" y="303"/>
                    <a:pt x="512" y="330"/>
                    <a:pt x="528" y="357"/>
                  </a:cubicBezTo>
                  <a:cubicBezTo>
                    <a:pt x="544" y="384"/>
                    <a:pt x="557" y="411"/>
                    <a:pt x="569" y="438"/>
                  </a:cubicBezTo>
                  <a:cubicBezTo>
                    <a:pt x="581" y="465"/>
                    <a:pt x="592" y="494"/>
                    <a:pt x="599" y="521"/>
                  </a:cubicBezTo>
                  <a:cubicBezTo>
                    <a:pt x="606" y="548"/>
                    <a:pt x="610" y="572"/>
                    <a:pt x="612" y="603"/>
                  </a:cubicBezTo>
                  <a:cubicBezTo>
                    <a:pt x="614" y="634"/>
                    <a:pt x="614" y="674"/>
                    <a:pt x="611" y="705"/>
                  </a:cubicBezTo>
                  <a:cubicBezTo>
                    <a:pt x="608" y="736"/>
                    <a:pt x="602" y="761"/>
                    <a:pt x="594" y="788"/>
                  </a:cubicBezTo>
                  <a:cubicBezTo>
                    <a:pt x="586" y="815"/>
                    <a:pt x="575" y="842"/>
                    <a:pt x="566" y="867"/>
                  </a:cubicBezTo>
                  <a:cubicBezTo>
                    <a:pt x="557" y="892"/>
                    <a:pt x="549" y="914"/>
                    <a:pt x="538" y="940"/>
                  </a:cubicBezTo>
                  <a:cubicBezTo>
                    <a:pt x="584" y="966"/>
                    <a:pt x="618" y="990"/>
                    <a:pt x="650" y="1010"/>
                  </a:cubicBezTo>
                  <a:cubicBezTo>
                    <a:pt x="671" y="978"/>
                    <a:pt x="701" y="929"/>
                    <a:pt x="718" y="898"/>
                  </a:cubicBezTo>
                  <a:cubicBezTo>
                    <a:pt x="765" y="912"/>
                    <a:pt x="821" y="933"/>
                    <a:pt x="870" y="948"/>
                  </a:cubicBezTo>
                  <a:cubicBezTo>
                    <a:pt x="932" y="755"/>
                    <a:pt x="935" y="716"/>
                    <a:pt x="904" y="510"/>
                  </a:cubicBezTo>
                  <a:cubicBezTo>
                    <a:pt x="887" y="513"/>
                    <a:pt x="882" y="515"/>
                    <a:pt x="866" y="522"/>
                  </a:cubicBezTo>
                  <a:cubicBezTo>
                    <a:pt x="891" y="671"/>
                    <a:pt x="893" y="741"/>
                    <a:pt x="844" y="900"/>
                  </a:cubicBezTo>
                  <a:cubicBezTo>
                    <a:pt x="794" y="885"/>
                    <a:pt x="774" y="876"/>
                    <a:pt x="722" y="858"/>
                  </a:cubicBezTo>
                  <a:cubicBezTo>
                    <a:pt x="762" y="716"/>
                    <a:pt x="768" y="606"/>
                    <a:pt x="747" y="503"/>
                  </a:cubicBezTo>
                  <a:cubicBezTo>
                    <a:pt x="805" y="494"/>
                    <a:pt x="903" y="473"/>
                    <a:pt x="938" y="462"/>
                  </a:cubicBezTo>
                  <a:cubicBezTo>
                    <a:pt x="941" y="402"/>
                    <a:pt x="852" y="172"/>
                    <a:pt x="800" y="135"/>
                  </a:cubicBezTo>
                  <a:cubicBezTo>
                    <a:pt x="747" y="163"/>
                    <a:pt x="689" y="206"/>
                    <a:pt x="624" y="240"/>
                  </a:cubicBezTo>
                  <a:cubicBezTo>
                    <a:pt x="591" y="206"/>
                    <a:pt x="536" y="136"/>
                    <a:pt x="491" y="96"/>
                  </a:cubicBezTo>
                  <a:cubicBezTo>
                    <a:pt x="446" y="56"/>
                    <a:pt x="390" y="20"/>
                    <a:pt x="354" y="0"/>
                  </a:cubicBezTo>
                  <a:cubicBezTo>
                    <a:pt x="338" y="33"/>
                    <a:pt x="330" y="44"/>
                    <a:pt x="310" y="72"/>
                  </a:cubicBezTo>
                  <a:cubicBezTo>
                    <a:pt x="258" y="50"/>
                    <a:pt x="219" y="34"/>
                    <a:pt x="168" y="23"/>
                  </a:cubicBezTo>
                  <a:cubicBezTo>
                    <a:pt x="117" y="12"/>
                    <a:pt x="39" y="5"/>
                    <a:pt x="2" y="6"/>
                  </a:cubicBezTo>
                  <a:cubicBezTo>
                    <a:pt x="0" y="32"/>
                    <a:pt x="3" y="47"/>
                    <a:pt x="0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1042988" y="1341438"/>
            <a:ext cx="81010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187450" y="1268413"/>
            <a:ext cx="25209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971550" y="1306513"/>
            <a:ext cx="73025" cy="71437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1119188" y="1230313"/>
            <a:ext cx="73025" cy="71437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3708400" y="260350"/>
            <a:ext cx="719138" cy="1008063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274638"/>
            <a:ext cx="75136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4427538" y="260350"/>
            <a:ext cx="3384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812088" y="188913"/>
            <a:ext cx="863600" cy="14446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8604250" y="6092825"/>
            <a:ext cx="360363" cy="142875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4284663" y="6165850"/>
            <a:ext cx="4319587" cy="576263"/>
          </a:xfrm>
          <a:custGeom>
            <a:avLst/>
            <a:gdLst>
              <a:gd name="T0" fmla="*/ 2721 w 2721"/>
              <a:gd name="T1" fmla="*/ 0 h 363"/>
              <a:gd name="T2" fmla="*/ 1406 w 2721"/>
              <a:gd name="T3" fmla="*/ 0 h 363"/>
              <a:gd name="T4" fmla="*/ 1134 w 2721"/>
              <a:gd name="T5" fmla="*/ 363 h 363"/>
              <a:gd name="T6" fmla="*/ 0 w 2721"/>
              <a:gd name="T7" fmla="*/ 363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1" h="363">
                <a:moveTo>
                  <a:pt x="2721" y="0"/>
                </a:moveTo>
                <a:lnTo>
                  <a:pt x="1406" y="0"/>
                </a:lnTo>
                <a:lnTo>
                  <a:pt x="1134" y="363"/>
                </a:lnTo>
                <a:lnTo>
                  <a:pt x="0" y="363"/>
                </a:lnTo>
              </a:path>
            </a:pathLst>
          </a:custGeom>
          <a:noFill/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H="1">
            <a:off x="1692275" y="6165850"/>
            <a:ext cx="4175125" cy="1588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2700338" y="6237288"/>
            <a:ext cx="2951162" cy="504825"/>
          </a:xfrm>
          <a:custGeom>
            <a:avLst/>
            <a:gdLst>
              <a:gd name="T0" fmla="*/ 1859 w 1859"/>
              <a:gd name="T1" fmla="*/ 0 h 318"/>
              <a:gd name="T2" fmla="*/ 363 w 1859"/>
              <a:gd name="T3" fmla="*/ 0 h 318"/>
              <a:gd name="T4" fmla="*/ 0 w 1859"/>
              <a:gd name="T5" fmla="*/ 318 h 318"/>
              <a:gd name="T6" fmla="*/ 408 w 1859"/>
              <a:gd name="T7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59" h="318">
                <a:moveTo>
                  <a:pt x="1859" y="0"/>
                </a:moveTo>
                <a:lnTo>
                  <a:pt x="363" y="0"/>
                </a:lnTo>
                <a:lnTo>
                  <a:pt x="0" y="318"/>
                </a:lnTo>
                <a:lnTo>
                  <a:pt x="408" y="318"/>
                </a:lnTo>
              </a:path>
            </a:pathLst>
          </a:custGeom>
          <a:noFill/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000" dirty="0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 flipH="1" flipV="1">
            <a:off x="250825" y="6742113"/>
            <a:ext cx="2449513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 flipH="1" flipV="1">
            <a:off x="250825" y="5661025"/>
            <a:ext cx="504825" cy="5048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250825" y="3933825"/>
            <a:ext cx="0" cy="17272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" name="Oval 28"/>
          <p:cNvSpPr>
            <a:spLocks noChangeArrowheads="1"/>
          </p:cNvSpPr>
          <p:nvPr/>
        </p:nvSpPr>
        <p:spPr bwMode="auto">
          <a:xfrm>
            <a:off x="153988" y="3789363"/>
            <a:ext cx="179387" cy="215900"/>
          </a:xfrm>
          <a:prstGeom prst="ellipse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913188" y="6677025"/>
            <a:ext cx="360362" cy="142875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747713" y="6124575"/>
            <a:ext cx="88900" cy="889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6" name="AutoShape 32"/>
          <p:cNvSpPr>
            <a:spLocks noChangeArrowheads="1"/>
          </p:cNvSpPr>
          <p:nvPr/>
        </p:nvSpPr>
        <p:spPr bwMode="auto">
          <a:xfrm flipH="1">
            <a:off x="80963" y="6696075"/>
            <a:ext cx="257175" cy="88900"/>
          </a:xfrm>
          <a:prstGeom prst="parallelogram">
            <a:avLst>
              <a:gd name="adj" fmla="val 72321"/>
            </a:avLst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3338513" y="6738938"/>
            <a:ext cx="171450" cy="1143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9" name="AutoShape 35"/>
          <p:cNvSpPr>
            <a:spLocks noChangeArrowheads="1"/>
          </p:cNvSpPr>
          <p:nvPr userDrawn="1"/>
        </p:nvSpPr>
        <p:spPr bwMode="auto">
          <a:xfrm>
            <a:off x="1331913" y="6130925"/>
            <a:ext cx="431800" cy="73025"/>
          </a:xfrm>
          <a:prstGeom prst="roundRect">
            <a:avLst>
              <a:gd name="adj" fmla="val 50000"/>
            </a:avLst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D4D4D"/>
        </a:buClr>
        <a:buFont typeface="Arial" panose="020B0604020202020204" pitchFamily="34" charset="0"/>
        <a:buChar char="▌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D4D4D"/>
        </a:buClr>
        <a:buFont typeface="Arial" panose="020B0604020202020204" pitchFamily="34" charset="0"/>
        <a:buChar char="▌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D4D4D"/>
        </a:buClr>
        <a:buFont typeface="Arial" panose="020B0604020202020204" pitchFamily="34" charset="0"/>
        <a:buChar char="▌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D4D4D"/>
        </a:buClr>
        <a:buFont typeface="Arial" panose="020B0604020202020204" pitchFamily="34" charset="0"/>
        <a:buChar char="▌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D4D4D"/>
        </a:buClr>
        <a:buFont typeface="Arial" panose="020B0604020202020204" pitchFamily="34" charset="0"/>
        <a:buChar char="▌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CC161BD-DFED-462C-8720-0C175F74A600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新</a:t>
            </a:r>
            <a:r>
              <a:rPr lang="en-US" altLang="ja-JP" dirty="0" smtClean="0"/>
              <a:t>EDISON</a:t>
            </a:r>
            <a:r>
              <a:rPr lang="ja-JP" altLang="en-US" dirty="0" smtClean="0"/>
              <a:t>（衛星運用工学データベースシステム）の開発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63453" y="3877654"/>
            <a:ext cx="3894747" cy="856716"/>
          </a:xfrm>
        </p:spPr>
        <p:txBody>
          <a:bodyPr/>
          <a:lstStyle/>
          <a:p>
            <a:r>
              <a:rPr lang="ja-JP" altLang="en-US" sz="2800" dirty="0" smtClean="0"/>
              <a:t>高木亮治、北條勝巳</a:t>
            </a:r>
            <a:endParaRPr lang="en-US" altLang="ja-JP" sz="2800" dirty="0" smtClean="0"/>
          </a:p>
          <a:p>
            <a:r>
              <a:rPr lang="en-US" altLang="ja-JP" sz="2800" dirty="0" smtClean="0"/>
              <a:t>ISAS/JAXA</a:t>
            </a:r>
            <a:endParaRPr lang="en-US" altLang="ja-JP" sz="280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046E-3DA2-4207-B990-F17336BE92F1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083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（開発のねらい）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共通化による、（更なる）開発、運用コストの削減</a:t>
            </a:r>
            <a:endParaRPr lang="en-US" altLang="ja-JP" dirty="0" smtClean="0"/>
          </a:p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新技術の導入（</a:t>
            </a:r>
            <a:r>
              <a:rPr lang="ja-JP" altLang="en-US" dirty="0"/>
              <a:t>→</a:t>
            </a:r>
            <a:r>
              <a:rPr lang="ja-JP" altLang="en-US" dirty="0" smtClean="0"/>
              <a:t>機能強化への布石）</a:t>
            </a:r>
            <a:endParaRPr lang="en-US" altLang="ja-JP" dirty="0" smtClean="0"/>
          </a:p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セキュリティ強化</a:t>
            </a:r>
            <a:endParaRPr lang="en-US" altLang="ja-JP" dirty="0" smtClean="0"/>
          </a:p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ミニマム構成とオプション機能</a:t>
            </a:r>
            <a:endParaRPr lang="en-US" altLang="ja-JP" dirty="0" smtClean="0"/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最低限必要な機能からシステムの再開発</a:t>
            </a:r>
            <a:endParaRPr lang="en-US" altLang="ja-JP" dirty="0" smtClean="0"/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「オプション機能として評価→ミニマム構成へ取り込み」という流れで機能強化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11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604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lang="ja-JP" altLang="en-US" dirty="0" smtClean="0"/>
              <a:t>（機能要求）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ja-JP" dirty="0" smtClean="0"/>
              <a:t>EDISON</a:t>
            </a:r>
            <a:r>
              <a:rPr lang="ja-JP" altLang="en-US" dirty="0" smtClean="0"/>
              <a:t>の構成機能</a:t>
            </a:r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データを取得し、工学値に変換する。</a:t>
            </a:r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データを蓄積する。</a:t>
            </a:r>
          </a:p>
          <a:p>
            <a:pPr marL="933450" lvl="1" indent="-533400">
              <a:lnSpc>
                <a:spcPct val="90000"/>
              </a:lnSpc>
            </a:pPr>
            <a:r>
              <a:rPr lang="en-US" altLang="ja-JP" dirty="0" smtClean="0"/>
              <a:t>I/F</a:t>
            </a:r>
            <a:r>
              <a:rPr lang="ja-JP" altLang="en-US" dirty="0" smtClean="0"/>
              <a:t>（主に</a:t>
            </a:r>
            <a:r>
              <a:rPr lang="en-US" altLang="ja-JP" dirty="0" smtClean="0"/>
              <a:t>Web</a:t>
            </a:r>
            <a:r>
              <a:rPr lang="ja-JP" altLang="en-US" dirty="0" smtClean="0"/>
              <a:t>）を経由してデータを配信する。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12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84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（データ取得・変換）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6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 smtClean="0"/>
              <a:t>データを取得し、工学値に変換する</a:t>
            </a:r>
            <a:r>
              <a:rPr lang="en-US" altLang="ja-JP" dirty="0" smtClean="0"/>
              <a:t>】</a:t>
            </a:r>
          </a:p>
          <a:p>
            <a:pPr marL="933450" lvl="1" indent="-533400"/>
            <a:r>
              <a:rPr lang="en-US" altLang="ja-JP" dirty="0" smtClean="0"/>
              <a:t>SIRIUS</a:t>
            </a:r>
            <a:r>
              <a:rPr lang="ja-JP" altLang="en-US" dirty="0" smtClean="0"/>
              <a:t>から生</a:t>
            </a:r>
            <a:r>
              <a:rPr lang="en-US" altLang="ja-JP" dirty="0" smtClean="0"/>
              <a:t>HK</a:t>
            </a:r>
            <a:r>
              <a:rPr lang="ja-JP" altLang="en-US" dirty="0" smtClean="0"/>
              <a:t>テレメを取得</a:t>
            </a:r>
            <a:endParaRPr lang="en-US" altLang="ja-JP" dirty="0"/>
          </a:p>
          <a:p>
            <a:pPr marL="933450" lvl="1" indent="-533400"/>
            <a:r>
              <a:rPr lang="ja-JP" altLang="en-US" dirty="0" smtClean="0"/>
              <a:t>共通化ツールを使って工学値に変換</a:t>
            </a:r>
            <a:endParaRPr lang="en-US" altLang="ja-JP" dirty="0" smtClean="0"/>
          </a:p>
          <a:p>
            <a:pPr marL="1333500" lvl="2" indent="-533400"/>
            <a:r>
              <a:rPr lang="en-US" altLang="ja-JP" dirty="0" smtClean="0"/>
              <a:t>L1TSD</a:t>
            </a:r>
            <a:r>
              <a:rPr lang="ja-JP" altLang="en-US" dirty="0" smtClean="0"/>
              <a:t>：工学値変換ツール</a:t>
            </a:r>
            <a:endParaRPr lang="en-US" altLang="ja-JP" dirty="0" smtClean="0"/>
          </a:p>
          <a:p>
            <a:pPr marL="1790700" lvl="3" indent="-533400"/>
            <a:r>
              <a:rPr lang="ja-JP" altLang="en-US" dirty="0" smtClean="0"/>
              <a:t>本日</a:t>
            </a:r>
            <a:r>
              <a:rPr lang="en-US" altLang="ja-JP" dirty="0" smtClean="0"/>
              <a:t>13:10</a:t>
            </a:r>
            <a:r>
              <a:rPr lang="ja-JP" altLang="en-US" dirty="0" smtClean="0"/>
              <a:t>～松崎他、「レベル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時系列データフォーマット変換ツール（</a:t>
            </a:r>
            <a:r>
              <a:rPr lang="en-US" altLang="ja-JP" dirty="0" smtClean="0"/>
              <a:t>FITS</a:t>
            </a:r>
            <a:r>
              <a:rPr lang="ja-JP" altLang="en-US" dirty="0" smtClean="0"/>
              <a:t>）の開発」</a:t>
            </a:r>
            <a:endParaRPr lang="en-US" altLang="ja-JP" dirty="0" smtClean="0"/>
          </a:p>
          <a:p>
            <a:pPr marL="1333500" lvl="2" indent="-533400"/>
            <a:r>
              <a:rPr lang="en-US" altLang="ja-JP" dirty="0" smtClean="0"/>
              <a:t>APID</a:t>
            </a:r>
            <a:r>
              <a:rPr lang="ja-JP" altLang="en-US" dirty="0" smtClean="0"/>
              <a:t>毎、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</a:t>
            </a:r>
            <a:r>
              <a:rPr lang="en-US" altLang="ja-JP" dirty="0" smtClean="0"/>
              <a:t>or1</a:t>
            </a:r>
            <a:r>
              <a:rPr lang="ja-JP" altLang="en-US" dirty="0" smtClean="0"/>
              <a:t>日単位の</a:t>
            </a:r>
            <a:r>
              <a:rPr lang="en-US" altLang="ja-JP" dirty="0" smtClean="0"/>
              <a:t>CSV</a:t>
            </a:r>
            <a:r>
              <a:rPr lang="ja-JP" altLang="en-US" dirty="0" smtClean="0"/>
              <a:t>ファイルで出力</a:t>
            </a:r>
            <a:endParaRPr lang="en-US" altLang="ja-JP" dirty="0" smtClean="0"/>
          </a:p>
          <a:p>
            <a:pPr marL="933450" lvl="1" indent="-533400"/>
            <a:r>
              <a:rPr lang="ja-JP" altLang="en-US" dirty="0" smtClean="0"/>
              <a:t>データ蓄積からその他ファイルの取得</a:t>
            </a:r>
            <a:endParaRPr lang="en-US" altLang="ja-JP" dirty="0" smtClean="0"/>
          </a:p>
          <a:p>
            <a:pPr marL="1333500" lvl="2" indent="-533400"/>
            <a:r>
              <a:rPr lang="ja-JP" altLang="en-US" dirty="0"/>
              <a:t>簡単</a:t>
            </a:r>
            <a:r>
              <a:rPr lang="ja-JP" altLang="en-US" dirty="0" smtClean="0"/>
              <a:t>なスクリプト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13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8237" y="5486957"/>
            <a:ext cx="7334059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共通化ツールの採用、全</a:t>
            </a:r>
            <a:r>
              <a:rPr kumimoji="1" lang="en-US" altLang="ja-JP" sz="3200" dirty="0" smtClean="0"/>
              <a:t>HK</a:t>
            </a:r>
            <a:r>
              <a:rPr kumimoji="1" lang="ja-JP" altLang="en-US" sz="3200" dirty="0" smtClean="0"/>
              <a:t>データを対象</a:t>
            </a:r>
            <a:endParaRPr kumimoji="1" lang="ja-JP" altLang="en-US" sz="3200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2014</a:t>
            </a:r>
            <a:r>
              <a:rPr lang="ja-JP" altLang="en-US" dirty="0" smtClean="0"/>
              <a:t>年度「宇宙科学情報解析シンポジウム」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0532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（データ蓄積）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データを蓄積する</a:t>
            </a:r>
            <a:r>
              <a:rPr lang="en-US" altLang="ja-JP" dirty="0" smtClean="0"/>
              <a:t>】</a:t>
            </a:r>
          </a:p>
          <a:p>
            <a:pPr marL="933450" lvl="1" indent="-533400"/>
            <a:r>
              <a:rPr lang="en-US" altLang="ja-JP" dirty="0" smtClean="0"/>
              <a:t>CSV</a:t>
            </a:r>
            <a:r>
              <a:rPr lang="ja-JP" altLang="en-US" dirty="0" smtClean="0"/>
              <a:t>ファイルとして蓄積</a:t>
            </a:r>
            <a:endParaRPr lang="en-US" altLang="ja-JP" dirty="0"/>
          </a:p>
          <a:p>
            <a:pPr marL="933450" lvl="1" indent="-533400"/>
            <a:r>
              <a:rPr lang="ja-JP" altLang="en-US" dirty="0" smtClean="0"/>
              <a:t>その他ファイルも蓄積（プロジェクトと調整）</a:t>
            </a:r>
            <a:endParaRPr lang="en-US" altLang="ja-JP" dirty="0" smtClean="0"/>
          </a:p>
          <a:p>
            <a:pPr marL="1333500" lvl="2" indent="-533400"/>
            <a:r>
              <a:rPr lang="ja-JP" altLang="en-US" dirty="0" smtClean="0"/>
              <a:t>コマンド計画</a:t>
            </a:r>
            <a:r>
              <a:rPr lang="en-US" altLang="ja-JP" dirty="0" smtClean="0"/>
              <a:t>/</a:t>
            </a:r>
            <a:r>
              <a:rPr lang="ja-JP" altLang="en-US" dirty="0" smtClean="0"/>
              <a:t>履歴、軌道要素、</a:t>
            </a:r>
            <a:r>
              <a:rPr lang="en-US" altLang="ja-JP" dirty="0" smtClean="0"/>
              <a:t>…</a:t>
            </a:r>
          </a:p>
          <a:p>
            <a:pPr marL="933450" lvl="1" indent="-533400"/>
            <a:r>
              <a:rPr lang="ja-JP" altLang="en-US" dirty="0" smtClean="0"/>
              <a:t>ファイル情報を</a:t>
            </a:r>
            <a:r>
              <a:rPr lang="en-US" altLang="ja-JP" dirty="0" smtClean="0"/>
              <a:t>RDB</a:t>
            </a:r>
            <a:r>
              <a:rPr lang="ja-JP" altLang="en-US" dirty="0" smtClean="0"/>
              <a:t>（</a:t>
            </a:r>
            <a:r>
              <a:rPr lang="en-US" altLang="ja-JP" dirty="0" smtClean="0"/>
              <a:t>PostgreSQL</a:t>
            </a:r>
            <a:r>
              <a:rPr lang="ja-JP" altLang="en-US" dirty="0" smtClean="0"/>
              <a:t>）で管理</a:t>
            </a:r>
            <a:endParaRPr lang="en-US" altLang="ja-JP" dirty="0" smtClean="0"/>
          </a:p>
          <a:p>
            <a:pPr marL="933450" lvl="1" indent="-533400"/>
            <a:r>
              <a:rPr lang="ja-JP" altLang="en-US" dirty="0" smtClean="0"/>
              <a:t>工学値を</a:t>
            </a:r>
            <a:r>
              <a:rPr lang="en-US" altLang="ja-JP" dirty="0" smtClean="0"/>
              <a:t>RDB</a:t>
            </a:r>
            <a:r>
              <a:rPr lang="ja-JP" altLang="en-US" dirty="0" smtClean="0"/>
              <a:t>に登録</a:t>
            </a:r>
            <a:endParaRPr lang="en-US" altLang="ja-JP" dirty="0" smtClean="0"/>
          </a:p>
          <a:p>
            <a:pPr marL="1333500" lvl="2" indent="-533400"/>
            <a:r>
              <a:rPr lang="en-US" altLang="ja-JP" dirty="0" smtClean="0"/>
              <a:t>SIB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DB</a:t>
            </a:r>
            <a:r>
              <a:rPr lang="ja-JP" altLang="en-US" dirty="0" smtClean="0"/>
              <a:t>テーブルの自動生成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14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3831" y="5431195"/>
            <a:ext cx="7696338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ディレクトリ名、ファイル名などから自動対応</a:t>
            </a:r>
            <a:endParaRPr kumimoji="1" lang="ja-JP" altLang="en-US" sz="3200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2953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（データ配信）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altLang="ja-JP" dirty="0" smtClean="0"/>
              <a:t>【I/F</a:t>
            </a:r>
            <a:r>
              <a:rPr lang="ja-JP" altLang="en-US" dirty="0" smtClean="0"/>
              <a:t>を経由してデータを配信する</a:t>
            </a:r>
            <a:r>
              <a:rPr lang="en-US" altLang="ja-JP" dirty="0" smtClean="0"/>
              <a:t>】</a:t>
            </a:r>
          </a:p>
          <a:p>
            <a:pPr marL="933450" lvl="1" indent="-533400"/>
            <a:r>
              <a:rPr lang="en-US" altLang="ja-JP" dirty="0" smtClean="0"/>
              <a:t>PHP</a:t>
            </a:r>
            <a:r>
              <a:rPr lang="ja-JP" altLang="en-US" dirty="0" smtClean="0"/>
              <a:t>による最低限の作りこみ</a:t>
            </a:r>
            <a:endParaRPr lang="en-US" altLang="ja-JP" dirty="0" smtClean="0"/>
          </a:p>
          <a:p>
            <a:pPr marL="933450" lvl="1" indent="-533400"/>
            <a:r>
              <a:rPr lang="ja-JP" altLang="en-US" dirty="0" smtClean="0"/>
              <a:t>個別アカウント、データアクセス制御</a:t>
            </a:r>
            <a:endParaRPr lang="en-US" altLang="ja-JP" dirty="0" smtClean="0"/>
          </a:p>
          <a:p>
            <a:pPr marL="1333500" lvl="2" indent="-533400"/>
            <a:r>
              <a:rPr lang="ja-JP" altLang="en-US" dirty="0" smtClean="0"/>
              <a:t>セキュリティ強化（</a:t>
            </a:r>
            <a:r>
              <a:rPr lang="en-US" altLang="ja-JP" dirty="0" smtClean="0"/>
              <a:t>JAXA</a:t>
            </a:r>
            <a:r>
              <a:rPr lang="ja-JP" altLang="en-US" dirty="0" smtClean="0"/>
              <a:t>外からのアクセス制御）</a:t>
            </a:r>
            <a:endParaRPr lang="en-US" altLang="ja-JP" dirty="0" smtClean="0"/>
          </a:p>
          <a:p>
            <a:pPr marL="933450" lvl="1" indent="-533400"/>
            <a:r>
              <a:rPr lang="ja-JP" altLang="en-US" dirty="0" smtClean="0"/>
              <a:t>（</a:t>
            </a:r>
            <a:r>
              <a:rPr lang="en-US" altLang="ja-JP" dirty="0" smtClean="0"/>
              <a:t>SQL I/F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933450" lvl="1" indent="-533400"/>
            <a:r>
              <a:rPr lang="ja-JP" altLang="en-US" dirty="0" smtClean="0"/>
              <a:t>その他ファイルはファイル命名規則により、自動的に</a:t>
            </a:r>
            <a:r>
              <a:rPr lang="en-US" altLang="ja-JP" dirty="0" smtClean="0"/>
              <a:t>I/F</a:t>
            </a:r>
            <a:r>
              <a:rPr lang="ja-JP" altLang="en-US" dirty="0" smtClean="0"/>
              <a:t>画面を作成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15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9134" y="5408893"/>
            <a:ext cx="7585731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セキュリティ強化、衛星毎の作りこみを排除</a:t>
            </a:r>
            <a:endParaRPr kumimoji="1" lang="ja-JP" altLang="en-US" sz="3200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4893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（システム図）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132" name="フッター プレースホルダー 1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pic>
        <p:nvPicPr>
          <p:cNvPr id="240" name="図 2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653" y="1406487"/>
            <a:ext cx="6986622" cy="537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8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（ユーザー視点）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ea"/>
              <a:buAutoNum type="circleNumDbPlain"/>
            </a:pPr>
            <a:r>
              <a:rPr kumimoji="1" lang="en-US" altLang="ja-JP" dirty="0" smtClean="0"/>
              <a:t>CSV</a:t>
            </a:r>
            <a:r>
              <a:rPr kumimoji="1" lang="ja-JP" altLang="en-US" dirty="0" smtClean="0"/>
              <a:t>ファイル形式で</a:t>
            </a:r>
            <a:r>
              <a:rPr kumimoji="1" lang="en-US" altLang="ja-JP" dirty="0" smtClean="0"/>
              <a:t>HK</a:t>
            </a:r>
            <a:r>
              <a:rPr kumimoji="1" lang="ja-JP" altLang="en-US" dirty="0" smtClean="0"/>
              <a:t>工学値データを取得できる。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検索：</a:t>
            </a:r>
            <a:r>
              <a:rPr lang="en-US" altLang="ja-JP" dirty="0" smtClean="0"/>
              <a:t>APID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期間を指定した絞り込み</a:t>
            </a:r>
            <a:endParaRPr lang="en-US" altLang="ja-JP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ja-JP" altLang="en-US" dirty="0" smtClean="0"/>
              <a:t>その他ファイル（テキストに限らない）を取得できる。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検索：種類、期間を指定した絞り込み</a:t>
            </a:r>
            <a:endParaRPr lang="en-US" altLang="ja-JP" dirty="0" smtClean="0"/>
          </a:p>
          <a:p>
            <a:pPr marL="514350" indent="-514350">
              <a:buFont typeface="+mj-ea"/>
              <a:buAutoNum type="circleNumDbPlain"/>
            </a:pPr>
            <a:r>
              <a:rPr kumimoji="1" lang="en-US" altLang="ja-JP" dirty="0" smtClean="0"/>
              <a:t>HK</a:t>
            </a:r>
            <a:r>
              <a:rPr kumimoji="1" lang="ja-JP" altLang="en-US" dirty="0" smtClean="0"/>
              <a:t>工学値データを取得できる。（</a:t>
            </a:r>
            <a:r>
              <a:rPr kumimoji="1" lang="ja-JP" altLang="en-US" dirty="0" smtClean="0">
                <a:solidFill>
                  <a:srgbClr val="FF0000"/>
                </a:solidFill>
              </a:rPr>
              <a:t>残念ながら実利用に耐えられない？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914400" lvl="1" indent="-514350"/>
            <a:r>
              <a:rPr lang="ja-JP" altLang="en-US" dirty="0" smtClean="0"/>
              <a:t>検索：</a:t>
            </a:r>
            <a:r>
              <a:rPr lang="en-US" altLang="ja-JP" dirty="0" smtClean="0"/>
              <a:t>APID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テレメ項目名、期間、サンプリング間隔を指定した絞り込み</a:t>
            </a:r>
            <a:endParaRPr lang="en-US" altLang="ja-JP" dirty="0" smtClean="0"/>
          </a:p>
          <a:p>
            <a:pPr marL="914400" lvl="1" indent="-514350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SQL I/F</a:t>
            </a:r>
            <a:r>
              <a:rPr kumimoji="1" lang="ja-JP" altLang="en-US" dirty="0" smtClean="0"/>
              <a:t>で様々な絞り込み：パイロット的に実施）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17</a:t>
            </a:fld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701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（現状の成果）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衛星毎の個別対応を極力</a:t>
            </a:r>
            <a:r>
              <a:rPr lang="ja-JP" altLang="en-US" dirty="0" smtClean="0"/>
              <a:t>排除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共通ツール（</a:t>
            </a:r>
            <a:r>
              <a:rPr kumimoji="1" lang="en-US" altLang="ja-JP" dirty="0" smtClean="0"/>
              <a:t>L1TSD</a:t>
            </a:r>
            <a:r>
              <a:rPr kumimoji="1" lang="ja-JP" altLang="en-US" dirty="0" smtClean="0"/>
              <a:t>）、全</a:t>
            </a:r>
            <a:r>
              <a:rPr kumimoji="1" lang="en-US" altLang="ja-JP" dirty="0" smtClean="0"/>
              <a:t>HK</a:t>
            </a:r>
            <a:r>
              <a:rPr kumimoji="1" lang="ja-JP" altLang="en-US" dirty="0" smtClean="0"/>
              <a:t>テレメ対象、ファイル命名規則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サービス</a:t>
            </a:r>
            <a:r>
              <a:rPr lang="ja-JP" altLang="en-US" dirty="0" smtClean="0"/>
              <a:t>の限定によりシステムの簡素化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設備監視データは一時取扱いを保留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新衛星向け対応コストの大幅な削減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個別アカウントによる</a:t>
            </a:r>
            <a:r>
              <a:rPr lang="ja-JP" altLang="en-US" dirty="0" smtClean="0">
                <a:solidFill>
                  <a:srgbClr val="FF0000"/>
                </a:solidFill>
              </a:rPr>
              <a:t>セキュリティ強化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検索機能高度化の土台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SQL</a:t>
            </a:r>
            <a:r>
              <a:rPr lang="ja-JP" altLang="en-US" dirty="0" smtClean="0"/>
              <a:t>の活用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67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まとめと今後の課題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131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新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の概要について紹介した。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開発</a:t>
            </a:r>
            <a:r>
              <a:rPr lang="ja-JP" altLang="en-US" dirty="0" smtClean="0"/>
              <a:t>のねらい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システム概要</a:t>
            </a:r>
            <a:r>
              <a:rPr kumimoji="1" lang="ja-JP" altLang="en-US" smtClean="0"/>
              <a:t>、成果</a:t>
            </a:r>
            <a:endParaRPr lang="en-US" altLang="ja-JP" dirty="0" smtClean="0"/>
          </a:p>
          <a:p>
            <a:r>
              <a:rPr kumimoji="1" lang="ja-JP" altLang="en-US" dirty="0" smtClean="0"/>
              <a:t>今後</a:t>
            </a:r>
            <a:r>
              <a:rPr lang="ja-JP" altLang="en-US" dirty="0" smtClean="0"/>
              <a:t>の課題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設備系データへの対応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共通化ツールの開発が必須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RDB</a:t>
            </a:r>
            <a:r>
              <a:rPr lang="ja-JP" altLang="en-US" dirty="0" smtClean="0"/>
              <a:t>まわりの性能改善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検索機能の高度化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424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76CE2-E1DA-4864-926D-D1B05287F94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EDISON</a:t>
            </a:r>
            <a:r>
              <a:rPr lang="ja-JP" altLang="en-US" dirty="0" smtClean="0"/>
              <a:t>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旧</a:t>
            </a:r>
            <a:r>
              <a:rPr lang="en-US" altLang="ja-JP" dirty="0" smtClean="0"/>
              <a:t>EDISON</a:t>
            </a:r>
          </a:p>
          <a:p>
            <a:r>
              <a:rPr lang="ja-JP" altLang="en-US" dirty="0" smtClean="0"/>
              <a:t>新</a:t>
            </a:r>
            <a:r>
              <a:rPr lang="en-US" altLang="ja-JP" dirty="0" smtClean="0"/>
              <a:t>EDISON</a:t>
            </a:r>
          </a:p>
          <a:p>
            <a:pPr lvl="1"/>
            <a:r>
              <a:rPr lang="ja-JP" altLang="en-US" dirty="0"/>
              <a:t>開発</a:t>
            </a:r>
            <a:r>
              <a:rPr lang="ja-JP" altLang="en-US" dirty="0" smtClean="0"/>
              <a:t>のねらい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システム概要</a:t>
            </a:r>
            <a:endParaRPr lang="en-US" altLang="ja-JP" dirty="0" smtClean="0"/>
          </a:p>
          <a:p>
            <a:r>
              <a:rPr lang="ja-JP" altLang="en-US" dirty="0" smtClean="0"/>
              <a:t>まと</a:t>
            </a:r>
            <a:r>
              <a:rPr lang="ja-JP" altLang="en-US" dirty="0"/>
              <a:t>め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53" y="548469"/>
            <a:ext cx="4636093" cy="54560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とは？</a:t>
            </a:r>
            <a:r>
              <a:rPr lang="ja-JP" altLang="en-US" dirty="0" smtClean="0"/>
              <a:t>（目的）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Engineering Database for ISAS Spacecraft Operation Needs</a:t>
            </a:r>
          </a:p>
          <a:p>
            <a:pPr lvl="1"/>
            <a:r>
              <a:rPr lang="ja-JP" altLang="en-US" dirty="0" smtClean="0"/>
              <a:t>科学衛星運用工学データベースシステム</a:t>
            </a:r>
            <a:endParaRPr lang="en-US" altLang="ja-JP" dirty="0" smtClean="0"/>
          </a:p>
          <a:p>
            <a:r>
              <a:rPr lang="ja-JP" altLang="en-US" dirty="0" smtClean="0"/>
              <a:t>目的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衛星・探査機の運用支援</a:t>
            </a:r>
          </a:p>
          <a:p>
            <a:pPr lvl="1"/>
            <a:r>
              <a:rPr lang="ja-JP" altLang="en-US" dirty="0"/>
              <a:t>異常時の原因究明</a:t>
            </a:r>
          </a:p>
          <a:p>
            <a:pPr lvl="1"/>
            <a:r>
              <a:rPr lang="ja-JP" altLang="en-US" dirty="0"/>
              <a:t>衛星工学上の解析</a:t>
            </a:r>
            <a:r>
              <a:rPr lang="ja-JP" altLang="en-US" dirty="0" smtClean="0"/>
              <a:t>支援</a:t>
            </a:r>
            <a:endParaRPr lang="ja-JP" altLang="en-US" dirty="0"/>
          </a:p>
          <a:p>
            <a:pPr lvl="1"/>
            <a:r>
              <a:rPr lang="ja-JP" altLang="en-US" dirty="0"/>
              <a:t>観測データ解析のための基本データ</a:t>
            </a:r>
            <a:r>
              <a:rPr lang="ja-JP" altLang="en-US" dirty="0" smtClean="0"/>
              <a:t>供給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941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とは？（特徴）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衛星・探査機の運用、工学的データ解析に有益な（広範囲の）各種データを一括管理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HK</a:t>
            </a:r>
            <a:r>
              <a:rPr lang="ja-JP" altLang="en-US" dirty="0" smtClean="0"/>
              <a:t>テレメトリデータ、設備監視、追跡、軌道要素、アンテナ予報</a:t>
            </a:r>
            <a:r>
              <a:rPr lang="ja-JP" altLang="en-US" dirty="0"/>
              <a:t>値</a:t>
            </a:r>
            <a:r>
              <a:rPr lang="ja-JP" altLang="en-US" dirty="0" smtClean="0"/>
              <a:t>、可視、コマンド履歴、</a:t>
            </a:r>
            <a:r>
              <a:rPr lang="en-US" altLang="ja-JP" dirty="0" smtClean="0"/>
              <a:t>…</a:t>
            </a:r>
            <a:endParaRPr lang="ja-JP" altLang="en-US" dirty="0" smtClean="0"/>
          </a:p>
          <a:p>
            <a:r>
              <a:rPr lang="ja-JP" altLang="en-US" dirty="0" smtClean="0"/>
              <a:t>全てのデータは物理量で提供</a:t>
            </a:r>
          </a:p>
          <a:p>
            <a:r>
              <a:rPr lang="ja-JP" altLang="en-US" dirty="0" smtClean="0"/>
              <a:t>データは</a:t>
            </a:r>
            <a:r>
              <a:rPr lang="en-US" altLang="ja-JP" dirty="0" err="1" smtClean="0"/>
              <a:t>WebI</a:t>
            </a:r>
            <a:r>
              <a:rPr lang="en-US" altLang="ja-JP" dirty="0" smtClean="0"/>
              <a:t>/F</a:t>
            </a:r>
            <a:r>
              <a:rPr lang="ja-JP" altLang="en-US" dirty="0" smtClean="0"/>
              <a:t>で提供</a:t>
            </a:r>
          </a:p>
          <a:p>
            <a:r>
              <a:rPr lang="ja-JP" altLang="en-US" dirty="0" smtClean="0"/>
              <a:t>構築、維持管理におけるコスト低減化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37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とは？（実績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 smtClean="0"/>
              <a:t>火星探査機「のぞみ」（：運用終了）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lang="ja-JP" altLang="en-US" dirty="0" smtClean="0"/>
              <a:t>小惑星探査機「はやぶさ」</a:t>
            </a:r>
            <a:endParaRPr lang="en-US" altLang="ja-JP" dirty="0" smtClean="0"/>
          </a:p>
          <a:p>
            <a:pPr>
              <a:lnSpc>
                <a:spcPct val="120000"/>
              </a:lnSpc>
            </a:pP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線天文衛星「すざく」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lang="ja-JP" altLang="en-US" dirty="0" smtClean="0"/>
              <a:t>赤外線天文衛星「あかり」</a:t>
            </a:r>
            <a:endParaRPr lang="en-US" altLang="ja-JP" dirty="0" smtClean="0"/>
          </a:p>
          <a:p>
            <a:pPr>
              <a:lnSpc>
                <a:spcPct val="120000"/>
              </a:lnSpc>
            </a:pPr>
            <a:r>
              <a:rPr kumimoji="1" lang="ja-JP" altLang="en-US" dirty="0" smtClean="0"/>
              <a:t>太陽観測衛星「ひので」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lang="ja-JP" altLang="en-US" dirty="0" smtClean="0"/>
              <a:t>金星探査機「あかつき」</a:t>
            </a:r>
            <a:endParaRPr lang="en-US" altLang="ja-JP" dirty="0" smtClean="0"/>
          </a:p>
          <a:p>
            <a:pPr>
              <a:lnSpc>
                <a:spcPct val="120000"/>
              </a:lnSpc>
            </a:pPr>
            <a:r>
              <a:rPr kumimoji="1" lang="ja-JP" altLang="en-US" dirty="0" smtClean="0"/>
              <a:t>小型ソーラー電力セイル実証機「イカロス」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lang="ja-JP" altLang="en-US" dirty="0" smtClean="0"/>
              <a:t>惑星分光観測衛星「ひさき」</a:t>
            </a:r>
            <a:endParaRPr lang="en-US" altLang="ja-JP" dirty="0" smtClean="0"/>
          </a:p>
          <a:p>
            <a:pPr>
              <a:lnSpc>
                <a:spcPct val="120000"/>
              </a:lnSpc>
            </a:pPr>
            <a:r>
              <a:rPr kumimoji="1" lang="ja-JP" altLang="en-US" dirty="0" smtClean="0"/>
              <a:t>小惑星探査機「はやぶさ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17584" y="1652981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旧</a:t>
            </a:r>
            <a:r>
              <a:rPr kumimoji="1" lang="en-US" altLang="ja-JP" sz="2400" dirty="0" smtClean="0"/>
              <a:t>EDISON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73471" y="5284604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新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EDISON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11" name="角丸四角形 10"/>
          <p:cNvSpPr/>
          <p:nvPr/>
        </p:nvSpPr>
        <p:spPr>
          <a:xfrm>
            <a:off x="798064" y="5076957"/>
            <a:ext cx="6457315" cy="1000068"/>
          </a:xfrm>
          <a:prstGeom prst="roundRect">
            <a:avLst>
              <a:gd name="adj" fmla="val 1497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983" y="2136878"/>
            <a:ext cx="2535696" cy="2377985"/>
          </a:xfrm>
          <a:prstGeom prst="rect">
            <a:avLst/>
          </a:prstGeom>
        </p:spPr>
      </p:pic>
      <p:sp>
        <p:nvSpPr>
          <p:cNvPr id="13" name="角丸四角形 12"/>
          <p:cNvSpPr/>
          <p:nvPr/>
        </p:nvSpPr>
        <p:spPr>
          <a:xfrm>
            <a:off x="798063" y="1600200"/>
            <a:ext cx="8055380" cy="3410062"/>
          </a:xfrm>
          <a:prstGeom prst="roundRect">
            <a:avLst>
              <a:gd name="adj" fmla="val 5390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31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旧</a:t>
            </a:r>
            <a:r>
              <a:rPr lang="en-US" altLang="ja-JP" dirty="0" smtClean="0"/>
              <a:t>EDISON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046E-3DA2-4207-B990-F17336BE92F1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300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旧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（システム構成例）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7</a:t>
            </a:fld>
            <a:endParaRPr lang="en-US" altLang="ja-JP"/>
          </a:p>
        </p:txBody>
      </p:sp>
      <p:pic>
        <p:nvPicPr>
          <p:cNvPr id="5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7" y="3863179"/>
            <a:ext cx="6" cy="4"/>
          </a:xfrm>
          <a:noFill/>
          <a:ln/>
        </p:spPr>
      </p:pic>
      <p:sp>
        <p:nvSpPr>
          <p:cNvPr id="7" name="テキスト ボックス 6"/>
          <p:cNvSpPr txBox="1"/>
          <p:nvPr/>
        </p:nvSpPr>
        <p:spPr>
          <a:xfrm>
            <a:off x="140963" y="4992274"/>
            <a:ext cx="4901055" cy="1164506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4D4D4D"/>
              </a:buClr>
              <a:buFont typeface="Arial" panose="020B0604020202020204" pitchFamily="34" charset="0"/>
              <a:buChar char="▌"/>
            </a:pPr>
            <a:r>
              <a:rPr lang="en-US" altLang="ja-JP" sz="3200" dirty="0" smtClean="0">
                <a:latin typeface="+mn-lt"/>
                <a:ea typeface="+mn-ea"/>
              </a:rPr>
              <a:t>SIRIUS</a:t>
            </a:r>
            <a:r>
              <a:rPr lang="ja-JP" altLang="en-US" sz="3200" dirty="0">
                <a:latin typeface="+mn-lt"/>
                <a:ea typeface="+mn-ea"/>
              </a:rPr>
              <a:t>：生テレメトリデータ用</a:t>
            </a:r>
            <a:r>
              <a:rPr lang="en-US" altLang="ja-JP" sz="3200" dirty="0">
                <a:latin typeface="+mn-lt"/>
                <a:ea typeface="+mn-ea"/>
              </a:rPr>
              <a:t>DB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4D4D4D"/>
              </a:buClr>
              <a:buFont typeface="Arial" panose="020B0604020202020204" pitchFamily="34" charset="0"/>
              <a:buChar char="▌"/>
            </a:pPr>
            <a:r>
              <a:rPr lang="en-US" altLang="ja-JP" sz="3200" dirty="0" smtClean="0">
                <a:latin typeface="+mn-lt"/>
                <a:ea typeface="+mn-ea"/>
              </a:rPr>
              <a:t>SIB</a:t>
            </a:r>
            <a:r>
              <a:rPr lang="ja-JP" altLang="en-US" sz="3200" dirty="0" smtClean="0">
                <a:latin typeface="+mn-lt"/>
                <a:ea typeface="+mn-ea"/>
              </a:rPr>
              <a:t>：</a:t>
            </a:r>
            <a:r>
              <a:rPr lang="ja-JP" altLang="en-US" sz="3200" dirty="0">
                <a:latin typeface="+mn-lt"/>
                <a:ea typeface="+mn-ea"/>
              </a:rPr>
              <a:t>テレコマ</a:t>
            </a:r>
            <a:r>
              <a:rPr lang="en-US" altLang="ja-JP" sz="3200" dirty="0" smtClean="0">
                <a:latin typeface="+mn-lt"/>
                <a:ea typeface="+mn-ea"/>
              </a:rPr>
              <a:t>DB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4D4D4D"/>
              </a:buClr>
              <a:buFont typeface="Arial" panose="020B0604020202020204" pitchFamily="34" charset="0"/>
              <a:buChar char="▌"/>
            </a:pPr>
            <a:r>
              <a:rPr lang="ja-JP" altLang="en-US" sz="3200" dirty="0" smtClean="0">
                <a:latin typeface="+mn-lt"/>
                <a:ea typeface="+mn-ea"/>
              </a:rPr>
              <a:t>データ蓄積：生データ短期蓄積・配信システム</a:t>
            </a:r>
            <a:endParaRPr lang="ja-JP" altLang="en-US" sz="3200" dirty="0">
              <a:latin typeface="+mn-lt"/>
              <a:ea typeface="+mn-ea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93" y="1428415"/>
            <a:ext cx="5789816" cy="34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218493" y="2507034"/>
            <a:ext cx="2844367" cy="397526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 algn="r">
              <a:lnSpc>
                <a:spcPct val="120000"/>
              </a:lnSpc>
              <a:spcBef>
                <a:spcPct val="20000"/>
              </a:spcBef>
              <a:buClr>
                <a:srgbClr val="4D4D4D"/>
              </a:buClr>
            </a:pPr>
            <a:r>
              <a:rPr lang="ja-JP" altLang="en-US" sz="3200" dirty="0" smtClean="0">
                <a:latin typeface="+mn-lt"/>
                <a:ea typeface="+mn-ea"/>
              </a:rPr>
              <a:t>「はやぶさ」用</a:t>
            </a:r>
            <a:r>
              <a:rPr lang="en-US" altLang="ja-JP" sz="3200" dirty="0" smtClean="0">
                <a:latin typeface="+mn-lt"/>
                <a:ea typeface="+mn-ea"/>
              </a:rPr>
              <a:t>EDISON</a:t>
            </a:r>
            <a:endParaRPr lang="en-US" altLang="ja-JP" sz="3200" dirty="0">
              <a:latin typeface="+mn-lt"/>
              <a:ea typeface="+mn-ea"/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" r="28147"/>
          <a:stretch/>
        </p:blipFill>
        <p:spPr bwMode="auto">
          <a:xfrm>
            <a:off x="5024928" y="2962380"/>
            <a:ext cx="4037932" cy="3784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00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旧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（特徴</a:t>
            </a:r>
            <a:r>
              <a:rPr kumimoji="1" lang="en-US" altLang="ja-JP" dirty="0" smtClean="0"/>
              <a:t>1/2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8</a:t>
            </a:fld>
            <a:endParaRPr lang="en-US" altLang="ja-JP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2014</a:t>
            </a:r>
            <a:r>
              <a:rPr lang="ja-JP" altLang="en-US" smtClean="0"/>
              <a:t>年度「宇宙科学情報解析シンポジウム」</a:t>
            </a:r>
            <a:endParaRPr lang="en-US" altLang="ja-JP"/>
          </a:p>
        </p:txBody>
      </p:sp>
      <p:sp>
        <p:nvSpPr>
          <p:cNvPr id="7" name="雲形吹き出し 6"/>
          <p:cNvSpPr/>
          <p:nvPr/>
        </p:nvSpPr>
        <p:spPr>
          <a:xfrm>
            <a:off x="4110528" y="4621696"/>
            <a:ext cx="4760008" cy="2009840"/>
          </a:xfrm>
          <a:prstGeom prst="cloudCallout">
            <a:avLst>
              <a:gd name="adj1" fmla="val -49206"/>
              <a:gd name="adj2" fmla="val -70085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衛星毎に一品物に近い開発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利用頻度の高いデータを厳選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HK</a:t>
            </a:r>
            <a:r>
              <a:rPr lang="ja-JP" altLang="en-US" dirty="0" smtClean="0"/>
              <a:t>データの選択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プロジェクトと調整、共通</a:t>
            </a:r>
            <a:r>
              <a:rPr lang="en-US" altLang="ja-JP" dirty="0" smtClean="0"/>
              <a:t>QL</a:t>
            </a:r>
            <a:r>
              <a:rPr lang="ja-JP" altLang="en-US" dirty="0" smtClean="0"/>
              <a:t>との連動選択、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地上局データの選択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姿勢、軌道データの選択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目的などに合わせて取捨選択</a:t>
            </a:r>
            <a:endParaRPr lang="en-US" altLang="ja-JP" dirty="0" smtClean="0"/>
          </a:p>
          <a:p>
            <a:r>
              <a:rPr lang="en-US" altLang="ja-JP" dirty="0" smtClean="0"/>
              <a:t>H/W</a:t>
            </a:r>
            <a:r>
              <a:rPr lang="ja-JP" altLang="en-US" dirty="0" smtClean="0"/>
              <a:t>（予算）の制約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70814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2014</a:t>
            </a:r>
            <a:r>
              <a:rPr lang="ja-JP" altLang="en-US" dirty="0" smtClean="0"/>
              <a:t>年度「宇宙科学情報解析シンポジウム」</a:t>
            </a:r>
            <a:endParaRPr lang="en-US" altLang="ja-JP" dirty="0"/>
          </a:p>
        </p:txBody>
      </p:sp>
      <p:sp>
        <p:nvSpPr>
          <p:cNvPr id="7" name="雲形吹き出し 6"/>
          <p:cNvSpPr/>
          <p:nvPr/>
        </p:nvSpPr>
        <p:spPr>
          <a:xfrm>
            <a:off x="3866322" y="5039138"/>
            <a:ext cx="5004214" cy="1687029"/>
          </a:xfrm>
          <a:prstGeom prst="cloudCallout">
            <a:avLst>
              <a:gd name="adj1" fmla="val -41077"/>
              <a:gd name="adj2" fmla="val -65005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rgbClr val="FF0000"/>
                </a:solidFill>
              </a:rPr>
              <a:t>セキュリティリスク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旧</a:t>
            </a:r>
            <a:r>
              <a:rPr kumimoji="1" lang="en-US" altLang="ja-JP" dirty="0" smtClean="0"/>
              <a:t>EDISON</a:t>
            </a:r>
            <a:r>
              <a:rPr kumimoji="1" lang="ja-JP" altLang="en-US" dirty="0" smtClean="0"/>
              <a:t>（特徴</a:t>
            </a:r>
            <a:r>
              <a:rPr kumimoji="1" lang="en-US" altLang="ja-JP" dirty="0" smtClean="0"/>
              <a:t>2/2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構築、維持管理コスト低減</a:t>
            </a:r>
            <a:endParaRPr lang="en-US" altLang="ja-JP" dirty="0" smtClean="0"/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複雑な検索機能は付加しない</a:t>
            </a:r>
            <a:endParaRPr lang="en-US" altLang="ja-JP" dirty="0" smtClean="0"/>
          </a:p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各衛星・探査機関係者は</a:t>
            </a:r>
            <a:r>
              <a:rPr lang="en-US" altLang="ja-JP" dirty="0" smtClean="0"/>
              <a:t>ISAS</a:t>
            </a:r>
            <a:r>
              <a:rPr lang="ja-JP" altLang="en-US" dirty="0" smtClean="0"/>
              <a:t>内外を問わずアクセス可</a:t>
            </a:r>
            <a:endParaRPr lang="en-US" altLang="ja-JP" dirty="0" smtClean="0"/>
          </a:p>
          <a:p>
            <a:pPr marL="533400" indent="-533400">
              <a:lnSpc>
                <a:spcPct val="90000"/>
              </a:lnSpc>
            </a:pPr>
            <a:r>
              <a:rPr lang="ja-JP" altLang="en-US" dirty="0" smtClean="0"/>
              <a:t>アクセス時にはログイン名、パスワード、メイルアドレスが必要</a:t>
            </a:r>
            <a:endParaRPr lang="en-US" altLang="ja-JP" dirty="0" smtClean="0"/>
          </a:p>
          <a:p>
            <a:pPr marL="933450" lvl="1" indent="-533400">
              <a:lnSpc>
                <a:spcPct val="90000"/>
              </a:lnSpc>
            </a:pPr>
            <a:r>
              <a:rPr lang="ja-JP" altLang="en-US" dirty="0" smtClean="0"/>
              <a:t>グループアカウント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B206-255A-482A-A0BC-0FD0E2226F00}" type="slidenum">
              <a:rPr lang="en-US" altLang="ja-JP" smtClean="0"/>
              <a:pPr/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38820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design003</Template>
  <TotalTime>329</TotalTime>
  <Words>1067</Words>
  <Application>Microsoft Macintosh PowerPoint</Application>
  <PresentationFormat>画面に合わせる (4:3)</PresentationFormat>
  <Paragraphs>164</Paragraphs>
  <Slides>19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標準デザイン</vt:lpstr>
      <vt:lpstr>新EDISON（衛星運用工学データベースシステム）の開発</vt:lpstr>
      <vt:lpstr>内容 </vt:lpstr>
      <vt:lpstr>EDISONとは？（目的）</vt:lpstr>
      <vt:lpstr>EDISONとは？（特徴）</vt:lpstr>
      <vt:lpstr>EDISONとは？（実績）</vt:lpstr>
      <vt:lpstr>旧EDISON</vt:lpstr>
      <vt:lpstr>旧EDISON（システム構成例）</vt:lpstr>
      <vt:lpstr>旧EDISON（特徴1/2）</vt:lpstr>
      <vt:lpstr>旧EDISON（特徴2/2）</vt:lpstr>
      <vt:lpstr>新EDISON</vt:lpstr>
      <vt:lpstr>新EDISON（開発のねらい）</vt:lpstr>
      <vt:lpstr>新EDISON（機能要求）</vt:lpstr>
      <vt:lpstr>新EDISON（データ取得・変換）</vt:lpstr>
      <vt:lpstr>新EDISON（データ蓄積）</vt:lpstr>
      <vt:lpstr>新EDISON（データ配信）</vt:lpstr>
      <vt:lpstr>新EDISON（システム図）</vt:lpstr>
      <vt:lpstr>新EDISON（ユーザー視点）</vt:lpstr>
      <vt:lpstr>新EDISON（現状の成果）</vt:lpstr>
      <vt:lpstr>まとめと今後の課題</vt:lpstr>
    </vt:vector>
  </TitlesOfParts>
  <Company>春風特攻隊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Alone Complex?</dc:title>
  <dc:creator>高木亮治</dc:creator>
  <cp:lastModifiedBy>海老沢 研</cp:lastModifiedBy>
  <cp:revision>38</cp:revision>
  <dcterms:created xsi:type="dcterms:W3CDTF">2015-02-09T00:50:59Z</dcterms:created>
  <dcterms:modified xsi:type="dcterms:W3CDTF">2015-02-16T13:34:35Z</dcterms:modified>
</cp:coreProperties>
</file>