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2" r:id="rId3"/>
    <p:sldId id="263" r:id="rId4"/>
    <p:sldId id="268" r:id="rId5"/>
    <p:sldId id="267" r:id="rId6"/>
    <p:sldId id="264" r:id="rId7"/>
    <p:sldId id="265" r:id="rId8"/>
    <p:sldId id="273" r:id="rId9"/>
    <p:sldId id="277" r:id="rId10"/>
    <p:sldId id="269" r:id="rId11"/>
    <p:sldId id="259" r:id="rId12"/>
    <p:sldId id="266" r:id="rId13"/>
    <p:sldId id="270" r:id="rId14"/>
    <p:sldId id="271" r:id="rId15"/>
    <p:sldId id="274" r:id="rId16"/>
    <p:sldId id="275" r:id="rId17"/>
    <p:sldId id="272" r:id="rId18"/>
    <p:sldId id="276"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2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726415-654A-48B4-95D8-433781C9AC0F}" type="datetimeFigureOut">
              <a:rPr kumimoji="1" lang="ja-JP" altLang="en-US" smtClean="0"/>
              <a:t>2015/2/12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D53A7B-2891-4333-BA20-8C8EEA72B1EF}" type="slidenum">
              <a:rPr kumimoji="1" lang="ja-JP" altLang="en-US" smtClean="0"/>
              <a:t>‹#›</a:t>
            </a:fld>
            <a:endParaRPr kumimoji="1" lang="ja-JP" altLang="en-US"/>
          </a:p>
        </p:txBody>
      </p:sp>
    </p:spTree>
    <p:extLst>
      <p:ext uri="{BB962C8B-B14F-4D97-AF65-F5344CB8AC3E}">
        <p14:creationId xmlns:p14="http://schemas.microsoft.com/office/powerpoint/2010/main" val="20586727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p:cNvSpPr>
            <a:spLocks noGrp="1" noRot="1" noChangeAspect="1" noTextEdit="1"/>
          </p:cNvSpPr>
          <p:nvPr>
            <p:ph type="sldImg"/>
          </p:nvPr>
        </p:nvSpPr>
        <p:spPr>
          <a:ln/>
        </p:spPr>
      </p:sp>
      <p:sp>
        <p:nvSpPr>
          <p:cNvPr id="1945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itchFamily="34" charset="0"/>
            </a:endParaRPr>
          </a:p>
        </p:txBody>
      </p:sp>
      <p:sp>
        <p:nvSpPr>
          <p:cNvPr id="1946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fld id="{26292B1F-83D7-465F-AF4A-70F63199219E}" type="slidenum">
              <a:rPr lang="en-US" altLang="ja-JP" sz="1200"/>
              <a:pPr/>
              <a:t>9</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292EF3B-5923-42EA-9F7A-D1CB70884FE6}" type="datetime1">
              <a:rPr kumimoji="1" lang="ja-JP" altLang="en-US" smtClean="0"/>
              <a:t>2015/2/12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F6973A6-9CDD-4F5C-B61A-A6F3004A6D96}" type="datetime1">
              <a:rPr kumimoji="1" lang="ja-JP" altLang="en-US" smtClean="0"/>
              <a:t>2015/2/12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6491EA0-0E4A-424C-83C6-2170AC221024}" type="datetime1">
              <a:rPr kumimoji="1" lang="ja-JP" altLang="en-US" smtClean="0"/>
              <a:t>2015/2/12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C8F52DA-31BD-4903-9F8E-06025F1F1106}" type="datetime1">
              <a:rPr kumimoji="1" lang="ja-JP" altLang="en-US" smtClean="0"/>
              <a:t>2015/2/12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8211363-DD90-4010-A46E-107A1F68EF69}" type="datetime1">
              <a:rPr kumimoji="1" lang="ja-JP" altLang="en-US" smtClean="0"/>
              <a:t>2015/2/12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4D28AC4-99CF-490E-82F2-72909EF2648E}" type="datetime1">
              <a:rPr kumimoji="1" lang="ja-JP" altLang="en-US" smtClean="0"/>
              <a:t>2015/2/12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44ED3EA-AEFF-4641-8053-9E543C1530E6}" type="datetime1">
              <a:rPr kumimoji="1" lang="ja-JP" altLang="en-US" smtClean="0"/>
              <a:t>2015/2/12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36F38FC-31E1-4E78-899B-051F50E93B1D}" type="datetime1">
              <a:rPr kumimoji="1" lang="ja-JP" altLang="en-US" smtClean="0"/>
              <a:t>2015/2/12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26C1FE9-7BA1-4668-925D-7DBF56793710}" type="datetime1">
              <a:rPr kumimoji="1" lang="ja-JP" altLang="en-US" smtClean="0"/>
              <a:t>2015/2/12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CF1D4B3-E739-42EE-AFC1-EA0C395957E0}" type="datetime1">
              <a:rPr kumimoji="1" lang="ja-JP" altLang="en-US" smtClean="0"/>
              <a:t>2015/2/12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F6620DE-25A9-4B8C-ADBC-F730566E422F}" type="datetime1">
              <a:rPr kumimoji="1" lang="ja-JP" altLang="en-US" smtClean="0"/>
              <a:t>2015/2/12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692BA-B889-4C8D-8A23-4809521366E1}" type="datetime1">
              <a:rPr kumimoji="1" lang="ja-JP" altLang="en-US" smtClean="0"/>
              <a:t>2015/2/12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ja-JP" altLang="en-US" dirty="0"/>
              <a:t>レベル１時系列データフォーマット変換ツール </a:t>
            </a:r>
            <a:r>
              <a:rPr lang="en-US" altLang="ja-JP" dirty="0"/>
              <a:t>(FITS) </a:t>
            </a:r>
            <a:r>
              <a:rPr lang="ja-JP" altLang="en-US" dirty="0"/>
              <a:t>の</a:t>
            </a:r>
            <a:r>
              <a:rPr lang="ja-JP" altLang="en-US" dirty="0" smtClean="0"/>
              <a:t>開発</a:t>
            </a:r>
            <a:endParaRPr kumimoji="1" lang="ja-JP" altLang="en-US" sz="3200" dirty="0"/>
          </a:p>
        </p:txBody>
      </p:sp>
      <p:sp>
        <p:nvSpPr>
          <p:cNvPr id="3" name="サブタイトル 2"/>
          <p:cNvSpPr>
            <a:spLocks noGrp="1"/>
          </p:cNvSpPr>
          <p:nvPr>
            <p:ph type="subTitle" idx="1"/>
          </p:nvPr>
        </p:nvSpPr>
        <p:spPr>
          <a:xfrm>
            <a:off x="1299592" y="3886200"/>
            <a:ext cx="6512768" cy="1752600"/>
          </a:xfrm>
        </p:spPr>
        <p:txBody>
          <a:bodyPr>
            <a:noAutofit/>
          </a:bodyPr>
          <a:lstStyle/>
          <a:p>
            <a:r>
              <a:rPr lang="ja-JP" altLang="en-US" sz="2400" dirty="0">
                <a:solidFill>
                  <a:schemeClr val="tx1"/>
                </a:solidFill>
              </a:rPr>
              <a:t>松崎 恵一</a:t>
            </a:r>
            <a:r>
              <a:rPr lang="en-US" altLang="ja-JP" sz="2400" dirty="0">
                <a:solidFill>
                  <a:schemeClr val="tx1"/>
                </a:solidFill>
              </a:rPr>
              <a:t>,</a:t>
            </a:r>
            <a:r>
              <a:rPr lang="ja-JP" altLang="en-US" sz="2400" dirty="0">
                <a:solidFill>
                  <a:schemeClr val="tx1"/>
                </a:solidFill>
              </a:rPr>
              <a:t> </a:t>
            </a:r>
            <a:r>
              <a:rPr lang="ja-JP" altLang="en-US" sz="2400" dirty="0" smtClean="0">
                <a:solidFill>
                  <a:schemeClr val="tx1"/>
                </a:solidFill>
              </a:rPr>
              <a:t>山本幸生</a:t>
            </a:r>
            <a:r>
              <a:rPr lang="en-US" altLang="ja-JP" sz="2400" dirty="0" smtClean="0">
                <a:solidFill>
                  <a:schemeClr val="tx1"/>
                </a:solidFill>
              </a:rPr>
              <a:t>, </a:t>
            </a:r>
            <a:r>
              <a:rPr lang="ja-JP" altLang="en-US" sz="2400" dirty="0" smtClean="0">
                <a:solidFill>
                  <a:schemeClr val="tx1"/>
                </a:solidFill>
              </a:rPr>
              <a:t>高木亮治</a:t>
            </a:r>
            <a:r>
              <a:rPr lang="en-US" altLang="ja-JP" sz="2400" dirty="0" smtClean="0">
                <a:solidFill>
                  <a:schemeClr val="tx1"/>
                </a:solidFill>
              </a:rPr>
              <a:t>, </a:t>
            </a:r>
            <a:r>
              <a:rPr lang="ja-JP" altLang="en-US" sz="2400" dirty="0" smtClean="0">
                <a:solidFill>
                  <a:schemeClr val="tx1"/>
                </a:solidFill>
              </a:rPr>
              <a:t>篠原 </a:t>
            </a:r>
            <a:r>
              <a:rPr lang="ja-JP" altLang="en-US" sz="2400" dirty="0">
                <a:solidFill>
                  <a:schemeClr val="tx1"/>
                </a:solidFill>
              </a:rPr>
              <a:t>育 </a:t>
            </a:r>
            <a:r>
              <a:rPr lang="en-US" altLang="ja-JP" sz="2400" dirty="0" smtClean="0">
                <a:solidFill>
                  <a:schemeClr val="tx1"/>
                </a:solidFill>
              </a:rPr>
              <a:t>(JAXA/ISAS)</a:t>
            </a:r>
            <a:endParaRPr kumimoji="1" lang="ja-JP" altLang="en-US" sz="2400"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851882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2800" dirty="0"/>
              <a:t>L1TSD</a:t>
            </a:r>
            <a:r>
              <a:rPr kumimoji="1" lang="en-US" altLang="ja-JP" sz="2800" dirty="0" smtClean="0"/>
              <a:t/>
            </a:r>
            <a:br>
              <a:rPr kumimoji="1" lang="en-US" altLang="ja-JP" sz="2800" dirty="0" smtClean="0"/>
            </a:br>
            <a:r>
              <a:rPr lang="ja-JP" altLang="en-US" sz="3400" dirty="0" smtClean="0"/>
              <a:t>目的・全体構成</a:t>
            </a:r>
            <a:endParaRPr kumimoji="1" lang="ja-JP" altLang="en-US" sz="3400" i="1" dirty="0"/>
          </a:p>
        </p:txBody>
      </p:sp>
      <p:sp>
        <p:nvSpPr>
          <p:cNvPr id="3" name="コンテンツ プレースホルダー 2"/>
          <p:cNvSpPr>
            <a:spLocks noGrp="1"/>
          </p:cNvSpPr>
          <p:nvPr>
            <p:ph idx="1"/>
          </p:nvPr>
        </p:nvSpPr>
        <p:spPr/>
        <p:txBody>
          <a:bodyPr>
            <a:normAutofit fontScale="92500" lnSpcReduction="20000"/>
          </a:bodyPr>
          <a:lstStyle/>
          <a:p>
            <a:pPr marL="0" indent="0" algn="ctr">
              <a:buNone/>
            </a:pPr>
            <a:r>
              <a:rPr lang="en-US" altLang="ja-JP" sz="1900" u="sng" dirty="0" smtClean="0"/>
              <a:t>L1TSD </a:t>
            </a:r>
            <a:r>
              <a:rPr lang="ja-JP" altLang="en-US" sz="1900" u="sng" dirty="0" smtClean="0"/>
              <a:t>では、プログラムを書かずともフルセットの </a:t>
            </a:r>
            <a:r>
              <a:rPr lang="en-US" altLang="ja-JP" sz="1900" u="sng" dirty="0" smtClean="0"/>
              <a:t>SIB </a:t>
            </a:r>
            <a:r>
              <a:rPr lang="ja-JP" altLang="en-US" sz="1900" u="sng" dirty="0" smtClean="0"/>
              <a:t>のテレメトリ処理を可能とする</a:t>
            </a:r>
            <a:endParaRPr lang="en-US" altLang="ja-JP" sz="1900" dirty="0" smtClean="0"/>
          </a:p>
          <a:p>
            <a:pPr marL="0" indent="0">
              <a:buNone/>
            </a:pPr>
            <a:endParaRPr lang="en-US" altLang="ja-JP" sz="1800" dirty="0"/>
          </a:p>
          <a:p>
            <a:pPr marL="0" indent="0">
              <a:buNone/>
            </a:pPr>
            <a:r>
              <a:rPr lang="en-US" altLang="ja-JP" sz="1800" dirty="0" smtClean="0"/>
              <a:t>L1TSD </a:t>
            </a:r>
            <a:r>
              <a:rPr lang="ja-JP" altLang="en-US" sz="1800" dirty="0"/>
              <a:t>として</a:t>
            </a:r>
            <a:r>
              <a:rPr lang="ja-JP" altLang="en-US" sz="1800" dirty="0" smtClean="0"/>
              <a:t>、出力フォーマットに応じ以下の版を開発した</a:t>
            </a:r>
            <a:endParaRPr kumimoji="1" lang="en-US" altLang="ja-JP" sz="1800" dirty="0" smtClean="0"/>
          </a:p>
          <a:p>
            <a:endParaRPr lang="en-US" altLang="ja-JP" sz="900" dirty="0"/>
          </a:p>
          <a:p>
            <a:r>
              <a:rPr kumimoji="1" lang="en-US" altLang="ja-JP" sz="1800" dirty="0" smtClean="0"/>
              <a:t>L1TSD TLM2FITS</a:t>
            </a:r>
            <a:r>
              <a:rPr lang="ja-JP" altLang="en-US" sz="1800" dirty="0"/>
              <a:t> </a:t>
            </a:r>
            <a:r>
              <a:rPr lang="en-US" altLang="ja-JP" sz="1800" dirty="0" smtClean="0"/>
              <a:t>(FITS </a:t>
            </a:r>
            <a:r>
              <a:rPr lang="ja-JP" altLang="en-US" sz="1800" dirty="0" smtClean="0"/>
              <a:t>フォーマット対応</a:t>
            </a:r>
            <a:r>
              <a:rPr lang="en-US" altLang="ja-JP" sz="1800" dirty="0" smtClean="0"/>
              <a:t>; </a:t>
            </a:r>
            <a:r>
              <a:rPr lang="ja-JP" altLang="en-US" sz="1800" dirty="0" smtClean="0"/>
              <a:t>天文分野などむけ</a:t>
            </a:r>
            <a:r>
              <a:rPr lang="en-US" altLang="ja-JP" sz="1800" dirty="0" smtClean="0"/>
              <a:t>)</a:t>
            </a:r>
            <a:r>
              <a:rPr lang="ja-JP" altLang="en-US" sz="1800" dirty="0">
                <a:solidFill>
                  <a:srgbClr val="00B050"/>
                </a:solidFill>
              </a:rPr>
              <a:t> </a:t>
            </a:r>
            <a:r>
              <a:rPr lang="en-US" altLang="ja-JP" sz="1800" dirty="0" smtClean="0">
                <a:solidFill>
                  <a:srgbClr val="00B050"/>
                </a:solidFill>
                <a:sym typeface="Wingdings" panose="05000000000000000000" pitchFamily="2" charset="2"/>
              </a:rPr>
              <a:t> </a:t>
            </a:r>
            <a:r>
              <a:rPr lang="ja-JP" altLang="en-US" sz="1800" dirty="0" smtClean="0">
                <a:solidFill>
                  <a:srgbClr val="00B050"/>
                </a:solidFill>
                <a:sym typeface="Wingdings" panose="05000000000000000000" pitchFamily="2" charset="2"/>
              </a:rPr>
              <a:t>本講演の重点</a:t>
            </a:r>
            <a:endParaRPr kumimoji="1" lang="en-US" altLang="ja-JP" sz="1800" dirty="0" smtClean="0">
              <a:solidFill>
                <a:srgbClr val="00B050"/>
              </a:solidFill>
            </a:endParaRPr>
          </a:p>
          <a:p>
            <a:r>
              <a:rPr lang="en-US" altLang="ja-JP" sz="1800" dirty="0" smtClean="0"/>
              <a:t>L1TSD TLM2CSV (CSV </a:t>
            </a:r>
            <a:r>
              <a:rPr lang="ja-JP" altLang="en-US" sz="1800" dirty="0" smtClean="0"/>
              <a:t>フォーマット対応</a:t>
            </a:r>
            <a:r>
              <a:rPr lang="en-US" altLang="ja-JP" sz="1800" dirty="0" smtClean="0"/>
              <a:t>; </a:t>
            </a:r>
            <a:r>
              <a:rPr lang="ja-JP" altLang="en-US" sz="1800" dirty="0" smtClean="0"/>
              <a:t>工学データベース </a:t>
            </a:r>
            <a:r>
              <a:rPr lang="en-US" altLang="ja-JP" sz="1800" dirty="0" smtClean="0"/>
              <a:t>EDISON </a:t>
            </a:r>
            <a:r>
              <a:rPr lang="ja-JP" altLang="en-US" sz="1800" dirty="0" smtClean="0"/>
              <a:t>など向け</a:t>
            </a:r>
            <a:r>
              <a:rPr lang="en-US" altLang="ja-JP" sz="1800" dirty="0" smtClean="0"/>
              <a:t>)</a:t>
            </a:r>
          </a:p>
          <a:p>
            <a:r>
              <a:rPr lang="en-US" altLang="ja-JP" sz="1800" dirty="0" smtClean="0"/>
              <a:t>L1TSD SPICE (SPICE SCLK</a:t>
            </a:r>
            <a:r>
              <a:rPr lang="en-US" altLang="ja-JP" sz="1800" baseline="30000" dirty="0" smtClean="0"/>
              <a:t>1)</a:t>
            </a:r>
            <a:r>
              <a:rPr lang="en-US" altLang="ja-JP" sz="1800" dirty="0" smtClean="0"/>
              <a:t>, CK</a:t>
            </a:r>
            <a:r>
              <a:rPr lang="en-US" altLang="ja-JP" sz="1800" baseline="30000" dirty="0" smtClean="0"/>
              <a:t>2)</a:t>
            </a:r>
            <a:r>
              <a:rPr lang="en-US" altLang="ja-JP" sz="1800" dirty="0" smtClean="0"/>
              <a:t> </a:t>
            </a:r>
            <a:r>
              <a:rPr lang="ja-JP" altLang="en-US" sz="1800" dirty="0" smtClean="0"/>
              <a:t>フォーマット対応</a:t>
            </a:r>
            <a:r>
              <a:rPr lang="en-US" altLang="ja-JP" sz="1800" dirty="0" smtClean="0"/>
              <a:t>; </a:t>
            </a:r>
            <a:r>
              <a:rPr lang="ja-JP" altLang="en-US" sz="1800" dirty="0" smtClean="0"/>
              <a:t>惑星分野などむけ</a:t>
            </a:r>
            <a:r>
              <a:rPr lang="en-US" altLang="ja-JP" sz="1800" dirty="0" smtClean="0"/>
              <a:t>)</a:t>
            </a:r>
          </a:p>
          <a:p>
            <a:endParaRPr lang="en-US" altLang="ja-JP" sz="900" dirty="0"/>
          </a:p>
          <a:p>
            <a:pPr marL="0" indent="0">
              <a:buNone/>
            </a:pPr>
            <a:r>
              <a:rPr lang="ja-JP" altLang="en-US" sz="1800" dirty="0" smtClean="0"/>
              <a:t>また、以下の開発</a:t>
            </a:r>
            <a:r>
              <a:rPr lang="ja-JP" altLang="en-US" sz="1800" dirty="0"/>
              <a:t>の</a:t>
            </a:r>
            <a:r>
              <a:rPr lang="ja-JP" altLang="en-US" sz="1800" dirty="0" smtClean="0"/>
              <a:t>構想もある</a:t>
            </a:r>
            <a:endParaRPr lang="en-US" altLang="ja-JP" sz="1800" dirty="0" smtClean="0"/>
          </a:p>
          <a:p>
            <a:pPr marL="0" indent="0">
              <a:buNone/>
            </a:pPr>
            <a:endParaRPr lang="en-US" altLang="ja-JP" sz="900" dirty="0" smtClean="0"/>
          </a:p>
          <a:p>
            <a:r>
              <a:rPr lang="en-US" altLang="ja-JP" sz="1800" dirty="0"/>
              <a:t>L1TSD </a:t>
            </a:r>
            <a:r>
              <a:rPr lang="en-US" altLang="ja-JP" sz="1800" dirty="0" smtClean="0"/>
              <a:t>TLM2CDF (CDF </a:t>
            </a:r>
            <a:r>
              <a:rPr lang="ja-JP" altLang="en-US" sz="1800" dirty="0" smtClean="0"/>
              <a:t>フォーマット対応</a:t>
            </a:r>
            <a:r>
              <a:rPr lang="en-US" altLang="ja-JP" sz="1800" dirty="0" smtClean="0"/>
              <a:t>; </a:t>
            </a:r>
            <a:r>
              <a:rPr lang="ja-JP" altLang="en-US" sz="1800" dirty="0" smtClean="0"/>
              <a:t>プラズマ分野などむけ</a:t>
            </a:r>
            <a:r>
              <a:rPr lang="en-US" altLang="ja-JP" sz="1800" dirty="0" smtClean="0"/>
              <a:t>)</a:t>
            </a:r>
            <a:endParaRPr lang="en-US" altLang="ja-JP" sz="1800" dirty="0"/>
          </a:p>
          <a:p>
            <a:pPr marL="0" indent="0">
              <a:buNone/>
            </a:pPr>
            <a:endParaRPr lang="en-US" altLang="ja-JP" sz="900" dirty="0" smtClean="0"/>
          </a:p>
          <a:p>
            <a:pPr marL="0" indent="0">
              <a:buNone/>
            </a:pPr>
            <a:r>
              <a:rPr lang="en-US" altLang="ja-JP" sz="1400" baseline="30000" dirty="0" smtClean="0"/>
              <a:t>1)</a:t>
            </a:r>
            <a:r>
              <a:rPr lang="en-US" altLang="ja-JP" sz="1400" dirty="0"/>
              <a:t> </a:t>
            </a:r>
            <a:r>
              <a:rPr lang="en-US" altLang="ja-JP" sz="1400" dirty="0" smtClean="0"/>
              <a:t>SPICE SCLK : </a:t>
            </a:r>
            <a:r>
              <a:rPr lang="ja-JP" altLang="en-US" sz="1400" dirty="0" smtClean="0"/>
              <a:t>衛星の時刻付けの関係を記述するフォーマット</a:t>
            </a:r>
            <a:endParaRPr lang="en-US" altLang="ja-JP" sz="1400" dirty="0" smtClean="0"/>
          </a:p>
          <a:p>
            <a:pPr marL="0" indent="0">
              <a:buNone/>
            </a:pPr>
            <a:r>
              <a:rPr lang="en-US" altLang="ja-JP" sz="1400" baseline="30000" dirty="0"/>
              <a:t>2)</a:t>
            </a:r>
            <a:r>
              <a:rPr lang="en-US" altLang="ja-JP" sz="1400" dirty="0"/>
              <a:t> </a:t>
            </a:r>
            <a:r>
              <a:rPr lang="en-US" altLang="ja-JP" sz="1400" dirty="0" smtClean="0"/>
              <a:t>SPICE CK : </a:t>
            </a:r>
            <a:r>
              <a:rPr lang="ja-JP" altLang="en-US" sz="1400" dirty="0" smtClean="0"/>
              <a:t>衛星の姿勢を記述するフォーマット</a:t>
            </a:r>
            <a:endParaRPr lang="en-US" altLang="ja-JP" sz="1400" dirty="0" smtClean="0"/>
          </a:p>
          <a:p>
            <a:pPr marL="0" indent="0">
              <a:buNone/>
            </a:pPr>
            <a:endParaRPr lang="en-US" altLang="ja-JP" sz="900" dirty="0"/>
          </a:p>
          <a:p>
            <a:r>
              <a:rPr lang="ja-JP" altLang="en-US" sz="1800" dirty="0" smtClean="0"/>
              <a:t>いずれのデータフォーマットに対しても、出力の処理の直前までは同じ作りとした</a:t>
            </a:r>
            <a:endParaRPr lang="en-US" altLang="ja-JP" sz="1800" dirty="0" smtClean="0"/>
          </a:p>
          <a:p>
            <a:r>
              <a:rPr lang="ja-JP" altLang="en-US" sz="1800" u="sng" dirty="0" smtClean="0"/>
              <a:t>特に、ビットパターン</a:t>
            </a:r>
            <a:r>
              <a:rPr lang="ja-JP" altLang="en-US" sz="1800" u="sng" dirty="0"/>
              <a:t>の抽出、工学値変換</a:t>
            </a:r>
            <a:r>
              <a:rPr lang="ja-JP" altLang="en-US" sz="1800" u="sng" dirty="0" smtClean="0"/>
              <a:t>など </a:t>
            </a:r>
            <a:r>
              <a:rPr lang="en-US" altLang="ja-JP" sz="1800" u="sng" dirty="0" smtClean="0"/>
              <a:t>SIB </a:t>
            </a:r>
            <a:r>
              <a:rPr lang="ja-JP" altLang="en-US" sz="1800" u="sng" dirty="0" smtClean="0"/>
              <a:t>を参照するテレメトリ処理は、衛星運用ソフト </a:t>
            </a:r>
            <a:r>
              <a:rPr lang="en-US" altLang="ja-JP" sz="1800" u="sng" dirty="0" smtClean="0"/>
              <a:t>(GSTOS) </a:t>
            </a:r>
            <a:r>
              <a:rPr lang="ja-JP" altLang="en-US" sz="1800" u="sng" dirty="0" smtClean="0"/>
              <a:t>等で実績があり、高速な工学値変換エンジンを利用することで、</a:t>
            </a:r>
            <a:r>
              <a:rPr lang="en-US" altLang="ja-JP" sz="1800" u="sng" dirty="0" smtClean="0"/>
              <a:t>SIB </a:t>
            </a:r>
            <a:r>
              <a:rPr lang="ja-JP" altLang="en-US" sz="1800" u="sng" dirty="0" smtClean="0"/>
              <a:t>の記述力をフルサポートした</a:t>
            </a:r>
            <a:endParaRPr lang="en-US" altLang="ja-JP" sz="1800" u="sng" dirty="0" smtClean="0"/>
          </a:p>
          <a:p>
            <a:r>
              <a:rPr lang="ja-JP" altLang="en-US" sz="1800" u="sng" dirty="0" smtClean="0"/>
              <a:t>ソフトウェア開発メーカが</a:t>
            </a:r>
            <a:r>
              <a:rPr lang="en-US" altLang="ja-JP" sz="1800" u="sng" dirty="0" smtClean="0"/>
              <a:t>(</a:t>
            </a:r>
            <a:r>
              <a:rPr lang="ja-JP" altLang="en-US" sz="1800" u="sng" dirty="0" smtClean="0"/>
              <a:t>設計</a:t>
            </a:r>
            <a:r>
              <a:rPr lang="en-US" altLang="ja-JP" sz="1800" u="sng" dirty="0" smtClean="0"/>
              <a:t>)</a:t>
            </a:r>
            <a:r>
              <a:rPr lang="ja-JP" altLang="en-US" sz="1800" u="sng" dirty="0" smtClean="0"/>
              <a:t>・製造・試験</a:t>
            </a:r>
            <a:endParaRPr lang="en-US" altLang="ja-JP" sz="1800" u="sng"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542724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2800" dirty="0" smtClean="0"/>
              <a:t>L1TSD</a:t>
            </a:r>
            <a:r>
              <a:rPr lang="en-US" altLang="ja-JP" sz="3200" dirty="0" smtClean="0"/>
              <a:t/>
            </a:r>
            <a:br>
              <a:rPr lang="en-US" altLang="ja-JP" sz="3200" dirty="0" smtClean="0"/>
            </a:br>
            <a:r>
              <a:rPr lang="ja-JP" altLang="en-US" sz="3600" dirty="0" smtClean="0"/>
              <a:t>処理概要</a:t>
            </a:r>
            <a:endParaRPr kumimoji="1" lang="ja-JP" altLang="en-US" sz="3600" dirty="0"/>
          </a:p>
        </p:txBody>
      </p:sp>
      <p:sp>
        <p:nvSpPr>
          <p:cNvPr id="10" name="コンテンツ プレースホルダー 9"/>
          <p:cNvSpPr>
            <a:spLocks noGrp="1"/>
          </p:cNvSpPr>
          <p:nvPr>
            <p:ph idx="1"/>
          </p:nvPr>
        </p:nvSpPr>
        <p:spPr/>
        <p:txBody>
          <a:bodyPr/>
          <a:lstStyle/>
          <a:p>
            <a:r>
              <a:rPr kumimoji="1" lang="en-US" altLang="ja-JP" sz="1800" dirty="0" smtClean="0"/>
              <a:t>L1TSD TLM2FITS </a:t>
            </a:r>
            <a:r>
              <a:rPr kumimoji="1" lang="ja-JP" altLang="en-US" sz="1800" dirty="0" smtClean="0"/>
              <a:t>の処理概要は以下の通り</a:t>
            </a:r>
            <a:endParaRPr kumimoji="1" lang="ja-JP" altLang="en-US" sz="1800" dirty="0"/>
          </a:p>
        </p:txBody>
      </p:sp>
      <p:sp>
        <p:nvSpPr>
          <p:cNvPr id="4" name="フローチャート : 磁気ディスク 3"/>
          <p:cNvSpPr/>
          <p:nvPr/>
        </p:nvSpPr>
        <p:spPr>
          <a:xfrm>
            <a:off x="2670664" y="2276872"/>
            <a:ext cx="1274440" cy="576064"/>
          </a:xfrm>
          <a:prstGeom prst="flowChartMagneticDisk">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磁気ディスク 4"/>
          <p:cNvSpPr/>
          <p:nvPr/>
        </p:nvSpPr>
        <p:spPr>
          <a:xfrm>
            <a:off x="2670664" y="5589240"/>
            <a:ext cx="1274440" cy="648072"/>
          </a:xfrm>
          <a:prstGeom prst="flowChartMagneticDisk">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処理 5"/>
          <p:cNvSpPr/>
          <p:nvPr/>
        </p:nvSpPr>
        <p:spPr>
          <a:xfrm>
            <a:off x="2670664" y="3212976"/>
            <a:ext cx="1274440" cy="2016224"/>
          </a:xfrm>
          <a:prstGeom prst="flowChartProcess">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stCxn id="4" idx="3"/>
            <a:endCxn id="23" idx="0"/>
          </p:cNvCxnSpPr>
          <p:nvPr/>
        </p:nvCxnSpPr>
        <p:spPr>
          <a:xfrm>
            <a:off x="3307884" y="2852936"/>
            <a:ext cx="2631" cy="5124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a:stCxn id="24" idx="2"/>
            <a:endCxn id="5" idx="1"/>
          </p:cNvCxnSpPr>
          <p:nvPr/>
        </p:nvCxnSpPr>
        <p:spPr>
          <a:xfrm>
            <a:off x="3307884" y="5085184"/>
            <a:ext cx="0"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フローチャート: 処理 22"/>
          <p:cNvSpPr/>
          <p:nvPr/>
        </p:nvSpPr>
        <p:spPr>
          <a:xfrm>
            <a:off x="2823064" y="3365376"/>
            <a:ext cx="974901" cy="783704"/>
          </a:xfrm>
          <a:prstGeom prst="flowChartProcess">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処理 23"/>
          <p:cNvSpPr/>
          <p:nvPr/>
        </p:nvSpPr>
        <p:spPr>
          <a:xfrm>
            <a:off x="2820433" y="4437112"/>
            <a:ext cx="974901" cy="648072"/>
          </a:xfrm>
          <a:prstGeom prst="flowChartProcess">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a:stCxn id="23" idx="2"/>
            <a:endCxn id="24" idx="0"/>
          </p:cNvCxnSpPr>
          <p:nvPr/>
        </p:nvCxnSpPr>
        <p:spPr>
          <a:xfrm flipH="1">
            <a:off x="3307884" y="4149080"/>
            <a:ext cx="2631"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フローチャート : 磁気ディスク 30"/>
          <p:cNvSpPr/>
          <p:nvPr/>
        </p:nvSpPr>
        <p:spPr>
          <a:xfrm>
            <a:off x="4302021" y="3469196"/>
            <a:ext cx="1274440" cy="576064"/>
          </a:xfrm>
          <a:prstGeom prst="flowChartMagneticDisk">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ローチャート : 磁気ディスク 31"/>
          <p:cNvSpPr/>
          <p:nvPr/>
        </p:nvSpPr>
        <p:spPr>
          <a:xfrm>
            <a:off x="4302021" y="4437112"/>
            <a:ext cx="1274440" cy="576064"/>
          </a:xfrm>
          <a:prstGeom prst="flowChartMagneticDisk">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矢印コネクタ 32"/>
          <p:cNvCxnSpPr>
            <a:stCxn id="31" idx="2"/>
            <a:endCxn id="23" idx="3"/>
          </p:cNvCxnSpPr>
          <p:nvPr/>
        </p:nvCxnSpPr>
        <p:spPr>
          <a:xfrm flipH="1">
            <a:off x="3797965" y="3757228"/>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2" idx="2"/>
          </p:cNvCxnSpPr>
          <p:nvPr/>
        </p:nvCxnSpPr>
        <p:spPr>
          <a:xfrm flipH="1">
            <a:off x="3797965" y="4725144"/>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3851920" y="2401143"/>
            <a:ext cx="1998171" cy="307777"/>
          </a:xfrm>
          <a:prstGeom prst="rect">
            <a:avLst/>
          </a:prstGeom>
        </p:spPr>
        <p:txBody>
          <a:bodyPr wrap="square">
            <a:spAutoFit/>
          </a:bodyPr>
          <a:lstStyle/>
          <a:p>
            <a:r>
              <a:rPr lang="en-US" altLang="ja-JP" sz="1400" dirty="0" smtClean="0"/>
              <a:t>….. </a:t>
            </a:r>
            <a:r>
              <a:rPr lang="ja-JP" altLang="en-US" sz="1400" dirty="0" smtClean="0"/>
              <a:t>レベル</a:t>
            </a:r>
            <a:r>
              <a:rPr lang="ja-JP" altLang="en-US" sz="1400" dirty="0"/>
              <a:t>０</a:t>
            </a:r>
            <a:r>
              <a:rPr lang="ja-JP" altLang="en-US" sz="1400" dirty="0" smtClean="0"/>
              <a:t>データ</a:t>
            </a:r>
            <a:endParaRPr lang="en-US" altLang="ja-JP" sz="1400" dirty="0"/>
          </a:p>
        </p:txBody>
      </p:sp>
      <p:sp>
        <p:nvSpPr>
          <p:cNvPr id="40" name="正方形/長方形 39"/>
          <p:cNvSpPr/>
          <p:nvPr/>
        </p:nvSpPr>
        <p:spPr>
          <a:xfrm>
            <a:off x="3869973" y="5785519"/>
            <a:ext cx="1926163" cy="307777"/>
          </a:xfrm>
          <a:prstGeom prst="rect">
            <a:avLst/>
          </a:prstGeom>
        </p:spPr>
        <p:txBody>
          <a:bodyPr wrap="square">
            <a:spAutoFit/>
          </a:bodyPr>
          <a:lstStyle/>
          <a:p>
            <a:r>
              <a:rPr lang="en-US" altLang="ja-JP" sz="1400" dirty="0" smtClean="0"/>
              <a:t>….. </a:t>
            </a:r>
            <a:r>
              <a:rPr lang="ja-JP" altLang="en-US" sz="1400" dirty="0" smtClean="0"/>
              <a:t>レベル</a:t>
            </a:r>
            <a:r>
              <a:rPr lang="ja-JP" altLang="en-US" sz="1400" dirty="0"/>
              <a:t>１</a:t>
            </a:r>
            <a:r>
              <a:rPr lang="ja-JP" altLang="en-US" sz="1400" dirty="0" smtClean="0"/>
              <a:t>データ</a:t>
            </a:r>
            <a:endParaRPr lang="en-US" altLang="ja-JP" sz="1400" dirty="0"/>
          </a:p>
        </p:txBody>
      </p:sp>
      <p:sp>
        <p:nvSpPr>
          <p:cNvPr id="41" name="正方形/長方形 40"/>
          <p:cNvSpPr/>
          <p:nvPr/>
        </p:nvSpPr>
        <p:spPr>
          <a:xfrm>
            <a:off x="5508104" y="3481844"/>
            <a:ext cx="2736304" cy="523220"/>
          </a:xfrm>
          <a:prstGeom prst="rect">
            <a:avLst/>
          </a:prstGeom>
        </p:spPr>
        <p:txBody>
          <a:bodyPr wrap="square">
            <a:spAutoFit/>
          </a:bodyPr>
          <a:lstStyle/>
          <a:p>
            <a:r>
              <a:rPr lang="en-US" altLang="ja-JP" sz="1400" dirty="0" smtClean="0"/>
              <a:t>      SIB (Satellite Information Base)</a:t>
            </a:r>
          </a:p>
          <a:p>
            <a:r>
              <a:rPr lang="en-US" altLang="ja-JP" sz="1400" dirty="0" smtClean="0"/>
              <a:t>….. ISAS </a:t>
            </a:r>
            <a:r>
              <a:rPr lang="ja-JP" altLang="en-US" sz="1400" dirty="0" smtClean="0"/>
              <a:t>の衛星開発で作成</a:t>
            </a:r>
            <a:endParaRPr lang="en-US" altLang="ja-JP" sz="1400" dirty="0"/>
          </a:p>
        </p:txBody>
      </p:sp>
      <p:sp>
        <p:nvSpPr>
          <p:cNvPr id="42" name="正方形/長方形 41"/>
          <p:cNvSpPr/>
          <p:nvPr/>
        </p:nvSpPr>
        <p:spPr>
          <a:xfrm>
            <a:off x="5508104" y="4437112"/>
            <a:ext cx="2808312" cy="523220"/>
          </a:xfrm>
          <a:prstGeom prst="rect">
            <a:avLst/>
          </a:prstGeom>
        </p:spPr>
        <p:txBody>
          <a:bodyPr wrap="square">
            <a:spAutoFit/>
          </a:bodyPr>
          <a:lstStyle/>
          <a:p>
            <a:r>
              <a:rPr lang="en-US" altLang="ja-JP" sz="1400" dirty="0" smtClean="0"/>
              <a:t>      L1TSD </a:t>
            </a:r>
            <a:r>
              <a:rPr lang="ja-JP" altLang="en-US" sz="1400" dirty="0" smtClean="0"/>
              <a:t>テンプレート</a:t>
            </a:r>
            <a:endParaRPr lang="en-US" altLang="ja-JP" sz="1400" dirty="0" smtClean="0"/>
          </a:p>
          <a:p>
            <a:r>
              <a:rPr lang="en-US" altLang="ja-JP" sz="1400" dirty="0" smtClean="0"/>
              <a:t>….. </a:t>
            </a:r>
            <a:r>
              <a:rPr lang="ja-JP" altLang="en-US" sz="1400" dirty="0" smtClean="0"/>
              <a:t>データ処理の担当者が作成 </a:t>
            </a:r>
            <a:endParaRPr lang="en-US" altLang="ja-JP" sz="1400" dirty="0"/>
          </a:p>
        </p:txBody>
      </p:sp>
      <p:sp>
        <p:nvSpPr>
          <p:cNvPr id="49" name="正方形/長方形 48"/>
          <p:cNvSpPr/>
          <p:nvPr/>
        </p:nvSpPr>
        <p:spPr>
          <a:xfrm>
            <a:off x="4130234" y="2743931"/>
            <a:ext cx="4258190" cy="307777"/>
          </a:xfrm>
          <a:prstGeom prst="rect">
            <a:avLst/>
          </a:prstGeom>
        </p:spPr>
        <p:txBody>
          <a:bodyPr wrap="square">
            <a:spAutoFit/>
          </a:bodyPr>
          <a:lstStyle/>
          <a:p>
            <a:r>
              <a:rPr lang="en-US" altLang="ja-JP" sz="1400" dirty="0" smtClean="0"/>
              <a:t>L1TSD TLM2FITS … ISAS </a:t>
            </a:r>
            <a:r>
              <a:rPr lang="ja-JP" altLang="en-US" sz="1400" dirty="0" smtClean="0"/>
              <a:t>が提供</a:t>
            </a:r>
            <a:endParaRPr lang="en-US" altLang="ja-JP" sz="1400" dirty="0"/>
          </a:p>
        </p:txBody>
      </p:sp>
      <p:cxnSp>
        <p:nvCxnSpPr>
          <p:cNvPr id="51" name="直線コネクタ 50"/>
          <p:cNvCxnSpPr/>
          <p:nvPr/>
        </p:nvCxnSpPr>
        <p:spPr>
          <a:xfrm flipV="1">
            <a:off x="3945104" y="2996952"/>
            <a:ext cx="356917" cy="21602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935786" y="3501008"/>
            <a:ext cx="1968809" cy="523220"/>
          </a:xfrm>
          <a:prstGeom prst="rect">
            <a:avLst/>
          </a:prstGeom>
        </p:spPr>
        <p:txBody>
          <a:bodyPr wrap="none">
            <a:spAutoFit/>
          </a:bodyPr>
          <a:lstStyle/>
          <a:p>
            <a:r>
              <a:rPr lang="ja-JP" altLang="en-US" sz="1400" u="sng" dirty="0" smtClean="0"/>
              <a:t>共通な</a:t>
            </a:r>
            <a:endParaRPr lang="en-US" altLang="ja-JP" sz="1400" u="sng" dirty="0" smtClean="0"/>
          </a:p>
          <a:p>
            <a:r>
              <a:rPr lang="ja-JP" altLang="en-US" sz="1400" u="sng" dirty="0" smtClean="0"/>
              <a:t>工学値</a:t>
            </a:r>
            <a:r>
              <a:rPr lang="ja-JP" altLang="en-US" sz="1400" u="sng" dirty="0"/>
              <a:t>変換</a:t>
            </a:r>
            <a:r>
              <a:rPr lang="ja-JP" altLang="en-US" sz="1400" u="sng" dirty="0" smtClean="0"/>
              <a:t>エンジン </a:t>
            </a:r>
            <a:r>
              <a:rPr lang="en-US" altLang="ja-JP" sz="1400" u="sng" dirty="0" smtClean="0"/>
              <a:t>…..</a:t>
            </a:r>
            <a:endParaRPr lang="ja-JP" altLang="en-US" sz="1400" dirty="0"/>
          </a:p>
        </p:txBody>
      </p:sp>
      <p:sp>
        <p:nvSpPr>
          <p:cNvPr id="25" name="正方形/長方形 24"/>
          <p:cNvSpPr/>
          <p:nvPr/>
        </p:nvSpPr>
        <p:spPr>
          <a:xfrm>
            <a:off x="1310889" y="4417948"/>
            <a:ext cx="1604927" cy="523220"/>
          </a:xfrm>
          <a:prstGeom prst="rect">
            <a:avLst/>
          </a:prstGeom>
        </p:spPr>
        <p:txBody>
          <a:bodyPr wrap="none">
            <a:spAutoFit/>
          </a:bodyPr>
          <a:lstStyle/>
          <a:p>
            <a:r>
              <a:rPr lang="en-US" altLang="ja-JP" sz="1400" u="sng" dirty="0" smtClean="0"/>
              <a:t>FITS </a:t>
            </a:r>
            <a:r>
              <a:rPr lang="ja-JP" altLang="en-US" sz="1400" u="sng" dirty="0" smtClean="0"/>
              <a:t>固有な</a:t>
            </a:r>
            <a:endParaRPr lang="en-US" altLang="ja-JP" sz="1400" u="sng" dirty="0" smtClean="0"/>
          </a:p>
          <a:p>
            <a:r>
              <a:rPr lang="ja-JP" altLang="en-US" sz="1400" u="sng" dirty="0" smtClean="0"/>
              <a:t>処理プログラム</a:t>
            </a:r>
            <a:r>
              <a:rPr lang="en-US" altLang="ja-JP" sz="1400" u="sng" dirty="0" smtClean="0"/>
              <a:t>…...</a:t>
            </a:r>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4212513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en-US" altLang="ja-JP" sz="2800" dirty="0" smtClean="0"/>
              <a:t>L1TSD</a:t>
            </a:r>
            <a:r>
              <a:rPr lang="en-US" altLang="ja-JP" dirty="0" smtClean="0"/>
              <a:t/>
            </a:r>
            <a:br>
              <a:rPr lang="en-US" altLang="ja-JP" dirty="0" smtClean="0"/>
            </a:br>
            <a:r>
              <a:rPr lang="en-US" altLang="ja-JP" sz="3600" dirty="0" err="1" smtClean="0"/>
              <a:t>L1TSD</a:t>
            </a:r>
            <a:r>
              <a:rPr lang="en-US" altLang="ja-JP" sz="3600" dirty="0" smtClean="0"/>
              <a:t> </a:t>
            </a:r>
            <a:r>
              <a:rPr lang="ja-JP" altLang="en-US" sz="3600" dirty="0" smtClean="0"/>
              <a:t>を用いた開発のステップ</a:t>
            </a:r>
            <a:endParaRPr kumimoji="1" lang="ja-JP" altLang="en-US" sz="3600" dirty="0"/>
          </a:p>
        </p:txBody>
      </p:sp>
      <p:sp>
        <p:nvSpPr>
          <p:cNvPr id="6" name="コンテンツ プレースホルダー 5"/>
          <p:cNvSpPr>
            <a:spLocks noGrp="1"/>
          </p:cNvSpPr>
          <p:nvPr>
            <p:ph idx="1"/>
          </p:nvPr>
        </p:nvSpPr>
        <p:spPr/>
        <p:txBody>
          <a:bodyPr>
            <a:noAutofit/>
          </a:bodyPr>
          <a:lstStyle/>
          <a:p>
            <a:pPr marL="0" indent="0">
              <a:buNone/>
            </a:pPr>
            <a:r>
              <a:rPr lang="en-US" altLang="ja-JP" sz="1600" dirty="0" smtClean="0"/>
              <a:t>L1TSD </a:t>
            </a:r>
            <a:r>
              <a:rPr lang="ja-JP" altLang="en-US" sz="1600" dirty="0" smtClean="0"/>
              <a:t>を用いる方法では、必要なステップを下記の通り</a:t>
            </a:r>
            <a:endParaRPr lang="en-US" altLang="ja-JP" sz="1600" dirty="0" smtClean="0"/>
          </a:p>
          <a:p>
            <a:pPr marL="0" indent="0">
              <a:buNone/>
            </a:pPr>
            <a:endParaRPr lang="en-US" altLang="ja-JP" sz="1600" dirty="0"/>
          </a:p>
          <a:p>
            <a:r>
              <a:rPr lang="en-US" altLang="ja-JP" sz="1600" strike="sngStrike" dirty="0" smtClean="0">
                <a:solidFill>
                  <a:schemeClr val="bg1">
                    <a:lumMod val="75000"/>
                  </a:schemeClr>
                </a:solidFill>
              </a:rPr>
              <a:t>( SIB </a:t>
            </a:r>
            <a:r>
              <a:rPr lang="ja-JP" altLang="en-US" sz="1600" strike="sngStrike" dirty="0" smtClean="0">
                <a:solidFill>
                  <a:schemeClr val="bg1">
                    <a:lumMod val="75000"/>
                  </a:schemeClr>
                </a:solidFill>
              </a:rPr>
              <a:t>の書式を理解する </a:t>
            </a:r>
            <a:r>
              <a:rPr lang="en-US" altLang="ja-JP" sz="1600" strike="sngStrike" dirty="0" smtClean="0">
                <a:solidFill>
                  <a:schemeClr val="bg1">
                    <a:lumMod val="75000"/>
                  </a:schemeClr>
                </a:solidFill>
              </a:rPr>
              <a:t>)</a:t>
            </a:r>
          </a:p>
          <a:p>
            <a:r>
              <a:rPr lang="en-US" altLang="ja-JP" sz="1600" strike="sngStrike" dirty="0" smtClean="0">
                <a:solidFill>
                  <a:schemeClr val="bg1">
                    <a:lumMod val="75000"/>
                  </a:schemeClr>
                </a:solidFill>
              </a:rPr>
              <a:t>( SIB </a:t>
            </a:r>
            <a:r>
              <a:rPr lang="ja-JP" altLang="en-US" sz="1600" strike="sngStrike" dirty="0" smtClean="0">
                <a:solidFill>
                  <a:schemeClr val="bg1">
                    <a:lumMod val="75000"/>
                  </a:schemeClr>
                </a:solidFill>
              </a:rPr>
              <a:t>を読み込み動作するライブラリを作成する </a:t>
            </a:r>
            <a:r>
              <a:rPr lang="en-US" altLang="ja-JP" sz="1600" strike="sngStrike" dirty="0">
                <a:solidFill>
                  <a:schemeClr val="bg1">
                    <a:lumMod val="75000"/>
                  </a:schemeClr>
                </a:solidFill>
              </a:rPr>
              <a:t>)</a:t>
            </a:r>
            <a:endParaRPr lang="en-US" altLang="ja-JP" sz="1600" strike="sngStrike" dirty="0" smtClean="0">
              <a:solidFill>
                <a:schemeClr val="bg1">
                  <a:lumMod val="75000"/>
                </a:schemeClr>
              </a:solidFill>
            </a:endParaRPr>
          </a:p>
          <a:p>
            <a:r>
              <a:rPr lang="en-US" altLang="ja-JP" sz="1600" dirty="0" smtClean="0">
                <a:solidFill>
                  <a:srgbClr val="0070C0"/>
                </a:solidFill>
              </a:rPr>
              <a:t>( FITS </a:t>
            </a:r>
            <a:r>
              <a:rPr lang="ja-JP" altLang="en-US" sz="1600" dirty="0" smtClean="0">
                <a:solidFill>
                  <a:srgbClr val="0070C0"/>
                </a:solidFill>
              </a:rPr>
              <a:t>の規格を理解する </a:t>
            </a:r>
            <a:r>
              <a:rPr lang="en-US" altLang="ja-JP" sz="1600" dirty="0" smtClean="0">
                <a:solidFill>
                  <a:srgbClr val="0070C0"/>
                </a:solidFill>
              </a:rPr>
              <a:t>)</a:t>
            </a:r>
          </a:p>
          <a:p>
            <a:r>
              <a:rPr lang="en-US" altLang="ja-JP" sz="1600" dirty="0" smtClean="0"/>
              <a:t>FITS </a:t>
            </a:r>
            <a:r>
              <a:rPr lang="ja-JP" altLang="en-US" sz="1600" dirty="0" smtClean="0"/>
              <a:t>に従い、ファイルの書式を規定する</a:t>
            </a:r>
            <a:endParaRPr lang="en-US" altLang="ja-JP" sz="1600" dirty="0" smtClean="0"/>
          </a:p>
          <a:p>
            <a:r>
              <a:rPr lang="en-US" altLang="ja-JP" sz="1600" strike="sngStrike" dirty="0" smtClean="0">
                <a:solidFill>
                  <a:schemeClr val="bg1">
                    <a:lumMod val="75000"/>
                  </a:schemeClr>
                </a:solidFill>
              </a:rPr>
              <a:t>( C</a:t>
            </a:r>
            <a:r>
              <a:rPr lang="ja-JP" altLang="en-US" sz="1600" strike="sngStrike" dirty="0" smtClean="0">
                <a:solidFill>
                  <a:schemeClr val="bg1">
                    <a:lumMod val="75000"/>
                  </a:schemeClr>
                </a:solidFill>
              </a:rPr>
              <a:t>言語など、一般的なプログラムの書き方を覚える </a:t>
            </a:r>
            <a:r>
              <a:rPr lang="en-US" altLang="ja-JP" sz="1600" strike="sngStrike" dirty="0" smtClean="0">
                <a:solidFill>
                  <a:schemeClr val="bg1">
                    <a:lumMod val="75000"/>
                  </a:schemeClr>
                </a:solidFill>
              </a:rPr>
              <a:t>)</a:t>
            </a:r>
          </a:p>
          <a:p>
            <a:r>
              <a:rPr lang="en-US" altLang="ja-JP" sz="1600" strike="sngStrike" dirty="0" smtClean="0">
                <a:solidFill>
                  <a:schemeClr val="bg1">
                    <a:lumMod val="75000"/>
                  </a:schemeClr>
                </a:solidFill>
              </a:rPr>
              <a:t>( FITSIO </a:t>
            </a:r>
            <a:r>
              <a:rPr lang="ja-JP" altLang="en-US" sz="1600" strike="sngStrike" dirty="0" smtClean="0">
                <a:solidFill>
                  <a:schemeClr val="bg1">
                    <a:lumMod val="75000"/>
                  </a:schemeClr>
                </a:solidFill>
              </a:rPr>
              <a:t>など、</a:t>
            </a:r>
            <a:r>
              <a:rPr lang="en-US" altLang="ja-JP" sz="1600" strike="sngStrike" dirty="0" smtClean="0">
                <a:solidFill>
                  <a:schemeClr val="bg1">
                    <a:lumMod val="75000"/>
                  </a:schemeClr>
                </a:solidFill>
              </a:rPr>
              <a:t>FITS</a:t>
            </a:r>
            <a:r>
              <a:rPr lang="ja-JP" altLang="en-US" sz="1600" strike="sngStrike" dirty="0" smtClean="0">
                <a:solidFill>
                  <a:schemeClr val="bg1">
                    <a:lumMod val="75000"/>
                  </a:schemeClr>
                </a:solidFill>
              </a:rPr>
              <a:t>を扱うためのライブラリの利用法を覚える </a:t>
            </a:r>
            <a:r>
              <a:rPr lang="en-US" altLang="ja-JP" sz="1600" strike="sngStrike" dirty="0" smtClean="0">
                <a:solidFill>
                  <a:schemeClr val="bg1">
                    <a:lumMod val="75000"/>
                  </a:schemeClr>
                </a:solidFill>
              </a:rPr>
              <a:t>)</a:t>
            </a:r>
          </a:p>
          <a:p>
            <a:r>
              <a:rPr lang="en-US" altLang="ja-JP" sz="1600" strike="sngStrike" dirty="0" smtClean="0">
                <a:solidFill>
                  <a:schemeClr val="bg1">
                    <a:lumMod val="75000"/>
                  </a:schemeClr>
                </a:solidFill>
              </a:rPr>
              <a:t>( </a:t>
            </a:r>
            <a:r>
              <a:rPr lang="ja-JP" altLang="en-US" sz="1600" strike="sngStrike" dirty="0" smtClean="0">
                <a:solidFill>
                  <a:schemeClr val="bg1">
                    <a:lumMod val="75000"/>
                  </a:schemeClr>
                </a:solidFill>
              </a:rPr>
              <a:t>プログラムに書き下す </a:t>
            </a:r>
            <a:r>
              <a:rPr lang="en-US" altLang="ja-JP" sz="1600" strike="sngStrike" dirty="0" smtClean="0">
                <a:solidFill>
                  <a:schemeClr val="bg1">
                    <a:lumMod val="75000"/>
                  </a:schemeClr>
                </a:solidFill>
              </a:rPr>
              <a:t>)</a:t>
            </a:r>
          </a:p>
          <a:p>
            <a:r>
              <a:rPr kumimoji="1" lang="ja-JP" altLang="en-US" sz="1600" dirty="0"/>
              <a:t>処理</a:t>
            </a:r>
            <a:r>
              <a:rPr kumimoji="1" lang="ja-JP" altLang="en-US" sz="1600" dirty="0" smtClean="0"/>
              <a:t>結果が正しいか検証する</a:t>
            </a:r>
            <a:endParaRPr lang="en-US" altLang="ja-JP" sz="1600" dirty="0"/>
          </a:p>
          <a:p>
            <a:endParaRPr lang="en-US" altLang="ja-JP" sz="1600" u="sng" dirty="0"/>
          </a:p>
          <a:p>
            <a:pPr marL="0" indent="0">
              <a:buNone/>
            </a:pPr>
            <a:r>
              <a:rPr lang="ja-JP" altLang="en-US" sz="1600" dirty="0"/>
              <a:t>○ </a:t>
            </a:r>
            <a:r>
              <a:rPr lang="ja-JP" altLang="en-US" sz="1600" dirty="0" smtClean="0"/>
              <a:t>使う側は、ファイルの書式を規定するのみ </a:t>
            </a:r>
            <a:endParaRPr lang="en-US" altLang="ja-JP" sz="1600" dirty="0" smtClean="0"/>
          </a:p>
          <a:p>
            <a:pPr marL="0" indent="0">
              <a:buNone/>
            </a:pPr>
            <a:r>
              <a:rPr lang="ja-JP" altLang="en-US" sz="1600" dirty="0" smtClean="0"/>
              <a:t>○ あらゆる衛星プロジェクトに対応できるよう、また、誰でも容易に、任意のファイル書式を指定できるよう自由度を持たせた</a:t>
            </a:r>
            <a:r>
              <a:rPr lang="ja-JP" altLang="en-US" sz="1600" dirty="0" smtClean="0">
                <a:solidFill>
                  <a:srgbClr val="0070C0"/>
                </a:solidFill>
              </a:rPr>
              <a:t> </a:t>
            </a:r>
            <a:r>
              <a:rPr lang="en-US" altLang="ja-JP" sz="1600" dirty="0" smtClean="0">
                <a:solidFill>
                  <a:srgbClr val="0070C0"/>
                </a:solidFill>
                <a:sym typeface="Wingdings" panose="05000000000000000000" pitchFamily="2" charset="2"/>
              </a:rPr>
              <a:t> L1TSD </a:t>
            </a:r>
            <a:r>
              <a:rPr lang="ja-JP" altLang="en-US" sz="1600" dirty="0" smtClean="0">
                <a:solidFill>
                  <a:srgbClr val="0070C0"/>
                </a:solidFill>
                <a:sym typeface="Wingdings" panose="05000000000000000000" pitchFamily="2" charset="2"/>
              </a:rPr>
              <a:t>テンプレート</a:t>
            </a:r>
            <a:endParaRPr lang="en-US" altLang="ja-JP" sz="1600" dirty="0">
              <a:solidFill>
                <a:srgbClr val="0070C0"/>
              </a:solidFill>
            </a:endParaRPr>
          </a:p>
          <a:p>
            <a:pPr marL="0" indent="0">
              <a:buNone/>
            </a:pPr>
            <a:endParaRPr lang="en-US" altLang="ja-JP" sz="16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2952685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3826768" cy="1143000"/>
          </a:xfrm>
        </p:spPr>
        <p:txBody>
          <a:bodyPr>
            <a:normAutofit fontScale="90000"/>
          </a:bodyPr>
          <a:lstStyle/>
          <a:p>
            <a:r>
              <a:rPr lang="en-US" altLang="ja-JP" sz="3100" dirty="0" smtClean="0"/>
              <a:t>L1TSD</a:t>
            </a:r>
            <a:r>
              <a:rPr lang="en-US" altLang="ja-JP" dirty="0" smtClean="0"/>
              <a:t/>
            </a:r>
            <a:br>
              <a:rPr lang="en-US" altLang="ja-JP" dirty="0" smtClean="0"/>
            </a:br>
            <a:r>
              <a:rPr lang="en-US" altLang="ja-JP" sz="4000" dirty="0" err="1" smtClean="0"/>
              <a:t>L1TSD</a:t>
            </a:r>
            <a:r>
              <a:rPr lang="en-US" altLang="ja-JP" sz="4000" dirty="0" smtClean="0"/>
              <a:t> </a:t>
            </a:r>
            <a:r>
              <a:rPr lang="ja-JP" altLang="en-US" sz="4000" dirty="0" smtClean="0"/>
              <a:t>テンプレート</a:t>
            </a:r>
            <a:r>
              <a:rPr kumimoji="1" lang="en-US" altLang="ja-JP" sz="4000" dirty="0" smtClean="0"/>
              <a:t> </a:t>
            </a:r>
            <a:endParaRPr kumimoji="1" lang="ja-JP" altLang="en-US" sz="4000" dirty="0"/>
          </a:p>
        </p:txBody>
      </p:sp>
      <p:sp>
        <p:nvSpPr>
          <p:cNvPr id="3" name="コンテンツ プレースホルダー 2"/>
          <p:cNvSpPr>
            <a:spLocks noGrp="1"/>
          </p:cNvSpPr>
          <p:nvPr>
            <p:ph idx="1"/>
          </p:nvPr>
        </p:nvSpPr>
        <p:spPr>
          <a:xfrm>
            <a:off x="457199" y="1600200"/>
            <a:ext cx="3904691" cy="4781128"/>
          </a:xfrm>
        </p:spPr>
        <p:txBody>
          <a:bodyPr>
            <a:normAutofit/>
          </a:bodyPr>
          <a:lstStyle/>
          <a:p>
            <a:r>
              <a:rPr kumimoji="1" lang="ja-JP" altLang="en-US" sz="1600" dirty="0" smtClean="0"/>
              <a:t>ファイルの書式は </a:t>
            </a:r>
            <a:r>
              <a:rPr kumimoji="1" lang="en-US" altLang="ja-JP" sz="1600" dirty="0" smtClean="0"/>
              <a:t>FITS </a:t>
            </a:r>
            <a:r>
              <a:rPr kumimoji="1" lang="ja-JP" altLang="en-US" sz="1600" dirty="0" smtClean="0"/>
              <a:t>の知識のある人なら、誰でも記述できるよう、右の例のようなテンプレートファイルの記法を定めた</a:t>
            </a:r>
            <a:endParaRPr kumimoji="1" lang="en-US" altLang="ja-JP" sz="1600" dirty="0" smtClean="0"/>
          </a:p>
          <a:p>
            <a:endParaRPr lang="en-US" altLang="ja-JP" sz="1600" dirty="0"/>
          </a:p>
          <a:p>
            <a:r>
              <a:rPr lang="en-US" altLang="ja-JP" sz="1600" dirty="0" smtClean="0"/>
              <a:t>FITS </a:t>
            </a:r>
            <a:r>
              <a:rPr lang="ja-JP" altLang="en-US" sz="1600" dirty="0" smtClean="0"/>
              <a:t>を扱うためのデファクトスタンダードなライブラリ </a:t>
            </a:r>
            <a:r>
              <a:rPr lang="en-US" altLang="ja-JP" sz="1600" dirty="0" smtClean="0"/>
              <a:t>FITSIO </a:t>
            </a:r>
            <a:r>
              <a:rPr lang="ja-JP" altLang="en-US" sz="1600" dirty="0" smtClean="0"/>
              <a:t>で使用可能なテンプレートファイルを拡張した形式</a:t>
            </a:r>
            <a:endParaRPr lang="en-US" altLang="ja-JP" sz="1600" dirty="0" smtClean="0"/>
          </a:p>
          <a:p>
            <a:endParaRPr kumimoji="1" lang="en-US" altLang="ja-JP" sz="1600" dirty="0"/>
          </a:p>
          <a:p>
            <a:r>
              <a:rPr lang="ja-JP" altLang="en-US" sz="1600" dirty="0" smtClean="0"/>
              <a:t>カラムごとに、対象とするテレメトリ項目名　</a:t>
            </a:r>
            <a:r>
              <a:rPr lang="en-US" altLang="ja-JP" sz="1600" dirty="0" smtClean="0"/>
              <a:t>(TTNAM#), </a:t>
            </a:r>
            <a:r>
              <a:rPr lang="ja-JP" altLang="en-US" sz="1600" dirty="0" smtClean="0"/>
              <a:t>工学値変換するか否か </a:t>
            </a:r>
            <a:r>
              <a:rPr lang="en-US" altLang="ja-JP" sz="1600" dirty="0" smtClean="0"/>
              <a:t>(TCONV#) </a:t>
            </a:r>
            <a:r>
              <a:rPr lang="ja-JP" altLang="en-US" sz="1600" dirty="0" smtClean="0"/>
              <a:t>などを記述し、テレメトリ処理の内容を定める</a:t>
            </a:r>
            <a:endParaRPr lang="en-US" altLang="ja-JP" sz="1600" dirty="0" smtClean="0"/>
          </a:p>
          <a:p>
            <a:endParaRPr kumimoji="1" lang="en-US" altLang="ja-JP" sz="1600" dirty="0"/>
          </a:p>
          <a:p>
            <a:r>
              <a:rPr lang="ja-JP" altLang="en-US" sz="1600" dirty="0" smtClean="0"/>
              <a:t>データの取得開始、終了時間などヘッダに観測情報を自動で値を設定するディレクティブ </a:t>
            </a:r>
            <a:r>
              <a:rPr lang="en-US" altLang="ja-JP" sz="1600" dirty="0" smtClean="0"/>
              <a:t>(@@</a:t>
            </a:r>
            <a:r>
              <a:rPr lang="ja-JP" altLang="en-US" sz="1600" dirty="0" smtClean="0"/>
              <a:t>ディレクティブ名</a:t>
            </a:r>
            <a:r>
              <a:rPr lang="en-US" altLang="ja-JP" sz="1600" dirty="0" smtClean="0"/>
              <a:t>) </a:t>
            </a:r>
            <a:r>
              <a:rPr lang="ja-JP" altLang="en-US" sz="1600" dirty="0" smtClean="0"/>
              <a:t>を用意した</a:t>
            </a:r>
            <a:endParaRPr kumimoji="1" lang="ja-JP" altLang="en-US" sz="1600" dirty="0"/>
          </a:p>
        </p:txBody>
      </p:sp>
      <p:sp>
        <p:nvSpPr>
          <p:cNvPr id="4" name="円/楕円 3"/>
          <p:cNvSpPr/>
          <p:nvPr/>
        </p:nvSpPr>
        <p:spPr>
          <a:xfrm>
            <a:off x="7713340" y="260648"/>
            <a:ext cx="1130424" cy="576064"/>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FITS</a:t>
            </a:r>
            <a:r>
              <a:rPr kumimoji="1" lang="ja-JP" altLang="en-US" dirty="0" smtClean="0"/>
              <a:t>版</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
        <p:nvSpPr>
          <p:cNvPr id="8" name="正方形/長方形 7"/>
          <p:cNvSpPr/>
          <p:nvPr/>
        </p:nvSpPr>
        <p:spPr>
          <a:xfrm>
            <a:off x="4361891" y="96153"/>
            <a:ext cx="4674605" cy="6717223"/>
          </a:xfrm>
          <a:prstGeom prst="rect">
            <a:avLst/>
          </a:prstGeom>
          <a:ln>
            <a:solidFill>
              <a:schemeClr val="tx1"/>
            </a:solidFill>
          </a:ln>
        </p:spPr>
        <p:txBody>
          <a:bodyPr wrap="square">
            <a:spAutoFit/>
          </a:bodyPr>
          <a:lstStyle/>
          <a:p>
            <a:r>
              <a:rPr lang="en-US" altLang="ja-JP" sz="1050" dirty="0" smtClean="0">
                <a:latin typeface="ＭＳ ゴシック" panose="020B0609070205080204" pitchFamily="49" charset="-128"/>
                <a:ea typeface="ＭＳ ゴシック" panose="020B0609070205080204" pitchFamily="49" charset="-128"/>
              </a:rPr>
              <a:t>#</a:t>
            </a:r>
          </a:p>
          <a:p>
            <a:r>
              <a:rPr lang="en-US" altLang="ja-JP" sz="1050" dirty="0" smtClean="0">
                <a:latin typeface="ＭＳ ゴシック" panose="020B0609070205080204" pitchFamily="49" charset="-128"/>
                <a:ea typeface="ＭＳ ゴシック" panose="020B0609070205080204" pitchFamily="49" charset="-128"/>
              </a:rPr>
              <a:t># SAMPLE: FILE(L1TSD)Template</a:t>
            </a:r>
          </a:p>
          <a:p>
            <a:r>
              <a:rPr lang="en-US" altLang="ja-JP" sz="1050" dirty="0" smtClean="0">
                <a:latin typeface="ＭＳ ゴシック" panose="020B0609070205080204" pitchFamily="49" charset="-128"/>
                <a:ea typeface="ＭＳ ゴシック" panose="020B0609070205080204" pitchFamily="49" charset="-128"/>
              </a:rPr>
              <a:t>#</a:t>
            </a:r>
            <a:endParaRPr lang="en-US" altLang="ja-JP" sz="1050" dirty="0">
              <a:latin typeface="ＭＳ ゴシック" panose="020B0609070205080204" pitchFamily="49" charset="-128"/>
              <a:ea typeface="ＭＳ ゴシック" panose="020B0609070205080204" pitchFamily="49" charset="-128"/>
            </a:endParaRPr>
          </a:p>
          <a:p>
            <a:r>
              <a:rPr lang="en-US" altLang="ja-JP" sz="1050" dirty="0" smtClean="0">
                <a:latin typeface="ＭＳ ゴシック" panose="020B0609070205080204" pitchFamily="49" charset="-128"/>
                <a:ea typeface="ＭＳ ゴシック" panose="020B0609070205080204" pitchFamily="49" charset="-128"/>
              </a:rPr>
              <a:t>TIME-EPH  </a:t>
            </a:r>
            <a:r>
              <a:rPr lang="en-US" altLang="ja-JP" sz="1050" dirty="0">
                <a:latin typeface="ＭＳ ゴシック" panose="020B0609070205080204" pitchFamily="49" charset="-128"/>
                <a:ea typeface="ＭＳ ゴシック" panose="020B0609070205080204" pitchFamily="49" charset="-128"/>
              </a:rPr>
              <a:t>= 2005-01-01T00:00:00</a:t>
            </a:r>
          </a:p>
          <a:p>
            <a:r>
              <a:rPr lang="en-US" altLang="ja-JP" sz="1050" dirty="0">
                <a:latin typeface="ＭＳ ゴシック" panose="020B0609070205080204" pitchFamily="49" charset="-128"/>
                <a:ea typeface="ＭＳ ゴシック" panose="020B0609070205080204" pitchFamily="49" charset="-128"/>
              </a:rPr>
              <a:t>XTENSION  = BINTABLE</a:t>
            </a:r>
          </a:p>
          <a:p>
            <a:r>
              <a:rPr lang="en-US" altLang="ja-JP" sz="1050" dirty="0">
                <a:latin typeface="ＭＳ ゴシック" panose="020B0609070205080204" pitchFamily="49" charset="-128"/>
                <a:ea typeface="ＭＳ ゴシック" panose="020B0609070205080204" pitchFamily="49" charset="-128"/>
              </a:rPr>
              <a:t>EXTNAME   = BTE1</a:t>
            </a:r>
          </a:p>
          <a:p>
            <a:r>
              <a:rPr lang="en-US" altLang="ja-JP" sz="1050" dirty="0">
                <a:latin typeface="ＭＳ ゴシック" panose="020B0609070205080204" pitchFamily="49" charset="-128"/>
                <a:ea typeface="ＭＳ ゴシック" panose="020B0609070205080204" pitchFamily="49" charset="-128"/>
              </a:rPr>
              <a:t>SMPLBASE  = DR_A.HB_MON</a:t>
            </a:r>
          </a:p>
          <a:p>
            <a:r>
              <a:rPr lang="en-US" altLang="ja-JP" sz="1050" dirty="0">
                <a:latin typeface="ＭＳ ゴシック" panose="020B0609070205080204" pitchFamily="49" charset="-128"/>
                <a:ea typeface="ＭＳ ゴシック" panose="020B0609070205080204" pitchFamily="49" charset="-128"/>
              </a:rPr>
              <a:t>TXFLDKWD  = 'TTNAM,TINPL,TCONV,TSPAN,TSTAT'</a:t>
            </a:r>
          </a:p>
          <a:p>
            <a:r>
              <a:rPr lang="en-US" altLang="ja-JP" sz="1050" dirty="0">
                <a:latin typeface="ＭＳ ゴシック" panose="020B0609070205080204" pitchFamily="49" charset="-128"/>
                <a:ea typeface="ＭＳ ゴシック" panose="020B0609070205080204" pitchFamily="49" charset="-128"/>
              </a:rPr>
              <a:t>DATE-CRT  = @@CREATE-DATE          </a:t>
            </a:r>
            <a:r>
              <a:rPr lang="en-US" altLang="ja-JP" sz="1050" dirty="0" smtClean="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date of the create</a:t>
            </a:r>
          </a:p>
          <a:p>
            <a:r>
              <a:rPr lang="en-US" altLang="ja-JP" sz="1050" dirty="0">
                <a:latin typeface="ＭＳ ゴシック" panose="020B0609070205080204" pitchFamily="49" charset="-128"/>
                <a:ea typeface="ＭＳ ゴシック" panose="020B0609070205080204" pitchFamily="49" charset="-128"/>
              </a:rPr>
              <a:t>DATE-OBS  = @@RP-FRONT-DATE</a:t>
            </a:r>
          </a:p>
          <a:p>
            <a:r>
              <a:rPr lang="en-US" altLang="ja-JP" sz="1050" dirty="0">
                <a:latin typeface="ＭＳ ゴシック" panose="020B0609070205080204" pitchFamily="49" charset="-128"/>
                <a:ea typeface="ＭＳ ゴシック" panose="020B0609070205080204" pitchFamily="49" charset="-128"/>
              </a:rPr>
              <a:t>DATE-END  = @@RP-END-DATE  </a:t>
            </a:r>
            <a:r>
              <a:rPr lang="en-US" altLang="ja-JP" sz="1050" dirty="0" smtClean="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 date of end of observation</a:t>
            </a:r>
          </a:p>
          <a:p>
            <a:r>
              <a:rPr lang="en-US" altLang="ja-JP" sz="1050" dirty="0">
                <a:latin typeface="ＭＳ ゴシック" panose="020B0609070205080204" pitchFamily="49" charset="-128"/>
                <a:ea typeface="ＭＳ ゴシック" panose="020B0609070205080204" pitchFamily="49" charset="-128"/>
              </a:rPr>
              <a:t>TSTART    = @@TSTART          </a:t>
            </a:r>
            <a:r>
              <a:rPr lang="en-US" altLang="ja-JP" sz="1050" dirty="0" smtClean="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 total seconds of the DATE-OBS</a:t>
            </a:r>
          </a:p>
          <a:p>
            <a:r>
              <a:rPr lang="en-US" altLang="ja-JP" sz="1050" dirty="0">
                <a:latin typeface="ＭＳ ゴシック" panose="020B0609070205080204" pitchFamily="49" charset="-128"/>
                <a:ea typeface="ＭＳ ゴシック" panose="020B0609070205080204" pitchFamily="49" charset="-128"/>
              </a:rPr>
              <a:t>TSTOP     = @@TSTOP             </a:t>
            </a:r>
            <a:r>
              <a:rPr lang="en-US" altLang="ja-JP" sz="1050" dirty="0" smtClean="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 total seconds of the DATE-END</a:t>
            </a:r>
          </a:p>
          <a:p>
            <a:r>
              <a:rPr lang="en-US" altLang="ja-JP" sz="1050" dirty="0" smtClean="0">
                <a:latin typeface="ＭＳ ゴシック" panose="020B0609070205080204" pitchFamily="49" charset="-128"/>
                <a:ea typeface="ＭＳ ゴシック" panose="020B0609070205080204" pitchFamily="49" charset="-128"/>
              </a:rPr>
              <a:t>FILENM    </a:t>
            </a:r>
            <a:r>
              <a:rPr lang="en-US" altLang="ja-JP" sz="1050" dirty="0">
                <a:latin typeface="ＭＳ ゴシック" panose="020B0609070205080204" pitchFamily="49" charset="-128"/>
                <a:ea typeface="ＭＳ ゴシック" panose="020B0609070205080204" pitchFamily="49" charset="-128"/>
              </a:rPr>
              <a:t>= @@RPT:INFILENAME     </a:t>
            </a:r>
            <a:r>
              <a:rPr lang="en-US" altLang="ja-JP" sz="1050" dirty="0" smtClean="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 file name of  the RPT</a:t>
            </a:r>
          </a:p>
          <a:p>
            <a:r>
              <a:rPr lang="en-US" altLang="ja-JP" sz="1050" dirty="0">
                <a:latin typeface="ＭＳ ゴシック" panose="020B0609070205080204" pitchFamily="49" charset="-128"/>
                <a:ea typeface="ＭＳ ゴシック" panose="020B0609070205080204" pitchFamily="49" charset="-128"/>
              </a:rPr>
              <a:t>HISTORY     @@RPT:[1]:HISTORY</a:t>
            </a:r>
          </a:p>
          <a:p>
            <a:r>
              <a:rPr lang="en-US" altLang="ja-JP" sz="1050" dirty="0">
                <a:latin typeface="ＭＳ ゴシック" panose="020B0609070205080204" pitchFamily="49" charset="-128"/>
                <a:ea typeface="ＭＳ ゴシック" panose="020B0609070205080204" pitchFamily="49" charset="-128"/>
              </a:rPr>
              <a:t>CHECKSUM  =</a:t>
            </a:r>
          </a:p>
          <a:p>
            <a:r>
              <a:rPr lang="en-US" altLang="ja-JP" sz="1050" dirty="0">
                <a:latin typeface="ＭＳ ゴシック" panose="020B0609070205080204" pitchFamily="49" charset="-128"/>
                <a:ea typeface="ＭＳ ゴシック" panose="020B0609070205080204" pitchFamily="49" charset="-128"/>
              </a:rPr>
              <a:t>DATASUM   =</a:t>
            </a:r>
          </a:p>
          <a:p>
            <a:r>
              <a:rPr lang="en-US" altLang="ja-JP" sz="1050" dirty="0">
                <a:latin typeface="ＭＳ ゴシック" panose="020B0609070205080204" pitchFamily="49" charset="-128"/>
                <a:ea typeface="ＭＳ ゴシック" panose="020B0609070205080204" pitchFamily="49" charset="-128"/>
              </a:rPr>
              <a:t>TTYPE#   = TI</a:t>
            </a:r>
          </a:p>
          <a:p>
            <a:r>
              <a:rPr lang="en-US" altLang="ja-JP" sz="1050" dirty="0">
                <a:latin typeface="ＭＳ ゴシック" panose="020B0609070205080204" pitchFamily="49" charset="-128"/>
                <a:ea typeface="ＭＳ ゴシック" panose="020B0609070205080204" pitchFamily="49" charset="-128"/>
              </a:rPr>
              <a:t> TFORM#  = 1J</a:t>
            </a:r>
          </a:p>
          <a:p>
            <a:r>
              <a:rPr lang="en-US" altLang="ja-JP" sz="1050" dirty="0">
                <a:latin typeface="ＭＳ ゴシック" panose="020B0609070205080204" pitchFamily="49" charset="-128"/>
                <a:ea typeface="ＭＳ ゴシック" panose="020B0609070205080204" pitchFamily="49" charset="-128"/>
              </a:rPr>
              <a:t> TTNAM#  = @TI</a:t>
            </a:r>
          </a:p>
          <a:p>
            <a:r>
              <a:rPr lang="en-US" altLang="ja-JP" sz="1050" dirty="0">
                <a:latin typeface="ＭＳ ゴシック" panose="020B0609070205080204" pitchFamily="49" charset="-128"/>
                <a:ea typeface="ＭＳ ゴシック" panose="020B0609070205080204" pitchFamily="49" charset="-128"/>
              </a:rPr>
              <a:t>TTYPE#   = EPH_ELAPSE</a:t>
            </a:r>
          </a:p>
          <a:p>
            <a:r>
              <a:rPr lang="en-US" altLang="ja-JP" sz="1050" dirty="0">
                <a:latin typeface="ＭＳ ゴシック" panose="020B0609070205080204" pitchFamily="49" charset="-128"/>
                <a:ea typeface="ＭＳ ゴシック" panose="020B0609070205080204" pitchFamily="49" charset="-128"/>
              </a:rPr>
              <a:t> TFORM#  = 1D</a:t>
            </a:r>
          </a:p>
          <a:p>
            <a:r>
              <a:rPr lang="en-US" altLang="ja-JP" sz="1050" dirty="0">
                <a:latin typeface="ＭＳ ゴシック" panose="020B0609070205080204" pitchFamily="49" charset="-128"/>
                <a:ea typeface="ＭＳ ゴシック" panose="020B0609070205080204" pitchFamily="49" charset="-128"/>
              </a:rPr>
              <a:t> TTNAM#  = @EPH_ELAPSE</a:t>
            </a:r>
          </a:p>
          <a:p>
            <a:r>
              <a:rPr lang="en-US" altLang="ja-JP" sz="1050" dirty="0">
                <a:latin typeface="ＭＳ ゴシック" panose="020B0609070205080204" pitchFamily="49" charset="-128"/>
                <a:ea typeface="ＭＳ ゴシック" panose="020B0609070205080204" pitchFamily="49" charset="-128"/>
              </a:rPr>
              <a:t>TTYPE#   = YYYY</a:t>
            </a:r>
          </a:p>
          <a:p>
            <a:r>
              <a:rPr lang="en-US" altLang="ja-JP" sz="1050" dirty="0">
                <a:latin typeface="ＭＳ ゴシック" panose="020B0609070205080204" pitchFamily="49" charset="-128"/>
                <a:ea typeface="ＭＳ ゴシック" panose="020B0609070205080204" pitchFamily="49" charset="-128"/>
              </a:rPr>
              <a:t> TFORM#  = 1I</a:t>
            </a:r>
          </a:p>
          <a:p>
            <a:r>
              <a:rPr lang="en-US" altLang="ja-JP" sz="1050" dirty="0">
                <a:latin typeface="ＭＳ ゴシック" panose="020B0609070205080204" pitchFamily="49" charset="-128"/>
                <a:ea typeface="ＭＳ ゴシック" panose="020B0609070205080204" pitchFamily="49" charset="-128"/>
              </a:rPr>
              <a:t> TNULL#  = -1</a:t>
            </a:r>
          </a:p>
          <a:p>
            <a:r>
              <a:rPr lang="en-US" altLang="ja-JP" sz="1050" dirty="0">
                <a:latin typeface="ＭＳ ゴシック" panose="020B0609070205080204" pitchFamily="49" charset="-128"/>
                <a:ea typeface="ＭＳ ゴシック" panose="020B0609070205080204" pitchFamily="49" charset="-128"/>
              </a:rPr>
              <a:t> TTNAM#  = @YYYY</a:t>
            </a:r>
          </a:p>
          <a:p>
            <a:r>
              <a:rPr lang="en-US" altLang="ja-JP" sz="1050" dirty="0">
                <a:latin typeface="ＭＳ ゴシック" panose="020B0609070205080204" pitchFamily="49" charset="-128"/>
                <a:ea typeface="ＭＳ ゴシック" panose="020B0609070205080204" pitchFamily="49" charset="-128"/>
              </a:rPr>
              <a:t>TTYPE#   = MM</a:t>
            </a:r>
          </a:p>
          <a:p>
            <a:r>
              <a:rPr lang="en-US" altLang="ja-JP" sz="1050" dirty="0">
                <a:latin typeface="ＭＳ ゴシック" panose="020B0609070205080204" pitchFamily="49" charset="-128"/>
                <a:ea typeface="ＭＳ ゴシック" panose="020B0609070205080204" pitchFamily="49" charset="-128"/>
              </a:rPr>
              <a:t> TFORM#  = 1B</a:t>
            </a:r>
          </a:p>
          <a:p>
            <a:r>
              <a:rPr lang="en-US" altLang="ja-JP" sz="1050" dirty="0">
                <a:latin typeface="ＭＳ ゴシック" panose="020B0609070205080204" pitchFamily="49" charset="-128"/>
                <a:ea typeface="ＭＳ ゴシック" panose="020B0609070205080204" pitchFamily="49" charset="-128"/>
              </a:rPr>
              <a:t> TNULL#  = 0</a:t>
            </a:r>
          </a:p>
          <a:p>
            <a:r>
              <a:rPr lang="en-US" altLang="ja-JP" sz="1050" dirty="0">
                <a:latin typeface="ＭＳ ゴシック" panose="020B0609070205080204" pitchFamily="49" charset="-128"/>
                <a:ea typeface="ＭＳ ゴシック" panose="020B0609070205080204" pitchFamily="49" charset="-128"/>
              </a:rPr>
              <a:t> TTNAM#  = @MM</a:t>
            </a:r>
          </a:p>
          <a:p>
            <a:r>
              <a:rPr lang="en-US" altLang="ja-JP" sz="1050" dirty="0">
                <a:latin typeface="ＭＳ ゴシック" panose="020B0609070205080204" pitchFamily="49" charset="-128"/>
                <a:ea typeface="ＭＳ ゴシック" panose="020B0609070205080204" pitchFamily="49" charset="-128"/>
              </a:rPr>
              <a:t>TTYPE#   = COL1</a:t>
            </a:r>
          </a:p>
          <a:p>
            <a:r>
              <a:rPr lang="en-US" altLang="ja-JP" sz="1050" dirty="0">
                <a:latin typeface="ＭＳ ゴシック" panose="020B0609070205080204" pitchFamily="49" charset="-128"/>
                <a:ea typeface="ＭＳ ゴシック" panose="020B0609070205080204" pitchFamily="49" charset="-128"/>
              </a:rPr>
              <a:t> TFORM#  = 1D</a:t>
            </a:r>
          </a:p>
          <a:p>
            <a:r>
              <a:rPr lang="en-US" altLang="ja-JP" sz="1050" dirty="0">
                <a:latin typeface="ＭＳ ゴシック" panose="020B0609070205080204" pitchFamily="49" charset="-128"/>
                <a:ea typeface="ＭＳ ゴシック" panose="020B0609070205080204" pitchFamily="49" charset="-128"/>
              </a:rPr>
              <a:t> TTNAM#  = DR_A.HB_MON</a:t>
            </a:r>
          </a:p>
          <a:p>
            <a:r>
              <a:rPr lang="en-US" altLang="ja-JP" sz="1050" dirty="0">
                <a:latin typeface="ＭＳ ゴシック" panose="020B0609070205080204" pitchFamily="49" charset="-128"/>
                <a:ea typeface="ＭＳ ゴシック" panose="020B0609070205080204" pitchFamily="49" charset="-128"/>
              </a:rPr>
              <a:t> TCONV#  = RAW</a:t>
            </a:r>
          </a:p>
          <a:p>
            <a:r>
              <a:rPr lang="en-US" altLang="ja-JP" sz="1050" dirty="0" smtClean="0">
                <a:latin typeface="ＭＳ ゴシック" panose="020B0609070205080204" pitchFamily="49" charset="-128"/>
                <a:ea typeface="ＭＳ ゴシック" panose="020B0609070205080204" pitchFamily="49" charset="-128"/>
              </a:rPr>
              <a:t>TTYPE</a:t>
            </a:r>
            <a:r>
              <a:rPr lang="en-US" altLang="ja-JP" sz="1050" dirty="0">
                <a:latin typeface="ＭＳ ゴシック" panose="020B0609070205080204" pitchFamily="49" charset="-128"/>
                <a:ea typeface="ＭＳ ゴシック" panose="020B0609070205080204" pitchFamily="49" charset="-128"/>
              </a:rPr>
              <a:t>#   = COL3</a:t>
            </a:r>
          </a:p>
          <a:p>
            <a:r>
              <a:rPr lang="en-US" altLang="ja-JP" sz="1050" dirty="0">
                <a:latin typeface="ＭＳ ゴシック" panose="020B0609070205080204" pitchFamily="49" charset="-128"/>
                <a:ea typeface="ＭＳ ゴシック" panose="020B0609070205080204" pitchFamily="49" charset="-128"/>
              </a:rPr>
              <a:t> TFORM#  = 1D</a:t>
            </a:r>
          </a:p>
          <a:p>
            <a:r>
              <a:rPr lang="en-US" altLang="ja-JP" sz="1050" dirty="0">
                <a:latin typeface="ＭＳ ゴシック" panose="020B0609070205080204" pitchFamily="49" charset="-128"/>
                <a:ea typeface="ＭＳ ゴシック" panose="020B0609070205080204" pitchFamily="49" charset="-128"/>
              </a:rPr>
              <a:t> TTNAM#  = DR_A.DBL_RELOC</a:t>
            </a:r>
          </a:p>
          <a:p>
            <a:r>
              <a:rPr lang="en-US" altLang="ja-JP" sz="1050" dirty="0">
                <a:latin typeface="ＭＳ ゴシック" panose="020B0609070205080204" pitchFamily="49" charset="-128"/>
                <a:ea typeface="ＭＳ ゴシック" panose="020B0609070205080204" pitchFamily="49" charset="-128"/>
              </a:rPr>
              <a:t> TCONV#  = RAW</a:t>
            </a:r>
          </a:p>
          <a:p>
            <a:r>
              <a:rPr lang="en-US" altLang="ja-JP" sz="1050" dirty="0">
                <a:latin typeface="ＭＳ ゴシック" panose="020B0609070205080204" pitchFamily="49" charset="-128"/>
                <a:ea typeface="ＭＳ ゴシック" panose="020B0609070205080204" pitchFamily="49" charset="-128"/>
              </a:rPr>
              <a:t> TSTAT#  = @@</a:t>
            </a:r>
            <a:r>
              <a:rPr lang="en-US" altLang="ja-JP" sz="1050" dirty="0" smtClean="0">
                <a:latin typeface="ＭＳ ゴシック" panose="020B0609070205080204" pitchFamily="49" charset="-128"/>
                <a:ea typeface="ＭＳ ゴシック" panose="020B0609070205080204" pitchFamily="49" charset="-128"/>
              </a:rPr>
              <a:t>SIB:STATUS</a:t>
            </a:r>
          </a:p>
          <a:p>
            <a:r>
              <a:rPr lang="en-US" altLang="ja-JP" sz="1050" dirty="0" smtClean="0">
                <a:latin typeface="ＭＳ ゴシック" panose="020B0609070205080204" pitchFamily="49" charset="-128"/>
                <a:ea typeface="ＭＳ ゴシック" panose="020B0609070205080204" pitchFamily="49" charset="-128"/>
              </a:rPr>
              <a:t> TSPAN#  = 20</a:t>
            </a:r>
            <a:endParaRPr lang="en-US" altLang="ja-JP" sz="1050" dirty="0">
              <a:latin typeface="ＭＳ ゴシック" panose="020B0609070205080204" pitchFamily="49" charset="-128"/>
              <a:ea typeface="ＭＳ ゴシック" panose="020B0609070205080204" pitchFamily="49" charset="-128"/>
            </a:endParaRPr>
          </a:p>
        </p:txBody>
      </p:sp>
      <p:sp>
        <p:nvSpPr>
          <p:cNvPr id="7" name="左中かっこ 6"/>
          <p:cNvSpPr/>
          <p:nvPr/>
        </p:nvSpPr>
        <p:spPr>
          <a:xfrm flipH="1">
            <a:off x="6023592" y="2899066"/>
            <a:ext cx="204592" cy="40324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6372201" y="2894389"/>
            <a:ext cx="2304256" cy="523220"/>
          </a:xfrm>
          <a:prstGeom prst="rect">
            <a:avLst/>
          </a:prstGeom>
          <a:noFill/>
        </p:spPr>
        <p:txBody>
          <a:bodyPr wrap="square" rtlCol="0">
            <a:spAutoFit/>
          </a:bodyPr>
          <a:lstStyle/>
          <a:p>
            <a:r>
              <a:rPr lang="en-US" altLang="ja-JP" sz="1400" dirty="0" smtClean="0">
                <a:solidFill>
                  <a:srgbClr val="0070C0"/>
                </a:solidFill>
              </a:rPr>
              <a:t>TTYPE# </a:t>
            </a:r>
            <a:r>
              <a:rPr lang="ja-JP" altLang="en-US" sz="1400" dirty="0" smtClean="0">
                <a:solidFill>
                  <a:srgbClr val="0070C0"/>
                </a:solidFill>
              </a:rPr>
              <a:t>から</a:t>
            </a:r>
            <a:r>
              <a:rPr lang="en-US" altLang="ja-JP" sz="1400" dirty="0">
                <a:solidFill>
                  <a:srgbClr val="0070C0"/>
                </a:solidFill>
              </a:rPr>
              <a:t> </a:t>
            </a:r>
            <a:r>
              <a:rPr lang="ja-JP" altLang="en-US" sz="1400" dirty="0" smtClean="0">
                <a:solidFill>
                  <a:srgbClr val="0070C0"/>
                </a:solidFill>
              </a:rPr>
              <a:t>次の </a:t>
            </a:r>
            <a:r>
              <a:rPr lang="en-US" altLang="ja-JP" sz="1400" dirty="0" smtClean="0">
                <a:solidFill>
                  <a:srgbClr val="0070C0"/>
                </a:solidFill>
              </a:rPr>
              <a:t>TTYPE# </a:t>
            </a:r>
            <a:r>
              <a:rPr kumimoji="1" lang="ja-JP" altLang="en-US" sz="1400" dirty="0" err="1" smtClean="0">
                <a:solidFill>
                  <a:srgbClr val="0070C0"/>
                </a:solidFill>
              </a:rPr>
              <a:t>までが</a:t>
            </a:r>
            <a:r>
              <a:rPr kumimoji="1" lang="ja-JP" altLang="en-US" sz="1400" dirty="0" smtClean="0">
                <a:solidFill>
                  <a:srgbClr val="0070C0"/>
                </a:solidFill>
              </a:rPr>
              <a:t>１つのカラムの定義</a:t>
            </a:r>
            <a:endParaRPr kumimoji="1" lang="ja-JP" altLang="en-US" dirty="0">
              <a:solidFill>
                <a:srgbClr val="0070C0"/>
              </a:solidFill>
            </a:endParaRPr>
          </a:p>
        </p:txBody>
      </p:sp>
      <p:sp>
        <p:nvSpPr>
          <p:cNvPr id="11" name="テキスト ボックス 10"/>
          <p:cNvSpPr txBox="1"/>
          <p:nvPr/>
        </p:nvSpPr>
        <p:spPr>
          <a:xfrm>
            <a:off x="6300192" y="5054974"/>
            <a:ext cx="2304256" cy="738664"/>
          </a:xfrm>
          <a:prstGeom prst="rect">
            <a:avLst/>
          </a:prstGeom>
          <a:noFill/>
        </p:spPr>
        <p:txBody>
          <a:bodyPr wrap="square" rtlCol="0">
            <a:spAutoFit/>
          </a:bodyPr>
          <a:lstStyle/>
          <a:p>
            <a:r>
              <a:rPr lang="en-US" altLang="ja-JP" sz="1050" dirty="0" smtClean="0">
                <a:solidFill>
                  <a:srgbClr val="0070C0"/>
                </a:solidFill>
              </a:rPr>
              <a:t>… </a:t>
            </a:r>
            <a:r>
              <a:rPr lang="ja-JP" altLang="en-US" sz="1050" dirty="0" smtClean="0">
                <a:solidFill>
                  <a:srgbClr val="0070C0"/>
                </a:solidFill>
              </a:rPr>
              <a:t>カラムのラベル</a:t>
            </a:r>
            <a:endParaRPr lang="en-US" altLang="ja-JP" sz="1050" dirty="0" smtClean="0">
              <a:solidFill>
                <a:srgbClr val="0070C0"/>
              </a:solidFill>
            </a:endParaRPr>
          </a:p>
          <a:p>
            <a:r>
              <a:rPr lang="en-US" altLang="ja-JP" sz="1050" dirty="0" smtClean="0">
                <a:solidFill>
                  <a:srgbClr val="0070C0"/>
                </a:solidFill>
              </a:rPr>
              <a:t>… </a:t>
            </a:r>
            <a:r>
              <a:rPr lang="ja-JP" altLang="en-US" sz="1050" dirty="0" smtClean="0">
                <a:solidFill>
                  <a:srgbClr val="0070C0"/>
                </a:solidFill>
              </a:rPr>
              <a:t>倍精度浮動小数点</a:t>
            </a:r>
            <a:endParaRPr lang="en-US" altLang="ja-JP" sz="1050" dirty="0" smtClean="0">
              <a:solidFill>
                <a:srgbClr val="0070C0"/>
              </a:solidFill>
            </a:endParaRPr>
          </a:p>
          <a:p>
            <a:r>
              <a:rPr lang="en-US" altLang="ja-JP" sz="1050" dirty="0" smtClean="0">
                <a:solidFill>
                  <a:srgbClr val="0070C0"/>
                </a:solidFill>
              </a:rPr>
              <a:t>… </a:t>
            </a:r>
            <a:r>
              <a:rPr lang="ja-JP" altLang="en-US" sz="1050" dirty="0" smtClean="0">
                <a:solidFill>
                  <a:srgbClr val="0070C0"/>
                </a:solidFill>
              </a:rPr>
              <a:t>テレメトリ名称を指定</a:t>
            </a:r>
            <a:endParaRPr lang="en-US" altLang="ja-JP" sz="1050" dirty="0" smtClean="0">
              <a:solidFill>
                <a:srgbClr val="0070C0"/>
              </a:solidFill>
            </a:endParaRPr>
          </a:p>
          <a:p>
            <a:r>
              <a:rPr kumimoji="1" lang="en-US" altLang="ja-JP" sz="1050" dirty="0" smtClean="0">
                <a:solidFill>
                  <a:srgbClr val="0070C0"/>
                </a:solidFill>
              </a:rPr>
              <a:t>… </a:t>
            </a:r>
            <a:r>
              <a:rPr kumimoji="1" lang="ja-JP" altLang="en-US" sz="1050" dirty="0" smtClean="0">
                <a:solidFill>
                  <a:srgbClr val="0070C0"/>
                </a:solidFill>
              </a:rPr>
              <a:t>生データを指定</a:t>
            </a:r>
            <a:endParaRPr kumimoji="1" lang="ja-JP" altLang="en-US" sz="1050" dirty="0">
              <a:solidFill>
                <a:srgbClr val="0070C0"/>
              </a:solidFill>
            </a:endParaRPr>
          </a:p>
        </p:txBody>
      </p:sp>
    </p:spTree>
    <p:extLst>
      <p:ext uri="{BB962C8B-B14F-4D97-AF65-F5344CB8AC3E}">
        <p14:creationId xmlns:p14="http://schemas.microsoft.com/office/powerpoint/2010/main" val="168741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100" dirty="0" smtClean="0"/>
              <a:t>L1TSD</a:t>
            </a:r>
            <a:r>
              <a:rPr lang="en-US" altLang="ja-JP" dirty="0" smtClean="0"/>
              <a:t/>
            </a:r>
            <a:br>
              <a:rPr lang="en-US" altLang="ja-JP" dirty="0" smtClean="0"/>
            </a:br>
            <a:r>
              <a:rPr lang="ja-JP" altLang="en-US" sz="4000" dirty="0" smtClean="0"/>
              <a:t>機能概要</a:t>
            </a:r>
            <a:endParaRPr kumimoji="1" lang="ja-JP" altLang="en-US" sz="4000" dirty="0"/>
          </a:p>
        </p:txBody>
      </p:sp>
      <p:sp>
        <p:nvSpPr>
          <p:cNvPr id="3" name="コンテンツ プレースホルダー 2"/>
          <p:cNvSpPr>
            <a:spLocks noGrp="1"/>
          </p:cNvSpPr>
          <p:nvPr>
            <p:ph idx="1"/>
          </p:nvPr>
        </p:nvSpPr>
        <p:spPr/>
        <p:txBody>
          <a:bodyPr/>
          <a:lstStyle/>
          <a:p>
            <a:r>
              <a:rPr lang="ja-JP" altLang="en-US" sz="1800" dirty="0"/>
              <a:t>時刻毎</a:t>
            </a:r>
            <a:r>
              <a:rPr lang="ja-JP" altLang="en-US" sz="1800" dirty="0" smtClean="0"/>
              <a:t>にレコードを作成する</a:t>
            </a:r>
            <a:endParaRPr lang="en-US" altLang="ja-JP" sz="1800" dirty="0" smtClean="0"/>
          </a:p>
          <a:p>
            <a:r>
              <a:rPr lang="en-US" altLang="ja-JP" sz="1800" dirty="0" smtClean="0"/>
              <a:t>(</a:t>
            </a:r>
            <a:r>
              <a:rPr lang="ja-JP" altLang="en-US" sz="1800" dirty="0" smtClean="0"/>
              <a:t>サブコミなど</a:t>
            </a:r>
            <a:r>
              <a:rPr lang="ja-JP" altLang="en-US" sz="1800" dirty="0"/>
              <a:t>の</a:t>
            </a:r>
            <a:r>
              <a:rPr lang="ja-JP" altLang="en-US" sz="1800" dirty="0" smtClean="0"/>
              <a:t>理由で、テレメトリ項目の出力タイミングが不揃いな場合のため</a:t>
            </a:r>
            <a:r>
              <a:rPr lang="en-US" altLang="ja-JP" sz="1800" dirty="0" smtClean="0"/>
              <a:t>)</a:t>
            </a:r>
            <a:br>
              <a:rPr lang="en-US" altLang="ja-JP" sz="1800" dirty="0" smtClean="0"/>
            </a:br>
            <a:r>
              <a:rPr lang="ja-JP" altLang="en-US" sz="1800" dirty="0" smtClean="0"/>
              <a:t>カラムの値に抜けがある場合は、無効であることを表す値 </a:t>
            </a:r>
            <a:r>
              <a:rPr lang="en-US" altLang="ja-JP" sz="1800" dirty="0" smtClean="0"/>
              <a:t>(TNULL) </a:t>
            </a:r>
            <a:r>
              <a:rPr lang="ja-JP" altLang="en-US" sz="1800" dirty="0"/>
              <a:t>を</a:t>
            </a:r>
            <a:r>
              <a:rPr lang="ja-JP" altLang="en-US" sz="1800" dirty="0" smtClean="0"/>
              <a:t>詰める</a:t>
            </a:r>
            <a:r>
              <a:rPr lang="en-US" altLang="ja-JP" sz="1800" dirty="0" smtClean="0"/>
              <a:t/>
            </a:r>
            <a:br>
              <a:rPr lang="en-US" altLang="ja-JP" sz="1800" dirty="0" smtClean="0"/>
            </a:br>
            <a:r>
              <a:rPr lang="en-US" altLang="ja-JP" sz="1800" dirty="0" smtClean="0">
                <a:solidFill>
                  <a:srgbClr val="0070C0"/>
                </a:solidFill>
              </a:rPr>
              <a:t>(</a:t>
            </a:r>
            <a:r>
              <a:rPr lang="ja-JP" altLang="en-US" sz="1800" dirty="0" smtClean="0">
                <a:solidFill>
                  <a:srgbClr val="0070C0"/>
                </a:solidFill>
              </a:rPr>
              <a:t>まだらな表が作られる</a:t>
            </a:r>
            <a:r>
              <a:rPr lang="en-US" altLang="ja-JP" sz="1800" dirty="0" smtClean="0">
                <a:solidFill>
                  <a:srgbClr val="0070C0"/>
                </a:solidFill>
              </a:rPr>
              <a:t>)</a:t>
            </a:r>
          </a:p>
          <a:p>
            <a:r>
              <a:rPr lang="en-US" altLang="ja-JP" sz="1800" dirty="0" smtClean="0"/>
              <a:t>(</a:t>
            </a:r>
            <a:r>
              <a:rPr lang="ja-JP" altLang="en-US" sz="1800" dirty="0" smtClean="0"/>
              <a:t>あるパケットに含まれる値のみを記録したいなどのニーズに対応するため</a:t>
            </a:r>
            <a:r>
              <a:rPr lang="en-US" altLang="ja-JP" sz="1800" dirty="0" smtClean="0"/>
              <a:t>)</a:t>
            </a:r>
            <a:br>
              <a:rPr lang="en-US" altLang="ja-JP" sz="1800" dirty="0" smtClean="0"/>
            </a:br>
            <a:r>
              <a:rPr lang="ja-JP" altLang="en-US" sz="1800" dirty="0" smtClean="0"/>
              <a:t>指定したカラムに値があるレコードのみを残す機能を持たせた</a:t>
            </a:r>
            <a:r>
              <a:rPr lang="en-US" altLang="ja-JP" sz="1800" dirty="0" smtClean="0"/>
              <a:t/>
            </a:r>
            <a:br>
              <a:rPr lang="en-US" altLang="ja-JP" sz="1800" dirty="0" smtClean="0"/>
            </a:br>
            <a:endParaRPr lang="en-US" altLang="ja-JP" sz="1800" dirty="0" smtClean="0"/>
          </a:p>
          <a:p>
            <a:endParaRPr lang="en-US" altLang="ja-JP" sz="1800" dirty="0" smtClean="0"/>
          </a:p>
          <a:p>
            <a:endParaRPr lang="en-US" altLang="ja-JP" dirty="0"/>
          </a:p>
          <a:p>
            <a:endParaRPr kumimoji="1" lang="ja-JP" alt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506521"/>
            <a:ext cx="7927848" cy="3140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2267744" y="6392361"/>
            <a:ext cx="4752528" cy="276999"/>
          </a:xfrm>
          <a:prstGeom prst="rect">
            <a:avLst/>
          </a:prstGeom>
          <a:solidFill>
            <a:schemeClr val="bg1"/>
          </a:solidFill>
        </p:spPr>
        <p:txBody>
          <a:bodyPr wrap="square" rtlCol="0">
            <a:spAutoFit/>
          </a:bodyPr>
          <a:lstStyle/>
          <a:p>
            <a:pPr algn="ctr"/>
            <a:r>
              <a:rPr lang="ja-JP" altLang="en-US" sz="1200" dirty="0" smtClean="0">
                <a:solidFill>
                  <a:srgbClr val="00B050"/>
                </a:solidFill>
              </a:rPr>
              <a:t>文献</a:t>
            </a:r>
            <a:r>
              <a:rPr lang="en-US" altLang="ja-JP" sz="1200" dirty="0" smtClean="0">
                <a:solidFill>
                  <a:srgbClr val="00B050"/>
                </a:solidFill>
              </a:rPr>
              <a:t>1. </a:t>
            </a:r>
            <a:r>
              <a:rPr lang="ja-JP" altLang="en-US" sz="1200" dirty="0" smtClean="0">
                <a:solidFill>
                  <a:srgbClr val="00B050"/>
                </a:solidFill>
              </a:rPr>
              <a:t>図</a:t>
            </a:r>
            <a:r>
              <a:rPr lang="en-US" altLang="ja-JP" sz="1200" dirty="0" smtClean="0">
                <a:solidFill>
                  <a:srgbClr val="00B050"/>
                </a:solidFill>
              </a:rPr>
              <a:t>4-9</a:t>
            </a:r>
            <a:endParaRPr kumimoji="1" lang="ja-JP" altLang="en-US" sz="1200" dirty="0">
              <a:solidFill>
                <a:srgbClr val="00B050"/>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3343401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100" dirty="0"/>
              <a:t>L1TSD</a:t>
            </a:r>
            <a:r>
              <a:rPr lang="en-US" altLang="ja-JP" dirty="0"/>
              <a:t/>
            </a:r>
            <a:br>
              <a:rPr lang="en-US" altLang="ja-JP" dirty="0"/>
            </a:br>
            <a:r>
              <a:rPr lang="ja-JP" altLang="en-US" sz="4000" dirty="0"/>
              <a:t>機能概要</a:t>
            </a:r>
            <a:endParaRPr kumimoji="1" lang="ja-JP" altLang="en-US" sz="4000" dirty="0"/>
          </a:p>
        </p:txBody>
      </p:sp>
      <p:sp>
        <p:nvSpPr>
          <p:cNvPr id="3" name="コンテンツ プレースホルダー 2"/>
          <p:cNvSpPr>
            <a:spLocks noGrp="1"/>
          </p:cNvSpPr>
          <p:nvPr>
            <p:ph idx="1"/>
          </p:nvPr>
        </p:nvSpPr>
        <p:spPr/>
        <p:txBody>
          <a:bodyPr/>
          <a:lstStyle/>
          <a:p>
            <a:r>
              <a:rPr kumimoji="1" lang="ja-JP" altLang="en-US" sz="1800" dirty="0" smtClean="0"/>
              <a:t>カラムの値に抜けがある場合でも、値を埋められるように補間の機能を実装した</a:t>
            </a:r>
            <a:r>
              <a:rPr kumimoji="1" lang="en-US" altLang="ja-JP" sz="1800" dirty="0" smtClean="0"/>
              <a:t>( </a:t>
            </a:r>
            <a:r>
              <a:rPr kumimoji="1" lang="ja-JP" altLang="en-US" sz="1800" dirty="0" smtClean="0"/>
              <a:t>前述の機能と組み合わせ、異なる出力タイミングのテレメトリ項目を集め、値の埋まった表を作成することができる </a:t>
            </a:r>
            <a:r>
              <a:rPr kumimoji="1" lang="en-US" altLang="ja-JP" sz="1800" dirty="0" smtClean="0"/>
              <a:t>)</a:t>
            </a:r>
          </a:p>
          <a:p>
            <a:r>
              <a:rPr lang="ja-JP" altLang="en-US" sz="1800" dirty="0"/>
              <a:t>値</a:t>
            </a:r>
            <a:r>
              <a:rPr lang="ja-JP" altLang="en-US" sz="1800" dirty="0" smtClean="0"/>
              <a:t>が補間により得られた値か否かを</a:t>
            </a:r>
            <a:r>
              <a:rPr lang="en-US" altLang="ja-JP" sz="1800" dirty="0" smtClean="0"/>
              <a:t/>
            </a:r>
            <a:br>
              <a:rPr lang="en-US" altLang="ja-JP" sz="1800" dirty="0" smtClean="0"/>
            </a:br>
            <a:r>
              <a:rPr lang="ja-JP" altLang="en-US" sz="1800" dirty="0" smtClean="0"/>
              <a:t>ビットパターンで示すカラムを作成する</a:t>
            </a:r>
            <a:r>
              <a:rPr lang="en-US" altLang="ja-JP" sz="1800" dirty="0" smtClean="0"/>
              <a:t/>
            </a:r>
            <a:br>
              <a:rPr lang="en-US" altLang="ja-JP" sz="1800" dirty="0" smtClean="0"/>
            </a:br>
            <a:r>
              <a:rPr lang="ja-JP" altLang="en-US" sz="1800" dirty="0" smtClean="0"/>
              <a:t>機能を持たせた</a:t>
            </a:r>
            <a:endParaRPr kumimoji="1" lang="ja-JP" altLang="en-US" sz="18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26666" y="4660811"/>
            <a:ext cx="3459480" cy="2011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535075"/>
            <a:ext cx="3453003" cy="1983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テキスト ボックス 5"/>
          <p:cNvSpPr txBox="1"/>
          <p:nvPr/>
        </p:nvSpPr>
        <p:spPr>
          <a:xfrm>
            <a:off x="5026666" y="4224497"/>
            <a:ext cx="3430385" cy="276999"/>
          </a:xfrm>
          <a:prstGeom prst="rect">
            <a:avLst/>
          </a:prstGeom>
          <a:solidFill>
            <a:schemeClr val="bg1"/>
          </a:solidFill>
        </p:spPr>
        <p:txBody>
          <a:bodyPr wrap="square" rtlCol="0">
            <a:spAutoFit/>
          </a:bodyPr>
          <a:lstStyle/>
          <a:p>
            <a:pPr algn="ctr"/>
            <a:r>
              <a:rPr lang="ja-JP" altLang="en-US" sz="1200" dirty="0" smtClean="0">
                <a:solidFill>
                  <a:srgbClr val="00B050"/>
                </a:solidFill>
              </a:rPr>
              <a:t>文献</a:t>
            </a:r>
            <a:r>
              <a:rPr lang="en-US" altLang="ja-JP" sz="1200" dirty="0" smtClean="0">
                <a:solidFill>
                  <a:srgbClr val="00B050"/>
                </a:solidFill>
              </a:rPr>
              <a:t>1. </a:t>
            </a:r>
            <a:r>
              <a:rPr lang="ja-JP" altLang="en-US" sz="1200" dirty="0" smtClean="0">
                <a:solidFill>
                  <a:srgbClr val="00B050"/>
                </a:solidFill>
              </a:rPr>
              <a:t>図</a:t>
            </a:r>
            <a:r>
              <a:rPr lang="en-US" altLang="ja-JP" sz="1200" dirty="0" smtClean="0">
                <a:solidFill>
                  <a:srgbClr val="00B050"/>
                </a:solidFill>
              </a:rPr>
              <a:t>4-5</a:t>
            </a:r>
            <a:endParaRPr kumimoji="1" lang="ja-JP" altLang="en-US" sz="1200" dirty="0">
              <a:solidFill>
                <a:srgbClr val="00B050"/>
              </a:solidFill>
            </a:endParaRPr>
          </a:p>
        </p:txBody>
      </p:sp>
      <p:sp>
        <p:nvSpPr>
          <p:cNvPr id="7" name="テキスト ボックス 6"/>
          <p:cNvSpPr txBox="1"/>
          <p:nvPr/>
        </p:nvSpPr>
        <p:spPr>
          <a:xfrm>
            <a:off x="5038388" y="6351499"/>
            <a:ext cx="3430385" cy="276999"/>
          </a:xfrm>
          <a:prstGeom prst="rect">
            <a:avLst/>
          </a:prstGeom>
          <a:solidFill>
            <a:schemeClr val="bg1"/>
          </a:solidFill>
        </p:spPr>
        <p:txBody>
          <a:bodyPr wrap="square" rtlCol="0">
            <a:spAutoFit/>
          </a:bodyPr>
          <a:lstStyle/>
          <a:p>
            <a:pPr algn="ctr"/>
            <a:r>
              <a:rPr lang="ja-JP" altLang="en-US" sz="1200" dirty="0" smtClean="0">
                <a:solidFill>
                  <a:srgbClr val="00B050"/>
                </a:solidFill>
              </a:rPr>
              <a:t>文献</a:t>
            </a:r>
            <a:r>
              <a:rPr lang="en-US" altLang="ja-JP" sz="1200" dirty="0" smtClean="0">
                <a:solidFill>
                  <a:srgbClr val="00B050"/>
                </a:solidFill>
              </a:rPr>
              <a:t>1. </a:t>
            </a:r>
            <a:r>
              <a:rPr lang="ja-JP" altLang="en-US" sz="1200" dirty="0" smtClean="0">
                <a:solidFill>
                  <a:srgbClr val="00B050"/>
                </a:solidFill>
              </a:rPr>
              <a:t>図</a:t>
            </a:r>
            <a:r>
              <a:rPr lang="en-US" altLang="ja-JP" sz="1200" dirty="0" smtClean="0">
                <a:solidFill>
                  <a:srgbClr val="00B050"/>
                </a:solidFill>
              </a:rPr>
              <a:t>4-6</a:t>
            </a:r>
            <a:endParaRPr kumimoji="1" lang="ja-JP" altLang="en-US" sz="1200" dirty="0">
              <a:solidFill>
                <a:srgbClr val="00B050"/>
              </a:solidFill>
            </a:endParaRPr>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2978" y="3823672"/>
            <a:ext cx="3633216" cy="2773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テキスト ボックス 8"/>
          <p:cNvSpPr txBox="1"/>
          <p:nvPr/>
        </p:nvSpPr>
        <p:spPr>
          <a:xfrm>
            <a:off x="1294393" y="6395074"/>
            <a:ext cx="3430385" cy="276999"/>
          </a:xfrm>
          <a:prstGeom prst="rect">
            <a:avLst/>
          </a:prstGeom>
          <a:solidFill>
            <a:schemeClr val="bg1"/>
          </a:solidFill>
        </p:spPr>
        <p:txBody>
          <a:bodyPr wrap="square" rtlCol="0">
            <a:spAutoFit/>
          </a:bodyPr>
          <a:lstStyle/>
          <a:p>
            <a:pPr algn="ctr"/>
            <a:r>
              <a:rPr lang="ja-JP" altLang="en-US" sz="1200" dirty="0" smtClean="0">
                <a:solidFill>
                  <a:srgbClr val="00B050"/>
                </a:solidFill>
              </a:rPr>
              <a:t>文献</a:t>
            </a:r>
            <a:r>
              <a:rPr lang="en-US" altLang="ja-JP" sz="1200" dirty="0" smtClean="0">
                <a:solidFill>
                  <a:srgbClr val="00B050"/>
                </a:solidFill>
              </a:rPr>
              <a:t>1. </a:t>
            </a:r>
            <a:r>
              <a:rPr lang="ja-JP" altLang="en-US" sz="1200" dirty="0" smtClean="0">
                <a:solidFill>
                  <a:srgbClr val="00B050"/>
                </a:solidFill>
              </a:rPr>
              <a:t>図</a:t>
            </a:r>
            <a:r>
              <a:rPr lang="en-US" altLang="ja-JP" sz="1200" dirty="0">
                <a:solidFill>
                  <a:srgbClr val="00B050"/>
                </a:solidFill>
              </a:rPr>
              <a:t>2</a:t>
            </a:r>
            <a:r>
              <a:rPr lang="en-US" altLang="ja-JP" sz="1200" dirty="0" smtClean="0">
                <a:solidFill>
                  <a:srgbClr val="00B050"/>
                </a:solidFill>
              </a:rPr>
              <a:t>-3</a:t>
            </a:r>
            <a:endParaRPr kumimoji="1" lang="ja-JP" altLang="en-US" sz="1200" dirty="0">
              <a:solidFill>
                <a:srgbClr val="00B050"/>
              </a:solidFill>
            </a:endParaRPr>
          </a:p>
        </p:txBody>
      </p:sp>
      <p:sp>
        <p:nvSpPr>
          <p:cNvPr id="8" name="スライド番号プレースホルダー 7"/>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1951020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z="3100" dirty="0" smtClean="0"/>
              <a:t>L1TSD</a:t>
            </a:r>
            <a:r>
              <a:rPr kumimoji="1" lang="en-US" altLang="ja-JP" dirty="0" smtClean="0"/>
              <a:t/>
            </a:r>
            <a:br>
              <a:rPr kumimoji="1" lang="en-US" altLang="ja-JP" dirty="0" smtClean="0"/>
            </a:br>
            <a:r>
              <a:rPr lang="ja-JP" altLang="en-US" sz="4000" dirty="0"/>
              <a:t>機能概要</a:t>
            </a:r>
            <a:endParaRPr kumimoji="1" lang="ja-JP" altLang="en-US" sz="4000" dirty="0"/>
          </a:p>
        </p:txBody>
      </p:sp>
      <p:sp>
        <p:nvSpPr>
          <p:cNvPr id="3" name="コンテンツ プレースホルダー 2"/>
          <p:cNvSpPr>
            <a:spLocks noGrp="1"/>
          </p:cNvSpPr>
          <p:nvPr>
            <p:ph idx="1"/>
          </p:nvPr>
        </p:nvSpPr>
        <p:spPr/>
        <p:txBody>
          <a:bodyPr/>
          <a:lstStyle/>
          <a:p>
            <a:r>
              <a:rPr kumimoji="1" lang="en-US" altLang="ja-JP" sz="1800" dirty="0" smtClean="0"/>
              <a:t>L1TSD </a:t>
            </a:r>
            <a:r>
              <a:rPr kumimoji="1" lang="ja-JP" altLang="en-US" sz="1800" dirty="0" smtClean="0"/>
              <a:t>テンプレートの記述の自由度は高く、任意の </a:t>
            </a:r>
            <a:r>
              <a:rPr kumimoji="1" lang="en-US" altLang="ja-JP" sz="1800" dirty="0" smtClean="0"/>
              <a:t>FITS </a:t>
            </a:r>
            <a:r>
              <a:rPr kumimoji="1" lang="ja-JP" altLang="en-US" sz="1800" dirty="0" smtClean="0"/>
              <a:t>ファイルに対応できる</a:t>
            </a:r>
            <a:endParaRPr kumimoji="1" lang="en-US" altLang="ja-JP" sz="1800" dirty="0" smtClean="0"/>
          </a:p>
          <a:p>
            <a:r>
              <a:rPr lang="ja-JP" altLang="en-US" sz="1800" dirty="0" smtClean="0"/>
              <a:t>テレメトリ項目数が多い場合は、</a:t>
            </a:r>
            <a:r>
              <a:rPr lang="en-US" altLang="ja-JP" sz="1800" dirty="0" smtClean="0"/>
              <a:t>SIB</a:t>
            </a:r>
            <a:r>
              <a:rPr lang="ja-JP" altLang="en-US" sz="1800" dirty="0" smtClean="0"/>
              <a:t>と整合のとれた</a:t>
            </a:r>
            <a:r>
              <a:rPr lang="en-US" altLang="ja-JP" sz="1800" dirty="0" smtClean="0"/>
              <a:t>L1TSD</a:t>
            </a:r>
            <a:r>
              <a:rPr lang="ja-JP" altLang="en-US" sz="1800" dirty="0" smtClean="0"/>
              <a:t>テンプレートを作成するのが手間なため、テレメトリ名称のみを指定することで、</a:t>
            </a:r>
            <a:r>
              <a:rPr lang="en-US" altLang="ja-JP" sz="1800" dirty="0" smtClean="0"/>
              <a:t>L1TSD</a:t>
            </a:r>
            <a:r>
              <a:rPr lang="ja-JP" altLang="en-US" sz="1800" dirty="0" smtClean="0"/>
              <a:t>テンプレートが作られるツールが用意されている</a:t>
            </a:r>
            <a:endParaRPr lang="en-US" altLang="ja-JP" sz="1800" dirty="0" smtClean="0"/>
          </a:p>
          <a:p>
            <a:endParaRPr lang="en-US" altLang="ja-JP" sz="1800" dirty="0" smtClean="0"/>
          </a:p>
          <a:p>
            <a:r>
              <a:rPr kumimoji="1" lang="ja-JP" altLang="en-US" sz="1800" dirty="0" smtClean="0">
                <a:solidFill>
                  <a:srgbClr val="FF0000"/>
                </a:solidFill>
              </a:rPr>
              <a:t>△ 任意のフォーマットに対応する場合、衛星プロジェクトの方針に沿って、</a:t>
            </a:r>
            <a:r>
              <a:rPr kumimoji="1" lang="en-US" altLang="ja-JP" sz="1800" dirty="0" smtClean="0">
                <a:solidFill>
                  <a:srgbClr val="FF0000"/>
                </a:solidFill>
              </a:rPr>
              <a:t>SIB</a:t>
            </a:r>
            <a:r>
              <a:rPr kumimoji="1" lang="ja-JP" altLang="en-US" sz="1800" dirty="0" smtClean="0">
                <a:solidFill>
                  <a:srgbClr val="FF0000"/>
                </a:solidFill>
              </a:rPr>
              <a:t>からテンプレートファイルを作成するプログラムが必要 </a:t>
            </a:r>
            <a:r>
              <a:rPr kumimoji="1" lang="en-US" altLang="ja-JP" sz="1800" dirty="0" smtClean="0">
                <a:solidFill>
                  <a:srgbClr val="FF0000"/>
                </a:solidFill>
              </a:rPr>
              <a:t>(SIB </a:t>
            </a:r>
            <a:r>
              <a:rPr kumimoji="1" lang="ja-JP" altLang="en-US" sz="1800" dirty="0" smtClean="0">
                <a:solidFill>
                  <a:srgbClr val="FF0000"/>
                </a:solidFill>
              </a:rPr>
              <a:t>を読み込む必要がある汎用プログラムなため、それなりに難易度の高いプログラムであるが、テレメトリ処理全体をプログラミングするよりは簡略で済むようになっている</a:t>
            </a:r>
            <a:r>
              <a:rPr kumimoji="1" lang="en-US" altLang="ja-JP" sz="1800" dirty="0" smtClean="0">
                <a:solidFill>
                  <a:srgbClr val="FF0000"/>
                </a:solidFill>
              </a:rPr>
              <a:t>)</a:t>
            </a:r>
            <a:endParaRPr kumimoji="1" lang="ja-JP" altLang="en-US" sz="1800" dirty="0">
              <a:solidFill>
                <a:srgbClr val="FF0000"/>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272397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4000" dirty="0" smtClean="0"/>
              <a:t>Summary &amp;</a:t>
            </a:r>
            <a:r>
              <a:rPr kumimoji="1" lang="en-US" altLang="ja-JP" sz="4000" dirty="0" smtClean="0"/>
              <a:t> Future work</a:t>
            </a:r>
            <a:endParaRPr kumimoji="1" lang="ja-JP" altLang="en-US" sz="4000" dirty="0"/>
          </a:p>
        </p:txBody>
      </p:sp>
      <p:sp>
        <p:nvSpPr>
          <p:cNvPr id="5" name="コンテンツ プレースホルダー 4"/>
          <p:cNvSpPr>
            <a:spLocks noGrp="1"/>
          </p:cNvSpPr>
          <p:nvPr>
            <p:ph idx="1"/>
          </p:nvPr>
        </p:nvSpPr>
        <p:spPr/>
        <p:txBody>
          <a:bodyPr>
            <a:normAutofit fontScale="92500" lnSpcReduction="10000"/>
          </a:bodyPr>
          <a:lstStyle/>
          <a:p>
            <a:r>
              <a:rPr lang="en-US" altLang="ja-JP" sz="1800" dirty="0"/>
              <a:t>L1TSD </a:t>
            </a:r>
            <a:r>
              <a:rPr lang="ja-JP" altLang="en-US" sz="1800" dirty="0"/>
              <a:t>では、プログラムを書かずともフルセットの </a:t>
            </a:r>
            <a:r>
              <a:rPr lang="en-US" altLang="ja-JP" sz="1800" dirty="0"/>
              <a:t>SIB </a:t>
            </a:r>
            <a:r>
              <a:rPr lang="ja-JP" altLang="en-US" sz="1800" dirty="0"/>
              <a:t>のテレメトリ処理を可能と</a:t>
            </a:r>
            <a:r>
              <a:rPr lang="ja-JP" altLang="en-US" sz="1800" dirty="0" smtClean="0"/>
              <a:t>するよう、レベル１時系列データフォーマット変換ツール</a:t>
            </a:r>
            <a:r>
              <a:rPr lang="en-US" altLang="ja-JP" sz="1800" dirty="0" smtClean="0"/>
              <a:t>(L1TSD) </a:t>
            </a:r>
            <a:r>
              <a:rPr lang="ja-JP" altLang="en-US" sz="1800" dirty="0" smtClean="0"/>
              <a:t>を開発した</a:t>
            </a:r>
            <a:endParaRPr lang="en-US" altLang="ja-JP" sz="1800" dirty="0" smtClean="0"/>
          </a:p>
          <a:p>
            <a:r>
              <a:rPr lang="en-US" altLang="ja-JP" sz="1800" dirty="0" smtClean="0"/>
              <a:t>FITS </a:t>
            </a:r>
            <a:r>
              <a:rPr lang="ja-JP" altLang="en-US" sz="1800" dirty="0" smtClean="0"/>
              <a:t>版は、</a:t>
            </a:r>
            <a:r>
              <a:rPr lang="en-US" altLang="ja-JP" sz="1800" dirty="0" smtClean="0"/>
              <a:t>L1TSD Template </a:t>
            </a:r>
            <a:r>
              <a:rPr lang="ja-JP" altLang="en-US" sz="1800" dirty="0" smtClean="0"/>
              <a:t>を作成することで、</a:t>
            </a:r>
            <a:r>
              <a:rPr lang="en-US" altLang="ja-JP" sz="1800" dirty="0" smtClean="0"/>
              <a:t>Binary Table Extension </a:t>
            </a:r>
            <a:r>
              <a:rPr lang="ja-JP" altLang="en-US" sz="1800" dirty="0" smtClean="0"/>
              <a:t>を適用する、任意の </a:t>
            </a:r>
            <a:r>
              <a:rPr lang="en-US" altLang="ja-JP" sz="1800" dirty="0" smtClean="0"/>
              <a:t>FITS </a:t>
            </a:r>
            <a:r>
              <a:rPr lang="ja-JP" altLang="en-US" sz="1800" dirty="0" smtClean="0"/>
              <a:t>フォーマットに対応できる</a:t>
            </a:r>
            <a:endParaRPr lang="en-US" altLang="ja-JP" sz="1800" dirty="0" smtClean="0"/>
          </a:p>
          <a:p>
            <a:endParaRPr lang="en-US" altLang="ja-JP" sz="1800" dirty="0" smtClean="0"/>
          </a:p>
          <a:p>
            <a:pPr marL="0" indent="0" algn="ctr">
              <a:buNone/>
            </a:pPr>
            <a:r>
              <a:rPr lang="en-US" altLang="ja-JP" sz="1800" dirty="0" smtClean="0"/>
              <a:t>--------</a:t>
            </a:r>
          </a:p>
          <a:p>
            <a:pPr marL="0" indent="0">
              <a:buNone/>
            </a:pPr>
            <a:endParaRPr lang="en-US" altLang="ja-JP" sz="1800" dirty="0"/>
          </a:p>
          <a:p>
            <a:r>
              <a:rPr lang="ja-JP" altLang="en-US" sz="1800" dirty="0" smtClean="0"/>
              <a:t>ひさき、はやぶさ２、</a:t>
            </a:r>
            <a:r>
              <a:rPr lang="en-US" altLang="ja-JP" sz="1800" dirty="0" smtClean="0"/>
              <a:t>ASTRO-H </a:t>
            </a:r>
            <a:r>
              <a:rPr lang="ja-JP" altLang="en-US" sz="1800" dirty="0" err="1" smtClean="0"/>
              <a:t>での</a:t>
            </a:r>
            <a:r>
              <a:rPr lang="ja-JP" altLang="en-US" sz="1800" dirty="0" smtClean="0"/>
              <a:t>利用実績を踏まえ、鋭意、バグ修正やエラーメッセージの改善など、機能拡張を</a:t>
            </a:r>
            <a:r>
              <a:rPr lang="ja-JP" altLang="en-US" sz="1800" dirty="0" smtClean="0"/>
              <a:t>実施中</a:t>
            </a:r>
            <a:endParaRPr lang="en-US" altLang="ja-JP" sz="1800" dirty="0" smtClean="0"/>
          </a:p>
          <a:p>
            <a:endParaRPr lang="en-US" altLang="ja-JP" sz="1800" dirty="0"/>
          </a:p>
          <a:p>
            <a:pPr marL="0" indent="0" algn="ctr">
              <a:buNone/>
            </a:pPr>
            <a:r>
              <a:rPr lang="en-US" altLang="ja-JP" sz="1800" dirty="0" smtClean="0"/>
              <a:t>--------</a:t>
            </a:r>
            <a:endParaRPr lang="en-US" altLang="ja-JP" sz="1800" dirty="0" smtClean="0"/>
          </a:p>
          <a:p>
            <a:endParaRPr lang="en-US" altLang="ja-JP" sz="1800" dirty="0" smtClean="0"/>
          </a:p>
          <a:p>
            <a:r>
              <a:rPr lang="ja-JP" altLang="en-US" sz="1800" dirty="0"/>
              <a:t>性能</a:t>
            </a:r>
            <a:r>
              <a:rPr lang="ja-JP" altLang="en-US" sz="1800" dirty="0" smtClean="0"/>
              <a:t>は改善の余地あり</a:t>
            </a:r>
            <a:endParaRPr lang="en-US" altLang="ja-JP" sz="1800" dirty="0" smtClean="0"/>
          </a:p>
          <a:p>
            <a:r>
              <a:rPr lang="en-US" altLang="ja-JP" sz="1800" dirty="0" smtClean="0"/>
              <a:t>SIB </a:t>
            </a:r>
            <a:r>
              <a:rPr lang="ja-JP" altLang="en-US" sz="1800" dirty="0" smtClean="0"/>
              <a:t>からテンプレートを生成する機能にカスタマイズ性を</a:t>
            </a:r>
            <a:r>
              <a:rPr lang="ja-JP" altLang="en-US" sz="1800" dirty="0" smtClean="0"/>
              <a:t>持たせる</a:t>
            </a:r>
            <a:endParaRPr lang="en-US" altLang="ja-JP" sz="1800" dirty="0" smtClean="0"/>
          </a:p>
          <a:p>
            <a:r>
              <a:rPr lang="ja-JP" altLang="en-US" sz="1800" dirty="0" smtClean="0"/>
              <a:t>プロジェクト毎に </a:t>
            </a:r>
            <a:r>
              <a:rPr lang="en-US" altLang="ja-JP" sz="1800" dirty="0" smtClean="0"/>
              <a:t>L1TSD (FITS) </a:t>
            </a:r>
            <a:r>
              <a:rPr lang="ja-JP" altLang="en-US" sz="1800" dirty="0" smtClean="0"/>
              <a:t>のフォーマットを定めるのではなく、</a:t>
            </a:r>
            <a:r>
              <a:rPr lang="en-US" altLang="ja-JP" sz="1800" dirty="0" smtClean="0"/>
              <a:t>ISAS </a:t>
            </a:r>
            <a:r>
              <a:rPr lang="ja-JP" altLang="en-US" sz="1800" dirty="0" smtClean="0"/>
              <a:t>としての推奨値を示す</a:t>
            </a:r>
            <a:endParaRPr lang="en-US" altLang="ja-JP" sz="1800" dirty="0"/>
          </a:p>
          <a:p>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1237212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1800" dirty="0" smtClean="0"/>
              <a:t>文献</a:t>
            </a:r>
            <a:r>
              <a:rPr kumimoji="1" lang="en-US" altLang="ja-JP" sz="1800" dirty="0" smtClean="0"/>
              <a:t>1: </a:t>
            </a:r>
            <a:r>
              <a:rPr kumimoji="1" lang="ja-JP" altLang="en-US" sz="1800" dirty="0" smtClean="0"/>
              <a:t>レベル１時系列データフォーマット変換ツール </a:t>
            </a:r>
            <a:r>
              <a:rPr kumimoji="1" lang="en-US" altLang="ja-JP" sz="1800" dirty="0" smtClean="0"/>
              <a:t>(FITS) </a:t>
            </a:r>
            <a:r>
              <a:rPr kumimoji="1" lang="ja-JP" altLang="en-US" sz="1800" dirty="0" smtClean="0"/>
              <a:t>ユーザーズガイド</a:t>
            </a:r>
            <a:r>
              <a:rPr kumimoji="1" lang="en-US" altLang="ja-JP" sz="1800" dirty="0" smtClean="0"/>
              <a:t>, </a:t>
            </a:r>
            <a:r>
              <a:rPr kumimoji="1" lang="ja-JP" altLang="en-US" sz="1800" dirty="0" smtClean="0"/>
              <a:t>日本電気株式会社</a:t>
            </a:r>
            <a:endParaRPr kumimoji="1" lang="ja-JP" altLang="en-US" sz="18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159732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100" dirty="0" smtClean="0"/>
              <a:t>Introduction</a:t>
            </a:r>
            <a:r>
              <a:rPr lang="en-US" altLang="ja-JP" dirty="0" smtClean="0"/>
              <a:t/>
            </a:r>
            <a:br>
              <a:rPr lang="en-US" altLang="ja-JP" dirty="0" smtClean="0"/>
            </a:br>
            <a:r>
              <a:rPr lang="en-US" altLang="ja-JP" sz="4000" dirty="0" smtClean="0"/>
              <a:t>Level-1 </a:t>
            </a:r>
            <a:r>
              <a:rPr lang="ja-JP" altLang="en-US" sz="4000" dirty="0" smtClean="0"/>
              <a:t>時系列データ</a:t>
            </a:r>
            <a:endParaRPr kumimoji="1" lang="ja-JP" altLang="en-US" sz="4000" dirty="0"/>
          </a:p>
        </p:txBody>
      </p:sp>
      <p:sp>
        <p:nvSpPr>
          <p:cNvPr id="5" name="コンテンツ プレースホルダー 4"/>
          <p:cNvSpPr>
            <a:spLocks noGrp="1"/>
          </p:cNvSpPr>
          <p:nvPr>
            <p:ph sz="half" idx="1"/>
          </p:nvPr>
        </p:nvSpPr>
        <p:spPr/>
        <p:txBody>
          <a:bodyPr>
            <a:normAutofit fontScale="92500" lnSpcReduction="10000"/>
          </a:bodyPr>
          <a:lstStyle/>
          <a:p>
            <a:r>
              <a:rPr lang="ja-JP" altLang="en-US" sz="1800" dirty="0" smtClean="0"/>
              <a:t>衛星</a:t>
            </a:r>
            <a:r>
              <a:rPr lang="ja-JP" altLang="en-US" sz="1800" dirty="0"/>
              <a:t>からのテレメトリは</a:t>
            </a:r>
            <a:r>
              <a:rPr lang="ja-JP" altLang="en-US" sz="1800" dirty="0" smtClean="0"/>
              <a:t>、</a:t>
            </a:r>
            <a:r>
              <a:rPr lang="en-US" altLang="ja-JP" sz="1800" dirty="0" smtClean="0"/>
              <a:t>HK </a:t>
            </a:r>
            <a:r>
              <a:rPr lang="en-US" altLang="ja-JP" sz="1800" dirty="0"/>
              <a:t>(House Keeping) </a:t>
            </a:r>
            <a:r>
              <a:rPr lang="ja-JP" altLang="en-US" sz="1800" dirty="0"/>
              <a:t>や機器ステータス</a:t>
            </a:r>
            <a:r>
              <a:rPr lang="ja-JP" altLang="en-US" sz="1800" dirty="0" smtClean="0"/>
              <a:t>など多く</a:t>
            </a:r>
            <a:r>
              <a:rPr lang="ja-JP" altLang="en-US" sz="1800" dirty="0"/>
              <a:t>は</a:t>
            </a:r>
            <a:r>
              <a:rPr lang="ja-JP" altLang="en-US" sz="1800" u="sng" dirty="0" smtClean="0"/>
              <a:t>時系列、</a:t>
            </a:r>
            <a:r>
              <a:rPr lang="ja-JP" altLang="en-US" sz="1800" dirty="0" smtClean="0"/>
              <a:t>物理量</a:t>
            </a:r>
            <a:r>
              <a:rPr lang="en-US" altLang="ja-JP" sz="1800" dirty="0" smtClean="0"/>
              <a:t>(</a:t>
            </a:r>
            <a:r>
              <a:rPr lang="ja-JP" altLang="en-US" sz="1800" dirty="0" smtClean="0"/>
              <a:t>工学値</a:t>
            </a:r>
            <a:r>
              <a:rPr lang="en-US" altLang="ja-JP" sz="1800" dirty="0" smtClean="0"/>
              <a:t>)</a:t>
            </a:r>
            <a:r>
              <a:rPr lang="ja-JP" altLang="en-US" sz="1800" dirty="0" smtClean="0"/>
              <a:t>に変換されたデータ </a:t>
            </a:r>
            <a:r>
              <a:rPr lang="en-US" altLang="ja-JP" sz="1800" dirty="0" smtClean="0"/>
              <a:t>(</a:t>
            </a:r>
            <a:r>
              <a:rPr lang="en-US" altLang="ja-JP" sz="1800" u="sng" dirty="0" smtClean="0"/>
              <a:t>level-1</a:t>
            </a:r>
            <a:r>
              <a:rPr lang="en-US" altLang="ja-JP" sz="1800" dirty="0" smtClean="0"/>
              <a:t> data)</a:t>
            </a:r>
          </a:p>
          <a:p>
            <a:endParaRPr lang="en-US" altLang="ja-JP" sz="1800" dirty="0" smtClean="0"/>
          </a:p>
          <a:p>
            <a:pPr marL="0" indent="0" algn="ctr">
              <a:buNone/>
            </a:pPr>
            <a:r>
              <a:rPr lang="en-US" altLang="ja-JP" sz="1800" u="sng" dirty="0" smtClean="0"/>
              <a:t>Level-1 </a:t>
            </a:r>
            <a:r>
              <a:rPr lang="ja-JP" altLang="en-US" sz="1800" u="sng" dirty="0" smtClean="0"/>
              <a:t>時系列データ</a:t>
            </a:r>
            <a:endParaRPr lang="en-US" altLang="ja-JP" sz="1800" u="sng" dirty="0" smtClean="0"/>
          </a:p>
          <a:p>
            <a:pPr marL="0" indent="0">
              <a:buNone/>
            </a:pPr>
            <a:endParaRPr lang="en-US" altLang="ja-JP" sz="1800" dirty="0"/>
          </a:p>
          <a:p>
            <a:r>
              <a:rPr lang="ja-JP" altLang="en-US" sz="1800" dirty="0" smtClean="0"/>
              <a:t>衛星運用やデータ解析で使用される</a:t>
            </a:r>
            <a:endParaRPr lang="en-US" altLang="ja-JP" sz="1800" dirty="0" smtClean="0"/>
          </a:p>
          <a:p>
            <a:endParaRPr lang="en-US" altLang="ja-JP" sz="1800" dirty="0"/>
          </a:p>
          <a:p>
            <a:r>
              <a:rPr lang="ja-JP" altLang="en-US" sz="1800" dirty="0" smtClean="0"/>
              <a:t>近年</a:t>
            </a:r>
            <a:r>
              <a:rPr lang="ja-JP" altLang="en-US" sz="1800" dirty="0" smtClean="0"/>
              <a:t>の標準</a:t>
            </a:r>
            <a:r>
              <a:rPr lang="en-US" altLang="ja-JP" sz="1800" dirty="0" smtClean="0"/>
              <a:t>: </a:t>
            </a:r>
            <a:r>
              <a:rPr lang="ja-JP" altLang="en-US" sz="1800" dirty="0" smtClean="0"/>
              <a:t>科学コミュニティの研究者</a:t>
            </a:r>
            <a:r>
              <a:rPr lang="ja-JP" altLang="en-US" sz="1800" dirty="0" smtClean="0"/>
              <a:t>が分かる形でデータを配布する</a:t>
            </a:r>
            <a:r>
              <a:rPr lang="en-US" altLang="ja-JP" sz="1800" dirty="0" smtClean="0"/>
              <a:t/>
            </a:r>
            <a:br>
              <a:rPr lang="en-US" altLang="ja-JP" sz="1800" dirty="0" smtClean="0"/>
            </a:br>
            <a:r>
              <a:rPr lang="en-US" altLang="ja-JP" sz="1800" dirty="0"/>
              <a:t/>
            </a:r>
            <a:br>
              <a:rPr lang="en-US" altLang="ja-JP" sz="1800" dirty="0"/>
            </a:br>
            <a:r>
              <a:rPr lang="ja-JP" altLang="en-US" sz="1800" dirty="0" smtClean="0"/>
              <a:t>しばし </a:t>
            </a:r>
            <a:r>
              <a:rPr lang="en-US" altLang="ja-JP" sz="1800" dirty="0" smtClean="0"/>
              <a:t>self descriptive </a:t>
            </a:r>
            <a:r>
              <a:rPr lang="ja-JP" altLang="en-US" sz="1800" dirty="0" smtClean="0"/>
              <a:t>な書式を用いる</a:t>
            </a:r>
            <a:r>
              <a:rPr lang="en-US" altLang="ja-JP" sz="1800" dirty="0" smtClean="0"/>
              <a:t/>
            </a:r>
            <a:br>
              <a:rPr lang="en-US" altLang="ja-JP" sz="1800" dirty="0" smtClean="0"/>
            </a:br>
            <a:r>
              <a:rPr lang="en-US" altLang="ja-JP" sz="1800" dirty="0" smtClean="0"/>
              <a:t/>
            </a:r>
            <a:br>
              <a:rPr lang="en-US" altLang="ja-JP" sz="1800" dirty="0" smtClean="0"/>
            </a:br>
            <a:r>
              <a:rPr lang="ja-JP" altLang="en-US" sz="1800" dirty="0" smtClean="0"/>
              <a:t>天文コミュニティならば、</a:t>
            </a:r>
            <a:r>
              <a:rPr lang="en-US" altLang="ja-JP" sz="1800" dirty="0" smtClean="0"/>
              <a:t/>
            </a:r>
            <a:br>
              <a:rPr lang="en-US" altLang="ja-JP" sz="1800" dirty="0" smtClean="0"/>
            </a:br>
            <a:r>
              <a:rPr lang="en-US" altLang="ja-JP" sz="1800" dirty="0" smtClean="0"/>
              <a:t>FITS (Flexible </a:t>
            </a:r>
            <a:r>
              <a:rPr lang="en-US" altLang="ja-JP" sz="1800" dirty="0"/>
              <a:t>Image Transport </a:t>
            </a:r>
            <a:r>
              <a:rPr lang="en-US" altLang="ja-JP" sz="1800" dirty="0" smtClean="0"/>
              <a:t>System) </a:t>
            </a:r>
            <a:r>
              <a:rPr lang="ja-JP" altLang="en-US" sz="1800" dirty="0" smtClean="0"/>
              <a:t>フォーマット</a:t>
            </a:r>
            <a:endParaRPr lang="en-US" altLang="ja-JP" sz="1800" dirty="0" smtClean="0"/>
          </a:p>
          <a:p>
            <a:endParaRPr lang="en-US" altLang="ja-JP" sz="1800" dirty="0" smtClean="0"/>
          </a:p>
          <a:p>
            <a:endParaRPr lang="en-US" altLang="ja-JP" sz="1800" dirty="0" smtClean="0"/>
          </a:p>
        </p:txBody>
      </p:sp>
      <p:graphicFrame>
        <p:nvGraphicFramePr>
          <p:cNvPr id="9" name="コンテンツ プレースホルダー 8"/>
          <p:cNvGraphicFramePr>
            <a:graphicFrameLocks noGrp="1"/>
          </p:cNvGraphicFramePr>
          <p:nvPr>
            <p:ph sz="half" idx="2"/>
            <p:extLst>
              <p:ext uri="{D42A27DB-BD31-4B8C-83A1-F6EECF244321}">
                <p14:modId xmlns:p14="http://schemas.microsoft.com/office/powerpoint/2010/main" val="3195512660"/>
              </p:ext>
            </p:extLst>
          </p:nvPr>
        </p:nvGraphicFramePr>
        <p:xfrm>
          <a:off x="4648200" y="1600200"/>
          <a:ext cx="4038600" cy="4536440"/>
        </p:xfrm>
        <a:graphic>
          <a:graphicData uri="http://schemas.openxmlformats.org/drawingml/2006/table">
            <a:tbl>
              <a:tblPr firstRow="1" bandRow="1">
                <a:tableStyleId>{5C22544A-7EE6-4342-B048-85BDC9FD1C3A}</a:tableStyleId>
              </a:tblPr>
              <a:tblGrid>
                <a:gridCol w="807720"/>
                <a:gridCol w="807720"/>
                <a:gridCol w="807720"/>
                <a:gridCol w="807720"/>
                <a:gridCol w="807720"/>
              </a:tblGrid>
              <a:tr h="370840">
                <a:tc>
                  <a:txBody>
                    <a:bodyPr/>
                    <a:lstStyle/>
                    <a:p>
                      <a:r>
                        <a:rPr kumimoji="1" lang="en-US" altLang="ja-JP" sz="1200" dirty="0" smtClean="0"/>
                        <a:t>TIME</a:t>
                      </a:r>
                      <a:endParaRPr kumimoji="1" lang="ja-JP" altLang="en-US" dirty="0"/>
                    </a:p>
                  </a:txBody>
                  <a:tcPr/>
                </a:tc>
                <a:tc>
                  <a:txBody>
                    <a:bodyPr/>
                    <a:lstStyle/>
                    <a:p>
                      <a:r>
                        <a:rPr kumimoji="1" lang="en-US" altLang="ja-JP" sz="1200" dirty="0" smtClean="0"/>
                        <a:t>SENS1.</a:t>
                      </a:r>
                    </a:p>
                    <a:p>
                      <a:r>
                        <a:rPr kumimoji="1" lang="en-US" altLang="ja-JP" sz="1200" dirty="0" smtClean="0"/>
                        <a:t>TEMP</a:t>
                      </a:r>
                      <a:endParaRPr kumimoji="1" lang="ja-JP" altLang="en-US" dirty="0"/>
                    </a:p>
                  </a:txBody>
                  <a:tcPr/>
                </a:tc>
                <a:tc>
                  <a:txBody>
                    <a:bodyPr/>
                    <a:lstStyle/>
                    <a:p>
                      <a:r>
                        <a:rPr lang="en-US" altLang="ja-JP" sz="1200" dirty="0" smtClean="0"/>
                        <a:t>SENS1.</a:t>
                      </a:r>
                    </a:p>
                    <a:p>
                      <a:r>
                        <a:rPr lang="en-US" altLang="ja-JP" sz="1200" dirty="0" smtClean="0"/>
                        <a:t>HTR</a:t>
                      </a:r>
                      <a:endParaRPr lang="ja-JP" altLang="en-US" dirty="0"/>
                    </a:p>
                  </a:txBody>
                  <a:tcPr/>
                </a:tc>
                <a:tc>
                  <a:txBody>
                    <a:bodyPr/>
                    <a:lstStyle/>
                    <a:p>
                      <a:r>
                        <a:rPr kumimoji="1" lang="en-US" altLang="ja-JP" sz="1200" dirty="0" smtClean="0"/>
                        <a:t>SENS1.</a:t>
                      </a:r>
                    </a:p>
                    <a:p>
                      <a:r>
                        <a:rPr kumimoji="1" lang="en-US" altLang="ja-JP" sz="1200" dirty="0" smtClean="0"/>
                        <a:t>PWR</a:t>
                      </a:r>
                      <a:endParaRPr kumimoji="1" lang="ja-JP" altLang="en-US" sz="1200" dirty="0" smtClean="0"/>
                    </a:p>
                  </a:txBody>
                  <a:tcPr/>
                </a:tc>
                <a:tc>
                  <a:txBody>
                    <a:bodyPr/>
                    <a:lstStyle/>
                    <a:p>
                      <a:r>
                        <a:rPr kumimoji="1" lang="en-US" altLang="ja-JP" sz="1200" dirty="0" smtClean="0"/>
                        <a:t>SENS1.</a:t>
                      </a:r>
                    </a:p>
                    <a:p>
                      <a:r>
                        <a:rPr kumimoji="1" lang="en-US" altLang="ja-JP" sz="1200" dirty="0" smtClean="0"/>
                        <a:t>MODE</a:t>
                      </a:r>
                      <a:endParaRPr kumimoji="1" lang="ja-JP" altLang="en-US" dirty="0"/>
                    </a:p>
                  </a:txBody>
                  <a:tcPr/>
                </a:tc>
              </a:tr>
              <a:tr h="370840">
                <a:tc>
                  <a:txBody>
                    <a:bodyPr/>
                    <a:lstStyle/>
                    <a:p>
                      <a:r>
                        <a:rPr kumimoji="1" lang="en-US" altLang="ja-JP" sz="1200" dirty="0" smtClean="0"/>
                        <a:t>10:00:00</a:t>
                      </a:r>
                      <a:endParaRPr kumimoji="1" lang="ja-JP" altLang="en-US" sz="1200" dirty="0"/>
                    </a:p>
                  </a:txBody>
                  <a:tcPr/>
                </a:tc>
                <a:tc>
                  <a:txBody>
                    <a:bodyPr/>
                    <a:lstStyle/>
                    <a:p>
                      <a:pPr algn="ctr"/>
                      <a:r>
                        <a:rPr kumimoji="1" lang="en-US" altLang="ja-JP" sz="1200" dirty="0" smtClean="0"/>
                        <a:t>19.8</a:t>
                      </a:r>
                      <a:endParaRPr kumimoji="1" lang="ja-JP" altLang="en-US" sz="1200" dirty="0"/>
                    </a:p>
                  </a:txBody>
                  <a:tcPr/>
                </a:tc>
                <a:tc>
                  <a:txBody>
                    <a:bodyPr/>
                    <a:lstStyle/>
                    <a:p>
                      <a:pPr algn="ctr"/>
                      <a:r>
                        <a:rPr kumimoji="1" lang="en-US" altLang="ja-JP" sz="1200" dirty="0" smtClean="0"/>
                        <a:t>ON</a:t>
                      </a:r>
                      <a:endParaRPr kumimoji="1" lang="ja-JP" altLang="en-US" sz="1200" dirty="0"/>
                    </a:p>
                  </a:txBody>
                  <a:tcPr/>
                </a:tc>
                <a:tc>
                  <a:txBody>
                    <a:bodyPr/>
                    <a:lstStyle/>
                    <a:p>
                      <a:pPr algn="ctr"/>
                      <a:r>
                        <a:rPr kumimoji="1" lang="en-US" altLang="ja-JP" sz="1200" dirty="0" smtClean="0"/>
                        <a:t>ON</a:t>
                      </a:r>
                      <a:endParaRPr kumimoji="1" lang="ja-JP" altLang="en-US" sz="1200" dirty="0"/>
                    </a:p>
                  </a:txBody>
                  <a:tcPr/>
                </a:tc>
                <a:tc>
                  <a:txBody>
                    <a:bodyPr/>
                    <a:lstStyle/>
                    <a:p>
                      <a:pPr algn="ctr"/>
                      <a:r>
                        <a:rPr kumimoji="1" lang="en-US" altLang="ja-JP" sz="1200" dirty="0" smtClean="0"/>
                        <a:t>OBSV</a:t>
                      </a:r>
                      <a:endParaRPr kumimoji="1" lang="ja-JP" altLang="en-US" sz="1200" dirty="0"/>
                    </a:p>
                  </a:txBody>
                  <a:tcPr/>
                </a:tc>
              </a:tr>
              <a:tr h="370840">
                <a:tc>
                  <a:txBody>
                    <a:bodyPr/>
                    <a:lstStyle/>
                    <a:p>
                      <a:r>
                        <a:rPr kumimoji="1" lang="en-US" altLang="ja-JP" sz="1200" dirty="0" smtClean="0"/>
                        <a:t>10:00:10</a:t>
                      </a:r>
                      <a:endParaRPr kumimoji="1" lang="ja-JP" altLang="en-US" sz="1200" dirty="0"/>
                    </a:p>
                  </a:txBody>
                  <a:tcPr/>
                </a:tc>
                <a:tc>
                  <a:txBody>
                    <a:bodyPr/>
                    <a:lstStyle/>
                    <a:p>
                      <a:pPr algn="ctr"/>
                      <a:r>
                        <a:rPr kumimoji="1" lang="en-US" altLang="ja-JP" sz="1200" dirty="0" smtClean="0"/>
                        <a:t>19.8</a:t>
                      </a:r>
                      <a:endParaRPr kumimoji="1" lang="ja-JP" altLang="en-US" sz="1200" dirty="0"/>
                    </a:p>
                  </a:txBody>
                  <a:tcPr/>
                </a:tc>
                <a:tc>
                  <a:txBody>
                    <a:bodyPr/>
                    <a:lstStyle/>
                    <a:p>
                      <a:pPr algn="ctr"/>
                      <a:r>
                        <a:rPr kumimoji="1" lang="en-US" altLang="ja-JP" sz="1200" dirty="0" smtClean="0"/>
                        <a:t>ON</a:t>
                      </a:r>
                      <a:endParaRPr kumimoji="1" lang="ja-JP" altLang="en-US" sz="1200" dirty="0"/>
                    </a:p>
                  </a:txBody>
                  <a:tcPr/>
                </a:tc>
                <a:tc>
                  <a:txBody>
                    <a:bodyPr/>
                    <a:lstStyle/>
                    <a:p>
                      <a:pPr algn="ctr"/>
                      <a:r>
                        <a:rPr kumimoji="1" lang="en-US" altLang="ja-JP" sz="1200" dirty="0" smtClean="0"/>
                        <a:t>ON</a:t>
                      </a:r>
                      <a:endParaRPr kumimoji="1" lang="ja-JP" altLang="en-US" sz="1200" dirty="0"/>
                    </a:p>
                  </a:txBody>
                  <a:tcPr/>
                </a:tc>
                <a:tc>
                  <a:txBody>
                    <a:bodyPr/>
                    <a:lstStyle/>
                    <a:p>
                      <a:pPr algn="ctr"/>
                      <a:r>
                        <a:rPr kumimoji="1" lang="en-US" altLang="ja-JP" sz="1200" smtClean="0"/>
                        <a:t>OBSV</a:t>
                      </a:r>
                      <a:endParaRPr kumimoji="1" lang="ja-JP" altLang="en-US" sz="1200" dirty="0"/>
                    </a:p>
                  </a:txBody>
                  <a:tcPr/>
                </a:tc>
              </a:tr>
              <a:tr h="370840">
                <a:tc>
                  <a:txBody>
                    <a:bodyPr/>
                    <a:lstStyle/>
                    <a:p>
                      <a:r>
                        <a:rPr kumimoji="1" lang="en-US" altLang="ja-JP" sz="1200" dirty="0" smtClean="0"/>
                        <a:t>10:00:20</a:t>
                      </a:r>
                      <a:endParaRPr kumimoji="1" lang="ja-JP" altLang="en-US" sz="1200" dirty="0"/>
                    </a:p>
                  </a:txBody>
                  <a:tcPr/>
                </a:tc>
                <a:tc>
                  <a:txBody>
                    <a:bodyPr/>
                    <a:lstStyle/>
                    <a:p>
                      <a:pPr algn="ctr"/>
                      <a:r>
                        <a:rPr kumimoji="1" lang="en-US" altLang="ja-JP" sz="1200" dirty="0" smtClean="0"/>
                        <a:t>19.8</a:t>
                      </a:r>
                      <a:endParaRPr kumimoji="1" lang="ja-JP" altLang="en-US" sz="1200" dirty="0"/>
                    </a:p>
                  </a:txBody>
                  <a:tcPr/>
                </a:tc>
                <a:tc>
                  <a:txBody>
                    <a:bodyPr/>
                    <a:lstStyle/>
                    <a:p>
                      <a:pPr algn="ctr"/>
                      <a:r>
                        <a:rPr kumimoji="1" lang="en-US" altLang="ja-JP" sz="1200" dirty="0" smtClean="0"/>
                        <a:t>ON</a:t>
                      </a:r>
                      <a:endParaRPr kumimoji="1" lang="ja-JP" altLang="en-US" sz="1200" dirty="0"/>
                    </a:p>
                  </a:txBody>
                  <a:tcPr/>
                </a:tc>
                <a:tc>
                  <a:txBody>
                    <a:bodyPr/>
                    <a:lstStyle/>
                    <a:p>
                      <a:pPr algn="ctr"/>
                      <a:r>
                        <a:rPr kumimoji="1" lang="en-US" altLang="ja-JP" sz="1200" smtClean="0"/>
                        <a:t>ON</a:t>
                      </a:r>
                      <a:endParaRPr kumimoji="1" lang="ja-JP" altLang="en-US" sz="1200" dirty="0"/>
                    </a:p>
                  </a:txBody>
                  <a:tcPr/>
                </a:tc>
                <a:tc>
                  <a:txBody>
                    <a:bodyPr/>
                    <a:lstStyle/>
                    <a:p>
                      <a:pPr algn="ctr"/>
                      <a:r>
                        <a:rPr kumimoji="1" lang="en-US" altLang="ja-JP" sz="1200" smtClean="0"/>
                        <a:t>OBSV</a:t>
                      </a:r>
                      <a:endParaRPr kumimoji="1" lang="ja-JP" altLang="en-US" sz="1200" dirty="0"/>
                    </a:p>
                  </a:txBody>
                  <a:tcPr/>
                </a:tc>
              </a:tr>
              <a:tr h="370840">
                <a:tc>
                  <a:txBody>
                    <a:bodyPr/>
                    <a:lstStyle/>
                    <a:p>
                      <a:r>
                        <a:rPr kumimoji="1" lang="en-US" altLang="ja-JP" sz="1200" dirty="0" smtClean="0"/>
                        <a:t>10:00:30</a:t>
                      </a:r>
                      <a:endParaRPr kumimoji="1" lang="ja-JP" altLang="en-US" sz="1200" dirty="0"/>
                    </a:p>
                  </a:txBody>
                  <a:tcPr/>
                </a:tc>
                <a:tc>
                  <a:txBody>
                    <a:bodyPr/>
                    <a:lstStyle/>
                    <a:p>
                      <a:pPr algn="ctr"/>
                      <a:r>
                        <a:rPr kumimoji="1" lang="en-US" altLang="ja-JP" sz="1200" dirty="0" smtClean="0"/>
                        <a:t>19.9</a:t>
                      </a:r>
                      <a:endParaRPr kumimoji="1" lang="ja-JP" altLang="en-US" sz="1200" dirty="0"/>
                    </a:p>
                  </a:txBody>
                  <a:tcPr/>
                </a:tc>
                <a:tc>
                  <a:txBody>
                    <a:bodyPr/>
                    <a:lstStyle/>
                    <a:p>
                      <a:pPr algn="ctr"/>
                      <a:r>
                        <a:rPr kumimoji="1" lang="en-US" altLang="ja-JP" sz="1200" dirty="0" smtClean="0"/>
                        <a:t>ON</a:t>
                      </a:r>
                      <a:endParaRPr kumimoji="1" lang="ja-JP" altLang="en-US" sz="1200" dirty="0"/>
                    </a:p>
                  </a:txBody>
                  <a:tcPr/>
                </a:tc>
                <a:tc>
                  <a:txBody>
                    <a:bodyPr/>
                    <a:lstStyle/>
                    <a:p>
                      <a:pPr algn="ctr"/>
                      <a:r>
                        <a:rPr kumimoji="1" lang="en-US" altLang="ja-JP" sz="1200" smtClean="0"/>
                        <a:t>ON</a:t>
                      </a:r>
                      <a:endParaRPr kumimoji="1" lang="ja-JP" altLang="en-US" sz="1200" dirty="0"/>
                    </a:p>
                  </a:txBody>
                  <a:tcPr/>
                </a:tc>
                <a:tc>
                  <a:txBody>
                    <a:bodyPr/>
                    <a:lstStyle/>
                    <a:p>
                      <a:pPr algn="ctr"/>
                      <a:r>
                        <a:rPr kumimoji="1" lang="en-US" altLang="ja-JP" sz="1200" smtClean="0"/>
                        <a:t>OBSV</a:t>
                      </a:r>
                      <a:endParaRPr kumimoji="1" lang="ja-JP" altLang="en-US"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10:00:40</a:t>
                      </a:r>
                      <a:endParaRPr kumimoji="1" lang="ja-JP" altLang="en-US" sz="1200" dirty="0" smtClean="0"/>
                    </a:p>
                  </a:txBody>
                  <a:tcPr/>
                </a:tc>
                <a:tc>
                  <a:txBody>
                    <a:bodyPr/>
                    <a:lstStyle/>
                    <a:p>
                      <a:pPr algn="ctr"/>
                      <a:r>
                        <a:rPr kumimoji="1" lang="en-US" altLang="ja-JP" sz="1200" dirty="0" smtClean="0"/>
                        <a:t>19.9</a:t>
                      </a:r>
                      <a:endParaRPr kumimoji="1" lang="ja-JP" altLang="en-US" sz="1200" dirty="0"/>
                    </a:p>
                  </a:txBody>
                  <a:tcPr/>
                </a:tc>
                <a:tc>
                  <a:txBody>
                    <a:bodyPr/>
                    <a:lstStyle/>
                    <a:p>
                      <a:pPr algn="ctr"/>
                      <a:r>
                        <a:rPr kumimoji="1" lang="en-US" altLang="ja-JP" sz="1200" dirty="0" smtClean="0"/>
                        <a:t>ON</a:t>
                      </a:r>
                      <a:endParaRPr kumimoji="1" lang="ja-JP" altLang="en-US" sz="1200" dirty="0"/>
                    </a:p>
                  </a:txBody>
                  <a:tcPr/>
                </a:tc>
                <a:tc>
                  <a:txBody>
                    <a:bodyPr/>
                    <a:lstStyle/>
                    <a:p>
                      <a:pPr algn="ctr"/>
                      <a:r>
                        <a:rPr kumimoji="1" lang="en-US" altLang="ja-JP" sz="1200" smtClean="0"/>
                        <a:t>ON</a:t>
                      </a:r>
                      <a:endParaRPr kumimoji="1" lang="ja-JP" altLang="en-US" sz="1200" dirty="0"/>
                    </a:p>
                  </a:txBody>
                  <a:tcPr/>
                </a:tc>
                <a:tc>
                  <a:txBody>
                    <a:bodyPr/>
                    <a:lstStyle/>
                    <a:p>
                      <a:pPr algn="ctr"/>
                      <a:r>
                        <a:rPr kumimoji="1" lang="en-US" altLang="ja-JP" sz="1200" smtClean="0"/>
                        <a:t>OBSV</a:t>
                      </a:r>
                      <a:endParaRPr kumimoji="1" lang="ja-JP" altLang="en-US" sz="1200" dirty="0"/>
                    </a:p>
                  </a:txBody>
                  <a:tcPr/>
                </a:tc>
              </a:tr>
              <a:tr h="370840">
                <a:tc>
                  <a:txBody>
                    <a:bodyPr/>
                    <a:lstStyle/>
                    <a:p>
                      <a:r>
                        <a:rPr kumimoji="1" lang="en-US" altLang="ja-JP" sz="1200" dirty="0" smtClean="0"/>
                        <a:t>10:00:50</a:t>
                      </a:r>
                      <a:endParaRPr kumimoji="1" lang="ja-JP" altLang="en-US" sz="1200" dirty="0"/>
                    </a:p>
                  </a:txBody>
                  <a:tcPr/>
                </a:tc>
                <a:tc>
                  <a:txBody>
                    <a:bodyPr/>
                    <a:lstStyle/>
                    <a:p>
                      <a:pPr algn="ctr"/>
                      <a:r>
                        <a:rPr kumimoji="1" lang="en-US" altLang="ja-JP" sz="1200" dirty="0" smtClean="0"/>
                        <a:t>19.9</a:t>
                      </a:r>
                      <a:endParaRPr kumimoji="1" lang="ja-JP" altLang="en-US" sz="1200" dirty="0"/>
                    </a:p>
                  </a:txBody>
                  <a:tcPr/>
                </a:tc>
                <a:tc>
                  <a:txBody>
                    <a:bodyPr/>
                    <a:lstStyle/>
                    <a:p>
                      <a:pPr algn="ctr"/>
                      <a:r>
                        <a:rPr kumimoji="1" lang="en-US" altLang="ja-JP" sz="1200" dirty="0" smtClean="0"/>
                        <a:t>ON</a:t>
                      </a:r>
                      <a:endParaRPr kumimoji="1" lang="ja-JP" altLang="en-US" sz="1200" dirty="0"/>
                    </a:p>
                  </a:txBody>
                  <a:tcPr/>
                </a:tc>
                <a:tc>
                  <a:txBody>
                    <a:bodyPr/>
                    <a:lstStyle/>
                    <a:p>
                      <a:pPr algn="ctr"/>
                      <a:r>
                        <a:rPr kumimoji="1" lang="en-US" altLang="ja-JP" sz="1200" smtClean="0"/>
                        <a:t>ON</a:t>
                      </a:r>
                      <a:endParaRPr kumimoji="1" lang="ja-JP" altLang="en-US" sz="1200" dirty="0"/>
                    </a:p>
                  </a:txBody>
                  <a:tcPr/>
                </a:tc>
                <a:tc>
                  <a:txBody>
                    <a:bodyPr/>
                    <a:lstStyle/>
                    <a:p>
                      <a:pPr algn="ctr"/>
                      <a:r>
                        <a:rPr kumimoji="1" lang="en-US" altLang="ja-JP" sz="1200" smtClean="0"/>
                        <a:t>OBSV</a:t>
                      </a:r>
                      <a:endParaRPr kumimoji="1" lang="ja-JP" altLang="en-US" sz="1200" dirty="0"/>
                    </a:p>
                  </a:txBody>
                  <a:tcPr/>
                </a:tc>
              </a:tr>
              <a:tr h="370840">
                <a:tc>
                  <a:txBody>
                    <a:bodyPr/>
                    <a:lstStyle/>
                    <a:p>
                      <a:r>
                        <a:rPr kumimoji="1" lang="en-US" altLang="ja-JP" sz="1200" dirty="0" smtClean="0"/>
                        <a:t>10:01:10</a:t>
                      </a:r>
                      <a:endParaRPr kumimoji="1" lang="ja-JP" altLang="en-US" sz="1200" dirty="0"/>
                    </a:p>
                  </a:txBody>
                  <a:tcPr/>
                </a:tc>
                <a:tc>
                  <a:txBody>
                    <a:bodyPr/>
                    <a:lstStyle/>
                    <a:p>
                      <a:pPr algn="ctr"/>
                      <a:r>
                        <a:rPr kumimoji="1" lang="en-US" altLang="ja-JP" sz="1200" dirty="0" smtClean="0"/>
                        <a:t>20.0</a:t>
                      </a:r>
                      <a:endParaRPr kumimoji="1" lang="ja-JP" altLang="en-US" sz="1200" dirty="0"/>
                    </a:p>
                  </a:txBody>
                  <a:tcPr/>
                </a:tc>
                <a:tc>
                  <a:txBody>
                    <a:bodyPr/>
                    <a:lstStyle/>
                    <a:p>
                      <a:pPr algn="ctr"/>
                      <a:r>
                        <a:rPr kumimoji="1" lang="en-US" altLang="ja-JP" sz="1200" dirty="0" smtClean="0"/>
                        <a:t>ON</a:t>
                      </a:r>
                      <a:endParaRPr kumimoji="1" lang="ja-JP" altLang="en-US" sz="1200" dirty="0"/>
                    </a:p>
                  </a:txBody>
                  <a:tcPr/>
                </a:tc>
                <a:tc>
                  <a:txBody>
                    <a:bodyPr/>
                    <a:lstStyle/>
                    <a:p>
                      <a:pPr algn="ctr"/>
                      <a:r>
                        <a:rPr kumimoji="1" lang="en-US" altLang="ja-JP" sz="1200" smtClean="0"/>
                        <a:t>ON</a:t>
                      </a:r>
                      <a:endParaRPr kumimoji="1" lang="ja-JP" altLang="en-US" sz="1200" dirty="0"/>
                    </a:p>
                  </a:txBody>
                  <a:tcPr/>
                </a:tc>
                <a:tc>
                  <a:txBody>
                    <a:bodyPr/>
                    <a:lstStyle/>
                    <a:p>
                      <a:pPr algn="ctr"/>
                      <a:r>
                        <a:rPr kumimoji="1" lang="en-US" altLang="ja-JP" sz="1200" smtClean="0"/>
                        <a:t>OBSV</a:t>
                      </a:r>
                      <a:endParaRPr kumimoji="1" lang="ja-JP" altLang="en-US" sz="1200" dirty="0"/>
                    </a:p>
                  </a:txBody>
                  <a:tcPr/>
                </a:tc>
              </a:tr>
              <a:tr h="370840">
                <a:tc>
                  <a:txBody>
                    <a:bodyPr/>
                    <a:lstStyle/>
                    <a:p>
                      <a:r>
                        <a:rPr kumimoji="1" lang="en-US" altLang="ja-JP" sz="1200" dirty="0" smtClean="0"/>
                        <a:t>10:01:20</a:t>
                      </a:r>
                      <a:endParaRPr kumimoji="1" lang="ja-JP" altLang="en-US" sz="1200" dirty="0"/>
                    </a:p>
                  </a:txBody>
                  <a:tcPr/>
                </a:tc>
                <a:tc>
                  <a:txBody>
                    <a:bodyPr/>
                    <a:lstStyle/>
                    <a:p>
                      <a:pPr algn="ctr"/>
                      <a:r>
                        <a:rPr kumimoji="1" lang="en-US" altLang="ja-JP" sz="1200" dirty="0" smtClean="0"/>
                        <a:t>19.9</a:t>
                      </a:r>
                      <a:endParaRPr kumimoji="1" lang="ja-JP" altLang="en-US" sz="1200" dirty="0"/>
                    </a:p>
                  </a:txBody>
                  <a:tcPr/>
                </a:tc>
                <a:tc>
                  <a:txBody>
                    <a:bodyPr/>
                    <a:lstStyle/>
                    <a:p>
                      <a:pPr algn="ctr"/>
                      <a:r>
                        <a:rPr kumimoji="1" lang="en-US" altLang="ja-JP" sz="1200" dirty="0" smtClean="0"/>
                        <a:t>OFF</a:t>
                      </a:r>
                      <a:endParaRPr kumimoji="1" lang="ja-JP" altLang="en-US" sz="1200" dirty="0"/>
                    </a:p>
                  </a:txBody>
                  <a:tcPr/>
                </a:tc>
                <a:tc>
                  <a:txBody>
                    <a:bodyPr/>
                    <a:lstStyle/>
                    <a:p>
                      <a:pPr algn="ctr"/>
                      <a:r>
                        <a:rPr kumimoji="1" lang="en-US" altLang="ja-JP" sz="1200" smtClean="0"/>
                        <a:t>ON</a:t>
                      </a:r>
                      <a:endParaRPr kumimoji="1" lang="ja-JP" altLang="en-US" sz="1200" dirty="0"/>
                    </a:p>
                  </a:txBody>
                  <a:tcPr/>
                </a:tc>
                <a:tc>
                  <a:txBody>
                    <a:bodyPr/>
                    <a:lstStyle/>
                    <a:p>
                      <a:pPr algn="ctr"/>
                      <a:r>
                        <a:rPr kumimoji="1" lang="en-US" altLang="ja-JP" sz="1200" smtClean="0"/>
                        <a:t>OBSV</a:t>
                      </a:r>
                      <a:endParaRPr kumimoji="1" lang="ja-JP" altLang="en-US" sz="1200" dirty="0"/>
                    </a:p>
                  </a:txBody>
                  <a:tcPr/>
                </a:tc>
              </a:tr>
              <a:tr h="370840">
                <a:tc>
                  <a:txBody>
                    <a:bodyPr/>
                    <a:lstStyle/>
                    <a:p>
                      <a:r>
                        <a:rPr kumimoji="1" lang="en-US" altLang="ja-JP" sz="1200" dirty="0" smtClean="0"/>
                        <a:t>10:01:30</a:t>
                      </a:r>
                      <a:endParaRPr kumimoji="1" lang="ja-JP" altLang="en-US" sz="1200" dirty="0"/>
                    </a:p>
                  </a:txBody>
                  <a:tcPr/>
                </a:tc>
                <a:tc>
                  <a:txBody>
                    <a:bodyPr/>
                    <a:lstStyle/>
                    <a:p>
                      <a:pPr algn="ctr"/>
                      <a:r>
                        <a:rPr kumimoji="1" lang="en-US" altLang="ja-JP" sz="1200" dirty="0" smtClean="0"/>
                        <a:t>19.8</a:t>
                      </a:r>
                      <a:endParaRPr kumimoji="1" lang="ja-JP" altLang="en-US" sz="1200" dirty="0"/>
                    </a:p>
                  </a:txBody>
                  <a:tcPr/>
                </a:tc>
                <a:tc>
                  <a:txBody>
                    <a:bodyPr/>
                    <a:lstStyle/>
                    <a:p>
                      <a:pPr algn="ctr"/>
                      <a:r>
                        <a:rPr kumimoji="1" lang="en-US" altLang="ja-JP" sz="1200" dirty="0" smtClean="0"/>
                        <a:t>OFF</a:t>
                      </a:r>
                      <a:endParaRPr kumimoji="1" lang="ja-JP" altLang="en-US" sz="1200" dirty="0"/>
                    </a:p>
                  </a:txBody>
                  <a:tcPr/>
                </a:tc>
                <a:tc>
                  <a:txBody>
                    <a:bodyPr/>
                    <a:lstStyle/>
                    <a:p>
                      <a:pPr algn="ctr"/>
                      <a:r>
                        <a:rPr kumimoji="1" lang="en-US" altLang="ja-JP" sz="1200" smtClean="0"/>
                        <a:t>ON</a:t>
                      </a:r>
                      <a:endParaRPr kumimoji="1" lang="ja-JP" altLang="en-US" sz="1200" dirty="0"/>
                    </a:p>
                  </a:txBody>
                  <a:tcPr/>
                </a:tc>
                <a:tc>
                  <a:txBody>
                    <a:bodyPr/>
                    <a:lstStyle/>
                    <a:p>
                      <a:pPr algn="ctr"/>
                      <a:r>
                        <a:rPr kumimoji="1" lang="en-US" altLang="ja-JP" sz="1200" smtClean="0"/>
                        <a:t>OBSV</a:t>
                      </a:r>
                      <a:endParaRPr kumimoji="1" lang="ja-JP" altLang="en-US" sz="1200" dirty="0"/>
                    </a:p>
                  </a:txBody>
                  <a:tcPr/>
                </a:tc>
              </a:tr>
              <a:tr h="370840">
                <a:tc>
                  <a:txBody>
                    <a:bodyPr/>
                    <a:lstStyle/>
                    <a:p>
                      <a:r>
                        <a:rPr kumimoji="1" lang="en-US" altLang="ja-JP" sz="1200" dirty="0" smtClean="0"/>
                        <a:t>10:01:40</a:t>
                      </a:r>
                      <a:endParaRPr kumimoji="1" lang="ja-JP" altLang="en-US" sz="1200" dirty="0"/>
                    </a:p>
                  </a:txBody>
                  <a:tcPr/>
                </a:tc>
                <a:tc>
                  <a:txBody>
                    <a:bodyPr/>
                    <a:lstStyle/>
                    <a:p>
                      <a:pPr algn="ctr"/>
                      <a:r>
                        <a:rPr kumimoji="1" lang="en-US" altLang="ja-JP" sz="1200" dirty="0" smtClean="0"/>
                        <a:t>19.7</a:t>
                      </a:r>
                      <a:endParaRPr kumimoji="1" lang="ja-JP" altLang="en-US" sz="1200" dirty="0"/>
                    </a:p>
                  </a:txBody>
                  <a:tcPr/>
                </a:tc>
                <a:tc>
                  <a:txBody>
                    <a:bodyPr/>
                    <a:lstStyle/>
                    <a:p>
                      <a:pPr algn="ctr"/>
                      <a:r>
                        <a:rPr kumimoji="1" lang="en-US" altLang="ja-JP" sz="1200" dirty="0" smtClean="0"/>
                        <a:t>OFF</a:t>
                      </a:r>
                      <a:endParaRPr kumimoji="1" lang="ja-JP" altLang="en-US" sz="1200" dirty="0"/>
                    </a:p>
                  </a:txBody>
                  <a:tcPr/>
                </a:tc>
                <a:tc>
                  <a:txBody>
                    <a:bodyPr/>
                    <a:lstStyle/>
                    <a:p>
                      <a:pPr algn="ctr"/>
                      <a:r>
                        <a:rPr kumimoji="1" lang="en-US" altLang="ja-JP" sz="1200" dirty="0" smtClean="0"/>
                        <a:t>ON</a:t>
                      </a:r>
                      <a:endParaRPr kumimoji="1" lang="ja-JP" altLang="en-US" sz="1200" dirty="0"/>
                    </a:p>
                  </a:txBody>
                  <a:tcPr/>
                </a:tc>
                <a:tc>
                  <a:txBody>
                    <a:bodyPr/>
                    <a:lstStyle/>
                    <a:p>
                      <a:pPr algn="ctr"/>
                      <a:r>
                        <a:rPr kumimoji="1" lang="en-US" altLang="ja-JP" sz="1200" dirty="0" smtClean="0"/>
                        <a:t>OBSV</a:t>
                      </a:r>
                      <a:endParaRPr kumimoji="1" lang="ja-JP" altLang="en-US" sz="1200" dirty="0"/>
                    </a:p>
                  </a:txBody>
                  <a:tcPr/>
                </a:tc>
              </a:tr>
              <a:tr h="370840">
                <a:tc>
                  <a:txBody>
                    <a:bodyPr/>
                    <a:lstStyle/>
                    <a:p>
                      <a:pPr algn="ctr"/>
                      <a:r>
                        <a:rPr kumimoji="1" lang="en-US" altLang="ja-JP" sz="1200" dirty="0" smtClean="0"/>
                        <a:t>:</a:t>
                      </a:r>
                      <a:endParaRPr kumimoji="1" lang="ja-JP" altLang="en-US" sz="1200"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3008616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lang="en-US" altLang="ja-JP" sz="3100" dirty="0" smtClean="0"/>
              <a:t>Introduction</a:t>
            </a:r>
            <a:r>
              <a:rPr lang="en-US" altLang="ja-JP" dirty="0" smtClean="0"/>
              <a:t/>
            </a:r>
            <a:br>
              <a:rPr lang="en-US" altLang="ja-JP" dirty="0" smtClean="0"/>
            </a:br>
            <a:r>
              <a:rPr lang="en-US" altLang="ja-JP" sz="4000" dirty="0" smtClean="0"/>
              <a:t>FITS format</a:t>
            </a:r>
            <a:endParaRPr kumimoji="1" lang="ja-JP" altLang="en-US" sz="4000" dirty="0"/>
          </a:p>
        </p:txBody>
      </p:sp>
      <p:sp>
        <p:nvSpPr>
          <p:cNvPr id="6" name="コンテンツ プレースホルダー 5"/>
          <p:cNvSpPr>
            <a:spLocks noGrp="1"/>
          </p:cNvSpPr>
          <p:nvPr>
            <p:ph idx="1"/>
          </p:nvPr>
        </p:nvSpPr>
        <p:spPr>
          <a:xfrm>
            <a:off x="430296" y="5517232"/>
            <a:ext cx="8229600" cy="432048"/>
          </a:xfrm>
        </p:spPr>
        <p:txBody>
          <a:bodyPr>
            <a:noAutofit/>
          </a:bodyPr>
          <a:lstStyle/>
          <a:p>
            <a:pPr marL="0" indent="0">
              <a:buNone/>
            </a:pPr>
            <a:r>
              <a:rPr kumimoji="1" lang="en-US" altLang="ja-JP" sz="1600" dirty="0" smtClean="0"/>
              <a:t>Primary HDU </a:t>
            </a:r>
            <a:r>
              <a:rPr kumimoji="1" lang="ja-JP" altLang="en-US" sz="1600" dirty="0" smtClean="0"/>
              <a:t>の後に </a:t>
            </a:r>
            <a:r>
              <a:rPr kumimoji="1" lang="en-US" altLang="ja-JP" sz="1600" dirty="0" smtClean="0"/>
              <a:t>Extension (</a:t>
            </a:r>
            <a:r>
              <a:rPr kumimoji="1" lang="ja-JP" altLang="en-US" sz="1600" dirty="0" smtClean="0"/>
              <a:t>複数</a:t>
            </a:r>
            <a:r>
              <a:rPr kumimoji="1" lang="en-US" altLang="ja-JP" sz="1600" dirty="0" smtClean="0"/>
              <a:t>)</a:t>
            </a:r>
            <a:r>
              <a:rPr lang="ja-JP" altLang="en-US" sz="1600" dirty="0"/>
              <a:t> </a:t>
            </a:r>
            <a:r>
              <a:rPr lang="ja-JP" altLang="en-US" sz="1600" dirty="0" smtClean="0"/>
              <a:t>が続く構造。基本的にはバイナリ形式だが、ヘッダ部は固定長 </a:t>
            </a:r>
            <a:r>
              <a:rPr lang="en-US" altLang="ja-JP" sz="1600" dirty="0" smtClean="0"/>
              <a:t>(80byte) </a:t>
            </a:r>
            <a:r>
              <a:rPr lang="ja-JP" altLang="en-US" sz="1600" dirty="0" smtClean="0"/>
              <a:t>の </a:t>
            </a:r>
            <a:r>
              <a:rPr lang="en-US" altLang="ja-JP" sz="1600" dirty="0" smtClean="0"/>
              <a:t>ASCII </a:t>
            </a:r>
            <a:r>
              <a:rPr lang="ja-JP" altLang="en-US" sz="1600" dirty="0" smtClean="0"/>
              <a:t>形式。</a:t>
            </a:r>
            <a:r>
              <a:rPr kumimoji="1" lang="en-US" altLang="ja-JP" sz="1600" dirty="0" smtClean="0"/>
              <a:t>Extension </a:t>
            </a:r>
            <a:r>
              <a:rPr kumimoji="1" lang="ja-JP" altLang="en-US" sz="1600" dirty="0" smtClean="0"/>
              <a:t>には、</a:t>
            </a:r>
            <a:r>
              <a:rPr kumimoji="1" lang="en-US" altLang="ja-JP" sz="1600" dirty="0" smtClean="0"/>
              <a:t>Binary Table Extension (BTE) </a:t>
            </a:r>
            <a:r>
              <a:rPr kumimoji="1" lang="ja-JP" altLang="en-US" sz="1600" dirty="0" smtClean="0"/>
              <a:t>のほか、</a:t>
            </a:r>
            <a:r>
              <a:rPr kumimoji="1" lang="en-US" altLang="ja-JP" sz="1600" dirty="0" smtClean="0"/>
              <a:t>ASCII </a:t>
            </a:r>
            <a:r>
              <a:rPr lang="en-US" altLang="ja-JP" sz="1600" dirty="0"/>
              <a:t> </a:t>
            </a:r>
            <a:r>
              <a:rPr kumimoji="1" lang="en-US" altLang="ja-JP" sz="1600" dirty="0" smtClean="0"/>
              <a:t>Table Extension</a:t>
            </a:r>
            <a:r>
              <a:rPr lang="en-US" altLang="ja-JP" sz="1600" dirty="0" smtClean="0"/>
              <a:t>, Image Extension </a:t>
            </a:r>
            <a:r>
              <a:rPr lang="ja-JP" altLang="en-US" sz="1600" dirty="0" smtClean="0"/>
              <a:t>などのバリエーションがある。</a:t>
            </a:r>
            <a:r>
              <a:rPr lang="en-US" altLang="ja-JP" sz="1600" dirty="0" smtClean="0"/>
              <a:t>(</a:t>
            </a:r>
            <a:r>
              <a:rPr lang="ja-JP" altLang="en-US" sz="1600" dirty="0" smtClean="0"/>
              <a:t>本講演は </a:t>
            </a:r>
            <a:r>
              <a:rPr lang="en-US" altLang="ja-JP" sz="1600" dirty="0" smtClean="0"/>
              <a:t>BTE </a:t>
            </a:r>
            <a:r>
              <a:rPr lang="ja-JP" altLang="en-US" sz="1600" dirty="0" smtClean="0"/>
              <a:t>のみを扱う</a:t>
            </a:r>
            <a:r>
              <a:rPr lang="en-US" altLang="ja-JP" sz="1600" dirty="0" smtClean="0"/>
              <a:t>)</a:t>
            </a:r>
          </a:p>
          <a:p>
            <a:pPr marL="0" indent="0">
              <a:buNone/>
            </a:pPr>
            <a:r>
              <a:rPr kumimoji="1" lang="en-US" altLang="ja-JP" sz="1600" dirty="0" smtClean="0"/>
              <a:t>BTE</a:t>
            </a:r>
            <a:r>
              <a:rPr kumimoji="1" lang="ja-JP" altLang="en-US" sz="1600" dirty="0" smtClean="0"/>
              <a:t>は、データ型を規定した複数のカラムを持つ表形式のデータ。</a:t>
            </a:r>
            <a:endParaRPr kumimoji="1" lang="en-US" altLang="ja-JP" sz="16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1849" y="1340768"/>
            <a:ext cx="6246495" cy="4034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6228184" y="5098559"/>
            <a:ext cx="1002197" cy="276999"/>
          </a:xfrm>
          <a:prstGeom prst="rect">
            <a:avLst/>
          </a:prstGeom>
          <a:noFill/>
        </p:spPr>
        <p:txBody>
          <a:bodyPr wrap="none" rtlCol="0">
            <a:spAutoFit/>
          </a:bodyPr>
          <a:lstStyle/>
          <a:p>
            <a:r>
              <a:rPr lang="ja-JP" altLang="en-US" sz="1200" dirty="0" smtClean="0">
                <a:solidFill>
                  <a:srgbClr val="00B050"/>
                </a:solidFill>
              </a:rPr>
              <a:t>文献</a:t>
            </a:r>
            <a:r>
              <a:rPr lang="en-US" altLang="ja-JP" sz="1200" dirty="0" smtClean="0">
                <a:solidFill>
                  <a:srgbClr val="00B050"/>
                </a:solidFill>
              </a:rPr>
              <a:t>1. </a:t>
            </a:r>
            <a:r>
              <a:rPr lang="ja-JP" altLang="en-US" sz="1200" dirty="0" smtClean="0">
                <a:solidFill>
                  <a:srgbClr val="00B050"/>
                </a:solidFill>
              </a:rPr>
              <a:t>図</a:t>
            </a:r>
            <a:r>
              <a:rPr lang="en-US" altLang="ja-JP" sz="1200" dirty="0" smtClean="0">
                <a:solidFill>
                  <a:srgbClr val="00B050"/>
                </a:solidFill>
              </a:rPr>
              <a:t>2-1</a:t>
            </a:r>
            <a:endParaRPr kumimoji="1" lang="ja-JP" altLang="en-US" sz="1200" dirty="0">
              <a:solidFill>
                <a:srgbClr val="00B050"/>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819079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3898776" cy="1143000"/>
          </a:xfrm>
        </p:spPr>
        <p:txBody>
          <a:bodyPr>
            <a:normAutofit fontScale="90000"/>
          </a:bodyPr>
          <a:lstStyle/>
          <a:p>
            <a:r>
              <a:rPr kumimoji="1" lang="en-US" altLang="ja-JP" sz="3100" dirty="0" smtClean="0"/>
              <a:t>Introduction</a:t>
            </a:r>
            <a:r>
              <a:rPr kumimoji="1" lang="en-US" altLang="ja-JP" dirty="0" smtClean="0"/>
              <a:t/>
            </a:r>
            <a:br>
              <a:rPr kumimoji="1" lang="en-US" altLang="ja-JP" dirty="0" smtClean="0"/>
            </a:br>
            <a:r>
              <a:rPr lang="ja-JP" altLang="en-US" sz="4000" dirty="0"/>
              <a:t>書式</a:t>
            </a:r>
            <a:r>
              <a:rPr kumimoji="1" lang="ja-JP" altLang="en-US" sz="4000" dirty="0" smtClean="0"/>
              <a:t>の規定の例</a:t>
            </a:r>
            <a:endParaRPr kumimoji="1" lang="ja-JP" altLang="en-US" sz="4000" dirty="0"/>
          </a:p>
        </p:txBody>
      </p:sp>
      <p:sp>
        <p:nvSpPr>
          <p:cNvPr id="3" name="コンテンツ プレースホルダー 2"/>
          <p:cNvSpPr>
            <a:spLocks noGrp="1"/>
          </p:cNvSpPr>
          <p:nvPr>
            <p:ph idx="1"/>
          </p:nvPr>
        </p:nvSpPr>
        <p:spPr>
          <a:xfrm>
            <a:off x="463115" y="1628800"/>
            <a:ext cx="3898776" cy="4525963"/>
          </a:xfrm>
        </p:spPr>
        <p:txBody>
          <a:bodyPr>
            <a:normAutofit lnSpcReduction="10000"/>
          </a:bodyPr>
          <a:lstStyle/>
          <a:p>
            <a:r>
              <a:rPr kumimoji="1" lang="en-US" altLang="ja-JP" sz="1600" dirty="0" smtClean="0"/>
              <a:t>FITS </a:t>
            </a:r>
            <a:r>
              <a:rPr kumimoji="1" lang="ja-JP" altLang="en-US" sz="1600" dirty="0" smtClean="0"/>
              <a:t>では、データ格納部のデータ構造をヘッダ部</a:t>
            </a:r>
            <a:r>
              <a:rPr lang="ja-JP" altLang="en-US" sz="1600" dirty="0"/>
              <a:t>にて</a:t>
            </a:r>
            <a:r>
              <a:rPr kumimoji="1" lang="ja-JP" altLang="en-US" sz="1600" dirty="0" smtClean="0"/>
              <a:t>規定する</a:t>
            </a:r>
            <a:r>
              <a:rPr kumimoji="1" lang="en-US" altLang="ja-JP" sz="1600" dirty="0" smtClean="0"/>
              <a:t/>
            </a:r>
            <a:br>
              <a:rPr kumimoji="1" lang="en-US" altLang="ja-JP" sz="1600" dirty="0" smtClean="0"/>
            </a:br>
            <a:r>
              <a:rPr kumimoji="1" lang="ja-JP" altLang="en-US" sz="1600" dirty="0" smtClean="0"/>
              <a:t>そこで、</a:t>
            </a:r>
            <a:r>
              <a:rPr kumimoji="1" lang="en-US" altLang="ja-JP" sz="1600" dirty="0" smtClean="0"/>
              <a:t>FITS </a:t>
            </a:r>
            <a:r>
              <a:rPr kumimoji="1" lang="ja-JP" altLang="en-US" sz="1600" dirty="0" smtClean="0"/>
              <a:t>の書式は、しばし、ヘッダの例を用い記述される</a:t>
            </a:r>
            <a:endParaRPr kumimoji="1" lang="en-US" altLang="ja-JP" sz="1600" dirty="0" smtClean="0"/>
          </a:p>
          <a:p>
            <a:endParaRPr lang="en-US" altLang="ja-JP" sz="1600" dirty="0" smtClean="0"/>
          </a:p>
          <a:p>
            <a:r>
              <a:rPr lang="en-US" altLang="ja-JP" sz="1600" dirty="0" smtClean="0"/>
              <a:t>BTE</a:t>
            </a:r>
            <a:r>
              <a:rPr lang="ja-JP" altLang="en-US" sz="1600" dirty="0" smtClean="0"/>
              <a:t>では、カラムに対し、以下等を指定</a:t>
            </a:r>
            <a:endParaRPr lang="en-US" altLang="ja-JP" sz="1600" dirty="0"/>
          </a:p>
          <a:p>
            <a:r>
              <a:rPr kumimoji="1" lang="en-US" altLang="ja-JP" sz="1600" dirty="0" err="1" smtClean="0"/>
              <a:t>TTYPE</a:t>
            </a:r>
            <a:r>
              <a:rPr kumimoji="1" lang="en-US" altLang="ja-JP" sz="1600" i="1" dirty="0" err="1" smtClean="0"/>
              <a:t>n</a:t>
            </a:r>
            <a:r>
              <a:rPr kumimoji="1" lang="en-US" altLang="ja-JP" sz="1600" dirty="0" smtClean="0"/>
              <a:t> </a:t>
            </a:r>
            <a:r>
              <a:rPr kumimoji="1" lang="ja-JP" altLang="en-US" sz="1600" dirty="0" smtClean="0"/>
              <a:t>ラベル</a:t>
            </a:r>
            <a:endParaRPr kumimoji="1" lang="en-US" altLang="ja-JP" sz="1600" dirty="0" smtClean="0"/>
          </a:p>
          <a:p>
            <a:r>
              <a:rPr lang="en-US" altLang="ja-JP" sz="1600" dirty="0" err="1" smtClean="0"/>
              <a:t>TUNIT</a:t>
            </a:r>
            <a:r>
              <a:rPr lang="en-US" altLang="ja-JP" sz="1600" i="1" dirty="0" err="1" smtClean="0"/>
              <a:t>n</a:t>
            </a:r>
            <a:r>
              <a:rPr lang="en-US" altLang="ja-JP" sz="1600" dirty="0" smtClean="0"/>
              <a:t> </a:t>
            </a:r>
            <a:r>
              <a:rPr lang="en-US" altLang="ja-JP" sz="1600" dirty="0"/>
              <a:t>: </a:t>
            </a:r>
            <a:r>
              <a:rPr lang="ja-JP" altLang="en-US" sz="1600" dirty="0"/>
              <a:t>単位</a:t>
            </a:r>
            <a:endParaRPr lang="en-US" altLang="ja-JP" sz="1600" dirty="0"/>
          </a:p>
          <a:p>
            <a:r>
              <a:rPr kumimoji="1" lang="en-US" altLang="ja-JP" sz="1600" dirty="0" err="1" smtClean="0"/>
              <a:t>TFORM</a:t>
            </a:r>
            <a:r>
              <a:rPr kumimoji="1" lang="en-US" altLang="ja-JP" sz="1600" i="1" dirty="0" err="1" smtClean="0"/>
              <a:t>n</a:t>
            </a:r>
            <a:r>
              <a:rPr kumimoji="1" lang="en-US" altLang="ja-JP" sz="1600" dirty="0" smtClean="0"/>
              <a:t> : </a:t>
            </a:r>
            <a:r>
              <a:rPr lang="ja-JP" altLang="en-US" sz="1600" dirty="0" smtClean="0"/>
              <a:t>フィールドの型とサイズ</a:t>
            </a:r>
            <a:r>
              <a:rPr kumimoji="1" lang="ja-JP" altLang="en-US" sz="1600" dirty="0" smtClean="0"/>
              <a:t> </a:t>
            </a:r>
            <a:endParaRPr kumimoji="1" lang="en-US" altLang="ja-JP" sz="1600" dirty="0" smtClean="0"/>
          </a:p>
          <a:p>
            <a:pPr lvl="1"/>
            <a:r>
              <a:rPr lang="en-US" altLang="ja-JP" sz="1200" dirty="0" smtClean="0"/>
              <a:t>1B (</a:t>
            </a:r>
            <a:r>
              <a:rPr lang="ja-JP" altLang="en-US" sz="1200" dirty="0" smtClean="0"/>
              <a:t>符号無し</a:t>
            </a:r>
            <a:r>
              <a:rPr lang="en-US" altLang="ja-JP" sz="1200" dirty="0" smtClean="0"/>
              <a:t>8bit) </a:t>
            </a:r>
          </a:p>
          <a:p>
            <a:pPr lvl="1"/>
            <a:r>
              <a:rPr lang="en-US" altLang="ja-JP" sz="1200" dirty="0" smtClean="0"/>
              <a:t>1I (</a:t>
            </a:r>
            <a:r>
              <a:rPr lang="ja-JP" altLang="en-US" sz="1200" dirty="0" smtClean="0"/>
              <a:t>符号あり </a:t>
            </a:r>
            <a:r>
              <a:rPr lang="en-US" altLang="ja-JP" sz="1200" dirty="0" smtClean="0"/>
              <a:t>16bit </a:t>
            </a:r>
            <a:r>
              <a:rPr lang="ja-JP" altLang="en-US" sz="1200" dirty="0" smtClean="0"/>
              <a:t>整数</a:t>
            </a:r>
            <a:r>
              <a:rPr lang="en-US" altLang="ja-JP" sz="1200" dirty="0" smtClean="0"/>
              <a:t>) </a:t>
            </a:r>
          </a:p>
          <a:p>
            <a:pPr lvl="1"/>
            <a:r>
              <a:rPr lang="en-US" altLang="ja-JP" sz="1200" dirty="0" smtClean="0"/>
              <a:t>1J</a:t>
            </a:r>
            <a:r>
              <a:rPr lang="en-US" altLang="ja-JP" sz="1200" dirty="0"/>
              <a:t> </a:t>
            </a:r>
            <a:r>
              <a:rPr lang="en-US" altLang="ja-JP" sz="1200" dirty="0" smtClean="0"/>
              <a:t>(</a:t>
            </a:r>
            <a:r>
              <a:rPr lang="ja-JP" altLang="en-US" sz="1200" dirty="0" smtClean="0"/>
              <a:t>符号あり </a:t>
            </a:r>
            <a:r>
              <a:rPr lang="en-US" altLang="ja-JP" sz="1200" dirty="0" smtClean="0"/>
              <a:t>32bit </a:t>
            </a:r>
            <a:r>
              <a:rPr lang="ja-JP" altLang="en-US" sz="1200" dirty="0" smtClean="0"/>
              <a:t>整数</a:t>
            </a:r>
            <a:r>
              <a:rPr lang="en-US" altLang="ja-JP" sz="1200" dirty="0" smtClean="0"/>
              <a:t>) </a:t>
            </a:r>
          </a:p>
          <a:p>
            <a:pPr lvl="1"/>
            <a:r>
              <a:rPr lang="en-US" altLang="ja-JP" sz="1200" dirty="0" smtClean="0"/>
              <a:t>1D (</a:t>
            </a:r>
            <a:r>
              <a:rPr lang="ja-JP" altLang="en-US" sz="1200" dirty="0" smtClean="0"/>
              <a:t>倍精度浮動小数点</a:t>
            </a:r>
            <a:r>
              <a:rPr lang="en-US" altLang="ja-JP" sz="1200" dirty="0" smtClean="0"/>
              <a:t>)</a:t>
            </a:r>
          </a:p>
          <a:p>
            <a:pPr marL="457200" lvl="1" indent="0">
              <a:buNone/>
            </a:pPr>
            <a:r>
              <a:rPr lang="en-US" altLang="ja-JP" sz="1200" dirty="0"/>
              <a:t> </a:t>
            </a:r>
            <a:r>
              <a:rPr lang="en-US" altLang="ja-JP" sz="1200" dirty="0" smtClean="0"/>
              <a:t>:</a:t>
            </a:r>
            <a:endParaRPr lang="en-US" altLang="ja-JP" sz="1600" dirty="0" smtClean="0"/>
          </a:p>
          <a:p>
            <a:pPr marL="0" indent="0">
              <a:buNone/>
            </a:pPr>
            <a:endParaRPr lang="en-US" altLang="ja-JP" sz="1600" dirty="0"/>
          </a:p>
          <a:p>
            <a:r>
              <a:rPr lang="ja-JP" altLang="en-US" sz="1600" dirty="0" smtClean="0"/>
              <a:t>ヘッダには、その他、</a:t>
            </a:r>
            <a:r>
              <a:rPr lang="ja-JP" altLang="en-US" sz="1600" dirty="0"/>
              <a:t>観測</a:t>
            </a:r>
            <a:r>
              <a:rPr lang="ja-JP" altLang="en-US" sz="1600" dirty="0" smtClean="0"/>
              <a:t>情報</a:t>
            </a:r>
            <a:r>
              <a:rPr lang="ja-JP" altLang="en-US" sz="1600" dirty="0"/>
              <a:t>など</a:t>
            </a:r>
            <a:r>
              <a:rPr lang="ja-JP" altLang="en-US" sz="1600" dirty="0" smtClean="0"/>
              <a:t>任意のキーワードに対し値とコメントを記述できる</a:t>
            </a:r>
            <a:endParaRPr kumimoji="1" lang="ja-JP" altLang="en-US" sz="1200"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88640"/>
            <a:ext cx="3553968" cy="649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テキスト ボックス 8"/>
          <p:cNvSpPr txBox="1"/>
          <p:nvPr/>
        </p:nvSpPr>
        <p:spPr>
          <a:xfrm>
            <a:off x="7956376" y="6408039"/>
            <a:ext cx="1002197" cy="276999"/>
          </a:xfrm>
          <a:prstGeom prst="rect">
            <a:avLst/>
          </a:prstGeom>
          <a:noFill/>
        </p:spPr>
        <p:txBody>
          <a:bodyPr wrap="none" rtlCol="0">
            <a:spAutoFit/>
          </a:bodyPr>
          <a:lstStyle/>
          <a:p>
            <a:r>
              <a:rPr lang="ja-JP" altLang="en-US" sz="1200" dirty="0" smtClean="0">
                <a:solidFill>
                  <a:srgbClr val="00B050"/>
                </a:solidFill>
              </a:rPr>
              <a:t>文献</a:t>
            </a:r>
            <a:r>
              <a:rPr lang="en-US" altLang="ja-JP" sz="1200" dirty="0" smtClean="0">
                <a:solidFill>
                  <a:srgbClr val="00B050"/>
                </a:solidFill>
              </a:rPr>
              <a:t>1. </a:t>
            </a:r>
            <a:r>
              <a:rPr lang="ja-JP" altLang="en-US" sz="1200" dirty="0" smtClean="0">
                <a:solidFill>
                  <a:srgbClr val="00B050"/>
                </a:solidFill>
              </a:rPr>
              <a:t>図</a:t>
            </a:r>
            <a:r>
              <a:rPr lang="en-US" altLang="ja-JP" sz="1200" dirty="0" smtClean="0">
                <a:solidFill>
                  <a:srgbClr val="00B050"/>
                </a:solidFill>
              </a:rPr>
              <a:t>3-2</a:t>
            </a:r>
            <a:endParaRPr kumimoji="1" lang="ja-JP" altLang="en-US" sz="1200" dirty="0">
              <a:solidFill>
                <a:srgbClr val="00B050"/>
              </a:solidFill>
            </a:endParaRPr>
          </a:p>
        </p:txBody>
      </p:sp>
      <p:sp>
        <p:nvSpPr>
          <p:cNvPr id="10" name="テキスト ボックス 9"/>
          <p:cNvSpPr txBox="1"/>
          <p:nvPr/>
        </p:nvSpPr>
        <p:spPr>
          <a:xfrm>
            <a:off x="6786996" y="4085698"/>
            <a:ext cx="1080120" cy="276999"/>
          </a:xfrm>
          <a:prstGeom prst="rect">
            <a:avLst/>
          </a:prstGeom>
          <a:solidFill>
            <a:schemeClr val="bg1"/>
          </a:solidFill>
          <a:ln>
            <a:noFill/>
          </a:ln>
        </p:spPr>
        <p:txBody>
          <a:bodyPr wrap="square" rtlCol="0">
            <a:spAutoFit/>
          </a:bodyPr>
          <a:lstStyle/>
          <a:p>
            <a:endParaRPr kumimoji="1" lang="ja-JP" altLang="en-US" sz="1200" dirty="0">
              <a:solidFill>
                <a:srgbClr val="00B050"/>
              </a:solidFill>
            </a:endParaRPr>
          </a:p>
        </p:txBody>
      </p:sp>
    </p:spTree>
    <p:extLst>
      <p:ext uri="{BB962C8B-B14F-4D97-AF65-F5344CB8AC3E}">
        <p14:creationId xmlns:p14="http://schemas.microsoft.com/office/powerpoint/2010/main" val="315164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lang="en-US" altLang="ja-JP" sz="3100" dirty="0" smtClean="0"/>
              <a:t>Introduction</a:t>
            </a:r>
            <a:br>
              <a:rPr lang="en-US" altLang="ja-JP" sz="3100" dirty="0" smtClean="0"/>
            </a:br>
            <a:r>
              <a:rPr lang="ja-JP" altLang="en-US" sz="4000" dirty="0" smtClean="0"/>
              <a:t>従来</a:t>
            </a:r>
            <a:r>
              <a:rPr lang="en-US" altLang="ja-JP" sz="4000" dirty="0" smtClean="0"/>
              <a:t>: </a:t>
            </a:r>
            <a:r>
              <a:rPr lang="ja-JP" altLang="en-US" sz="4000" dirty="0" smtClean="0"/>
              <a:t>古典的な手法</a:t>
            </a:r>
            <a:endParaRPr kumimoji="1" lang="ja-JP" altLang="en-US" sz="4000" dirty="0"/>
          </a:p>
        </p:txBody>
      </p:sp>
      <p:sp>
        <p:nvSpPr>
          <p:cNvPr id="6" name="コンテンツ プレースホルダー 5"/>
          <p:cNvSpPr>
            <a:spLocks noGrp="1"/>
          </p:cNvSpPr>
          <p:nvPr>
            <p:ph idx="1"/>
          </p:nvPr>
        </p:nvSpPr>
        <p:spPr/>
        <p:txBody>
          <a:bodyPr>
            <a:normAutofit/>
          </a:bodyPr>
          <a:lstStyle/>
          <a:p>
            <a:pPr marL="0" indent="0">
              <a:buNone/>
            </a:pPr>
            <a:r>
              <a:rPr lang="en-US" altLang="ja-JP" sz="1500" dirty="0" smtClean="0"/>
              <a:t>Level-1 </a:t>
            </a:r>
            <a:r>
              <a:rPr lang="ja-JP" altLang="en-US" sz="1500" dirty="0" smtClean="0"/>
              <a:t>時系列データ処理に必要なステップは下記の通り</a:t>
            </a:r>
            <a:endParaRPr lang="en-US" altLang="ja-JP" sz="1500" dirty="0" smtClean="0"/>
          </a:p>
          <a:p>
            <a:pPr marL="0" indent="0">
              <a:buNone/>
            </a:pPr>
            <a:endParaRPr lang="en-US" altLang="ja-JP" sz="1500" dirty="0"/>
          </a:p>
          <a:p>
            <a:r>
              <a:rPr lang="ja-JP" altLang="en-US" sz="1400" dirty="0" smtClean="0"/>
              <a:t>搭載</a:t>
            </a:r>
            <a:r>
              <a:rPr lang="ja-JP" altLang="en-US" sz="1400" dirty="0"/>
              <a:t>機器</a:t>
            </a:r>
            <a:r>
              <a:rPr lang="ja-JP" altLang="en-US" sz="1400" dirty="0" smtClean="0"/>
              <a:t>の設計書を読み解き</a:t>
            </a:r>
            <a:r>
              <a:rPr kumimoji="1" lang="ja-JP" altLang="en-US" sz="1400" dirty="0" smtClean="0"/>
              <a:t>テレメトリのフォーマットを理解する</a:t>
            </a:r>
            <a:endParaRPr kumimoji="1" lang="en-US" altLang="ja-JP" sz="1400" dirty="0" smtClean="0"/>
          </a:p>
          <a:p>
            <a:r>
              <a:rPr lang="ja-JP" altLang="en-US" sz="1400" dirty="0" smtClean="0"/>
              <a:t>工学値への変換式を理解する</a:t>
            </a:r>
            <a:endParaRPr kumimoji="1" lang="en-US" altLang="ja-JP" sz="1400" dirty="0" smtClean="0"/>
          </a:p>
          <a:p>
            <a:r>
              <a:rPr lang="en-US" altLang="ja-JP" sz="1400" dirty="0" smtClean="0">
                <a:solidFill>
                  <a:srgbClr val="0070C0"/>
                </a:solidFill>
              </a:rPr>
              <a:t>( FITS </a:t>
            </a:r>
            <a:r>
              <a:rPr lang="ja-JP" altLang="en-US" sz="1400" dirty="0" smtClean="0">
                <a:solidFill>
                  <a:srgbClr val="0070C0"/>
                </a:solidFill>
              </a:rPr>
              <a:t>の規格を理解する </a:t>
            </a:r>
            <a:r>
              <a:rPr lang="en-US" altLang="ja-JP" sz="1400" dirty="0" smtClean="0">
                <a:solidFill>
                  <a:srgbClr val="0070C0"/>
                </a:solidFill>
              </a:rPr>
              <a:t>)</a:t>
            </a:r>
          </a:p>
          <a:p>
            <a:r>
              <a:rPr lang="en-US" altLang="ja-JP" sz="1400" dirty="0" smtClean="0"/>
              <a:t>FITS </a:t>
            </a:r>
            <a:r>
              <a:rPr lang="ja-JP" altLang="en-US" sz="1400" dirty="0" smtClean="0"/>
              <a:t>に従い、ファイルの書式を規定する</a:t>
            </a:r>
            <a:endParaRPr lang="en-US" altLang="ja-JP" sz="1400" dirty="0" smtClean="0"/>
          </a:p>
          <a:p>
            <a:r>
              <a:rPr lang="en-US" altLang="ja-JP" sz="1400" dirty="0" smtClean="0">
                <a:solidFill>
                  <a:srgbClr val="0070C0"/>
                </a:solidFill>
              </a:rPr>
              <a:t>( C</a:t>
            </a:r>
            <a:r>
              <a:rPr lang="ja-JP" altLang="en-US" sz="1400" dirty="0" smtClean="0">
                <a:solidFill>
                  <a:srgbClr val="0070C0"/>
                </a:solidFill>
              </a:rPr>
              <a:t>言語など、一般的なプログラムの書き方を覚える </a:t>
            </a:r>
            <a:r>
              <a:rPr lang="en-US" altLang="ja-JP" sz="1400" dirty="0" smtClean="0">
                <a:solidFill>
                  <a:srgbClr val="0070C0"/>
                </a:solidFill>
              </a:rPr>
              <a:t>)</a:t>
            </a:r>
          </a:p>
          <a:p>
            <a:r>
              <a:rPr lang="en-US" altLang="ja-JP" sz="1400" dirty="0" smtClean="0">
                <a:solidFill>
                  <a:srgbClr val="0070C0"/>
                </a:solidFill>
              </a:rPr>
              <a:t>( FITSIO </a:t>
            </a:r>
            <a:r>
              <a:rPr lang="ja-JP" altLang="en-US" sz="1400" dirty="0" smtClean="0">
                <a:solidFill>
                  <a:srgbClr val="0070C0"/>
                </a:solidFill>
              </a:rPr>
              <a:t>など、</a:t>
            </a:r>
            <a:r>
              <a:rPr lang="en-US" altLang="ja-JP" sz="1400" dirty="0" smtClean="0">
                <a:solidFill>
                  <a:srgbClr val="0070C0"/>
                </a:solidFill>
              </a:rPr>
              <a:t>FITS</a:t>
            </a:r>
            <a:r>
              <a:rPr lang="ja-JP" altLang="en-US" sz="1400" dirty="0" smtClean="0">
                <a:solidFill>
                  <a:srgbClr val="0070C0"/>
                </a:solidFill>
              </a:rPr>
              <a:t>を扱うためのライブラリの利用法を覚える </a:t>
            </a:r>
            <a:r>
              <a:rPr lang="en-US" altLang="ja-JP" sz="1400" dirty="0" smtClean="0">
                <a:solidFill>
                  <a:srgbClr val="0070C0"/>
                </a:solidFill>
              </a:rPr>
              <a:t>)</a:t>
            </a:r>
          </a:p>
          <a:p>
            <a:r>
              <a:rPr lang="ja-JP" altLang="en-US" sz="1400" dirty="0" smtClean="0"/>
              <a:t>プログラムに書き下す</a:t>
            </a:r>
            <a:endParaRPr lang="en-US" altLang="ja-JP" sz="1400" dirty="0" smtClean="0"/>
          </a:p>
          <a:p>
            <a:r>
              <a:rPr kumimoji="1" lang="ja-JP" altLang="en-US" sz="1400" dirty="0"/>
              <a:t>処理</a:t>
            </a:r>
            <a:r>
              <a:rPr kumimoji="1" lang="ja-JP" altLang="en-US" sz="1400" dirty="0" smtClean="0"/>
              <a:t>結果が正しいか検証する</a:t>
            </a:r>
            <a:endParaRPr lang="en-US" altLang="ja-JP" sz="1400" dirty="0"/>
          </a:p>
          <a:p>
            <a:endParaRPr lang="en-US" altLang="ja-JP" sz="1500" u="sng" dirty="0"/>
          </a:p>
          <a:p>
            <a:pPr marL="0" indent="0">
              <a:buNone/>
            </a:pPr>
            <a:r>
              <a:rPr kumimoji="1" lang="en-US" altLang="ja-JP" sz="1500" dirty="0" smtClean="0">
                <a:solidFill>
                  <a:srgbClr val="0070C0"/>
                </a:solidFill>
              </a:rPr>
              <a:t>( ... ) </a:t>
            </a:r>
            <a:r>
              <a:rPr kumimoji="1" lang="ja-JP" altLang="en-US" sz="1500" dirty="0" smtClean="0">
                <a:solidFill>
                  <a:srgbClr val="0070C0"/>
                </a:solidFill>
              </a:rPr>
              <a:t>で示した部分は、</a:t>
            </a:r>
            <a:r>
              <a:rPr kumimoji="1" lang="ja-JP" altLang="en-US" sz="1500" dirty="0" smtClean="0">
                <a:solidFill>
                  <a:srgbClr val="FF0000"/>
                </a:solidFill>
              </a:rPr>
              <a:t>全てのプログラム作成者の知識として必要</a:t>
            </a:r>
            <a:endParaRPr kumimoji="1" lang="en-US" altLang="ja-JP" sz="1500" dirty="0" smtClean="0">
              <a:solidFill>
                <a:srgbClr val="FF0000"/>
              </a:solidFill>
            </a:endParaRPr>
          </a:p>
          <a:p>
            <a:pPr marL="0" indent="0">
              <a:buNone/>
            </a:pPr>
            <a:endParaRPr kumimoji="1" lang="en-US" altLang="ja-JP" sz="1500" dirty="0" smtClean="0">
              <a:solidFill>
                <a:srgbClr val="FF0000"/>
              </a:solidFill>
            </a:endParaRPr>
          </a:p>
          <a:p>
            <a:pPr marL="0" indent="0">
              <a:buNone/>
            </a:pPr>
            <a:r>
              <a:rPr lang="ja-JP" altLang="en-US" sz="1500" dirty="0" smtClean="0">
                <a:solidFill>
                  <a:srgbClr val="FF0000"/>
                </a:solidFill>
              </a:rPr>
              <a:t>△ </a:t>
            </a:r>
            <a:r>
              <a:rPr kumimoji="1" lang="ja-JP" altLang="en-US" sz="1500" dirty="0" smtClean="0">
                <a:solidFill>
                  <a:srgbClr val="FF0000"/>
                </a:solidFill>
              </a:rPr>
              <a:t>それ以外の部分は、扱うデータ種別の量に比例した作業が発生する </a:t>
            </a:r>
            <a:r>
              <a:rPr kumimoji="1" lang="en-US" altLang="ja-JP" sz="1500" dirty="0" smtClean="0">
                <a:solidFill>
                  <a:srgbClr val="FF0000"/>
                </a:solidFill>
              </a:rPr>
              <a:t>(</a:t>
            </a:r>
            <a:r>
              <a:rPr kumimoji="1" lang="ja-JP" altLang="en-US" sz="1500" dirty="0" smtClean="0">
                <a:solidFill>
                  <a:srgbClr val="FF0000"/>
                </a:solidFill>
              </a:rPr>
              <a:t>作業に比例してミスも発生する</a:t>
            </a:r>
            <a:r>
              <a:rPr kumimoji="1" lang="en-US" altLang="ja-JP" sz="1500" dirty="0" smtClean="0">
                <a:solidFill>
                  <a:srgbClr val="FF0000"/>
                </a:solidFill>
              </a:rPr>
              <a:t>)</a:t>
            </a:r>
            <a:r>
              <a:rPr lang="ja-JP" altLang="en-US" sz="1500" dirty="0"/>
              <a:t> </a:t>
            </a:r>
            <a:r>
              <a:rPr lang="en-US" altLang="ja-JP" sz="1500" dirty="0" smtClean="0"/>
              <a:t>; </a:t>
            </a:r>
            <a:r>
              <a:rPr lang="ja-JP" altLang="en-US" sz="1500" dirty="0" smtClean="0"/>
              <a:t>典型的にテレメトリの項目数は数千のオーダ</a:t>
            </a:r>
            <a:endParaRPr kumimoji="1" lang="en-US" altLang="ja-JP" sz="1500" dirty="0" smtClean="0"/>
          </a:p>
          <a:p>
            <a:pPr marL="0" indent="0">
              <a:buNone/>
            </a:pPr>
            <a:r>
              <a:rPr lang="ja-JP" altLang="en-US" sz="1500" dirty="0" smtClean="0">
                <a:solidFill>
                  <a:srgbClr val="FF0000"/>
                </a:solidFill>
              </a:rPr>
              <a:t>△ プログラムを書かなければならない</a:t>
            </a:r>
            <a:endParaRPr kumimoji="1" lang="en-US" altLang="ja-JP" sz="1500" dirty="0" smtClean="0">
              <a:solidFill>
                <a:srgbClr val="FF0000"/>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60267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lang="en-US" altLang="ja-JP" sz="3100" dirty="0" smtClean="0"/>
              <a:t>Introduction</a:t>
            </a:r>
            <a:r>
              <a:rPr lang="en-US" altLang="ja-JP" dirty="0" smtClean="0"/>
              <a:t/>
            </a:r>
            <a:br>
              <a:rPr lang="en-US" altLang="ja-JP" dirty="0" smtClean="0"/>
            </a:br>
            <a:r>
              <a:rPr lang="ja-JP" altLang="en-US" sz="4000" dirty="0" smtClean="0"/>
              <a:t>従来</a:t>
            </a:r>
            <a:r>
              <a:rPr lang="en-US" altLang="ja-JP" sz="4000" dirty="0" smtClean="0"/>
              <a:t>: </a:t>
            </a:r>
            <a:r>
              <a:rPr lang="ja-JP" altLang="en-US" sz="4000" dirty="0" smtClean="0"/>
              <a:t>衛星情報ベース</a:t>
            </a:r>
            <a:r>
              <a:rPr lang="en-US" altLang="ja-JP" sz="4000" dirty="0" smtClean="0"/>
              <a:t>(SIB)</a:t>
            </a:r>
            <a:r>
              <a:rPr lang="ja-JP" altLang="en-US" sz="4000" dirty="0" smtClean="0"/>
              <a:t>を用いる手法</a:t>
            </a:r>
            <a:endParaRPr kumimoji="1" lang="ja-JP" altLang="en-US" sz="4000" dirty="0"/>
          </a:p>
        </p:txBody>
      </p:sp>
      <p:sp>
        <p:nvSpPr>
          <p:cNvPr id="6" name="コンテンツ プレースホルダー 5"/>
          <p:cNvSpPr>
            <a:spLocks noGrp="1"/>
          </p:cNvSpPr>
          <p:nvPr>
            <p:ph idx="1"/>
          </p:nvPr>
        </p:nvSpPr>
        <p:spPr/>
        <p:txBody>
          <a:bodyPr>
            <a:noAutofit/>
          </a:bodyPr>
          <a:lstStyle/>
          <a:p>
            <a:pPr marL="0" indent="0">
              <a:buNone/>
            </a:pPr>
            <a:r>
              <a:rPr lang="en-US" altLang="ja-JP" sz="1400" dirty="0"/>
              <a:t>ISAS </a:t>
            </a:r>
            <a:r>
              <a:rPr lang="ja-JP" altLang="en-US" sz="1400" dirty="0"/>
              <a:t>の衛星開発では、テレメトリのフォーマットや工学値変換は、搭載機器の開発において </a:t>
            </a:r>
            <a:r>
              <a:rPr lang="en-US" altLang="ja-JP" sz="1400" dirty="0"/>
              <a:t>SIB (Spacecraft Information Base</a:t>
            </a:r>
            <a:r>
              <a:rPr lang="en-US" altLang="ja-JP" sz="1400" dirty="0" smtClean="0"/>
              <a:t>) </a:t>
            </a:r>
            <a:r>
              <a:rPr lang="ja-JP" altLang="en-US" sz="1400" dirty="0" smtClean="0"/>
              <a:t>に</a:t>
            </a:r>
            <a:r>
              <a:rPr lang="ja-JP" altLang="en-US" sz="1400" dirty="0"/>
              <a:t>書かれる。 </a:t>
            </a:r>
            <a:r>
              <a:rPr lang="en-US" altLang="ja-JP" sz="1500" dirty="0" smtClean="0"/>
              <a:t>SIB </a:t>
            </a:r>
            <a:r>
              <a:rPr lang="ja-JP" altLang="en-US" sz="1500" dirty="0" smtClean="0"/>
              <a:t>を用いた場合に必要なステップは下記の通り</a:t>
            </a:r>
            <a:endParaRPr lang="en-US" altLang="ja-JP" sz="1500" dirty="0"/>
          </a:p>
          <a:p>
            <a:pPr marL="0" indent="0">
              <a:buNone/>
            </a:pPr>
            <a:endParaRPr kumimoji="1" lang="en-US" altLang="ja-JP" sz="1500" strike="sngStrike" dirty="0" smtClean="0">
              <a:solidFill>
                <a:schemeClr val="bg1">
                  <a:lumMod val="75000"/>
                </a:schemeClr>
              </a:solidFill>
            </a:endParaRPr>
          </a:p>
          <a:p>
            <a:r>
              <a:rPr lang="en-US" altLang="ja-JP" sz="1400" dirty="0" smtClean="0">
                <a:solidFill>
                  <a:srgbClr val="0070C0"/>
                </a:solidFill>
              </a:rPr>
              <a:t>( SIB </a:t>
            </a:r>
            <a:r>
              <a:rPr lang="ja-JP" altLang="en-US" sz="1400" dirty="0" smtClean="0">
                <a:solidFill>
                  <a:srgbClr val="0070C0"/>
                </a:solidFill>
              </a:rPr>
              <a:t>の書式を理解する </a:t>
            </a:r>
            <a:r>
              <a:rPr lang="en-US" altLang="ja-JP" sz="1400" dirty="0" smtClean="0">
                <a:solidFill>
                  <a:srgbClr val="0070C0"/>
                </a:solidFill>
              </a:rPr>
              <a:t>) </a:t>
            </a:r>
            <a:r>
              <a:rPr lang="ja-JP" altLang="en-US" sz="1400" strike="sngStrike" dirty="0" smtClean="0">
                <a:solidFill>
                  <a:schemeClr val="bg1">
                    <a:lumMod val="75000"/>
                  </a:schemeClr>
                </a:solidFill>
              </a:rPr>
              <a:t>搭載</a:t>
            </a:r>
            <a:r>
              <a:rPr lang="ja-JP" altLang="en-US" sz="1400" strike="sngStrike" dirty="0">
                <a:solidFill>
                  <a:schemeClr val="bg1">
                    <a:lumMod val="75000"/>
                  </a:schemeClr>
                </a:solidFill>
              </a:rPr>
              <a:t>機器の設計書を読み解きテレメトリのフォーマットを理解する</a:t>
            </a:r>
            <a:endParaRPr lang="en-US" altLang="ja-JP" sz="1400" dirty="0" smtClean="0">
              <a:solidFill>
                <a:srgbClr val="0070C0"/>
              </a:solidFill>
            </a:endParaRPr>
          </a:p>
          <a:p>
            <a:r>
              <a:rPr lang="en-US" altLang="ja-JP" sz="1400" dirty="0" smtClean="0"/>
              <a:t>SIB </a:t>
            </a:r>
            <a:r>
              <a:rPr lang="ja-JP" altLang="en-US" sz="1400" dirty="0" smtClean="0"/>
              <a:t>を読み込み動作するライブラリを作成する</a:t>
            </a:r>
            <a:r>
              <a:rPr lang="ja-JP" altLang="en-US" sz="1400" dirty="0" smtClean="0">
                <a:solidFill>
                  <a:srgbClr val="0070C0"/>
                </a:solidFill>
              </a:rPr>
              <a:t> </a:t>
            </a:r>
            <a:r>
              <a:rPr lang="ja-JP" altLang="en-US" sz="1400" strike="sngStrike" dirty="0" smtClean="0">
                <a:solidFill>
                  <a:schemeClr val="bg1">
                    <a:lumMod val="75000"/>
                  </a:schemeClr>
                </a:solidFill>
              </a:rPr>
              <a:t>工学値</a:t>
            </a:r>
            <a:r>
              <a:rPr lang="ja-JP" altLang="en-US" sz="1400" strike="sngStrike" dirty="0">
                <a:solidFill>
                  <a:schemeClr val="bg1">
                    <a:lumMod val="75000"/>
                  </a:schemeClr>
                </a:solidFill>
              </a:rPr>
              <a:t>への変換式を理解する</a:t>
            </a:r>
            <a:endParaRPr lang="en-US" altLang="ja-JP" sz="1400" dirty="0" smtClean="0">
              <a:solidFill>
                <a:srgbClr val="0070C0"/>
              </a:solidFill>
            </a:endParaRPr>
          </a:p>
          <a:p>
            <a:r>
              <a:rPr lang="en-US" altLang="ja-JP" sz="1400" dirty="0" smtClean="0">
                <a:solidFill>
                  <a:srgbClr val="0070C0"/>
                </a:solidFill>
              </a:rPr>
              <a:t>( FITS </a:t>
            </a:r>
            <a:r>
              <a:rPr lang="ja-JP" altLang="en-US" sz="1400" dirty="0" smtClean="0">
                <a:solidFill>
                  <a:srgbClr val="0070C0"/>
                </a:solidFill>
              </a:rPr>
              <a:t>の規格を理解する </a:t>
            </a:r>
            <a:r>
              <a:rPr lang="en-US" altLang="ja-JP" sz="1400" dirty="0" smtClean="0">
                <a:solidFill>
                  <a:srgbClr val="0070C0"/>
                </a:solidFill>
              </a:rPr>
              <a:t>)</a:t>
            </a:r>
          </a:p>
          <a:p>
            <a:r>
              <a:rPr lang="en-US" altLang="ja-JP" sz="1400" dirty="0" smtClean="0"/>
              <a:t>FITS </a:t>
            </a:r>
            <a:r>
              <a:rPr lang="ja-JP" altLang="en-US" sz="1400" dirty="0" smtClean="0"/>
              <a:t>に従い、ファイルの書式を規定する</a:t>
            </a:r>
            <a:endParaRPr lang="en-US" altLang="ja-JP" sz="1400" dirty="0" smtClean="0"/>
          </a:p>
          <a:p>
            <a:r>
              <a:rPr lang="en-US" altLang="ja-JP" sz="1400" dirty="0" smtClean="0">
                <a:solidFill>
                  <a:srgbClr val="0070C0"/>
                </a:solidFill>
              </a:rPr>
              <a:t>( C</a:t>
            </a:r>
            <a:r>
              <a:rPr lang="ja-JP" altLang="en-US" sz="1400" dirty="0" smtClean="0">
                <a:solidFill>
                  <a:srgbClr val="0070C0"/>
                </a:solidFill>
              </a:rPr>
              <a:t>言語など、一般的なプログラムの書き方を覚える </a:t>
            </a:r>
            <a:r>
              <a:rPr lang="en-US" altLang="ja-JP" sz="1400" dirty="0" smtClean="0">
                <a:solidFill>
                  <a:srgbClr val="0070C0"/>
                </a:solidFill>
              </a:rPr>
              <a:t>)</a:t>
            </a:r>
          </a:p>
          <a:p>
            <a:r>
              <a:rPr lang="en-US" altLang="ja-JP" sz="1400" dirty="0" smtClean="0">
                <a:solidFill>
                  <a:srgbClr val="0070C0"/>
                </a:solidFill>
              </a:rPr>
              <a:t>( FITSIO </a:t>
            </a:r>
            <a:r>
              <a:rPr lang="ja-JP" altLang="en-US" sz="1400" dirty="0" smtClean="0">
                <a:solidFill>
                  <a:srgbClr val="0070C0"/>
                </a:solidFill>
              </a:rPr>
              <a:t>など、</a:t>
            </a:r>
            <a:r>
              <a:rPr lang="en-US" altLang="ja-JP" sz="1400" dirty="0" smtClean="0">
                <a:solidFill>
                  <a:srgbClr val="0070C0"/>
                </a:solidFill>
              </a:rPr>
              <a:t>FITS</a:t>
            </a:r>
            <a:r>
              <a:rPr lang="ja-JP" altLang="en-US" sz="1400" dirty="0" smtClean="0">
                <a:solidFill>
                  <a:srgbClr val="0070C0"/>
                </a:solidFill>
              </a:rPr>
              <a:t>を扱うためのライブラリの利用法を覚える </a:t>
            </a:r>
            <a:r>
              <a:rPr lang="en-US" altLang="ja-JP" sz="1400" dirty="0" smtClean="0">
                <a:solidFill>
                  <a:srgbClr val="0070C0"/>
                </a:solidFill>
              </a:rPr>
              <a:t>)</a:t>
            </a:r>
          </a:p>
          <a:p>
            <a:r>
              <a:rPr lang="ja-JP" altLang="en-US" sz="1400" dirty="0" smtClean="0"/>
              <a:t>プログラムに書き下す</a:t>
            </a:r>
            <a:endParaRPr lang="en-US" altLang="ja-JP" sz="1400" dirty="0" smtClean="0"/>
          </a:p>
          <a:p>
            <a:r>
              <a:rPr kumimoji="1" lang="ja-JP" altLang="en-US" sz="1400" dirty="0"/>
              <a:t>処理</a:t>
            </a:r>
            <a:r>
              <a:rPr kumimoji="1" lang="ja-JP" altLang="en-US" sz="1400" dirty="0" smtClean="0"/>
              <a:t>結果が正しいか検証する</a:t>
            </a:r>
            <a:endParaRPr lang="en-US" altLang="ja-JP" sz="1400" dirty="0"/>
          </a:p>
          <a:p>
            <a:endParaRPr lang="en-US" altLang="ja-JP" sz="1500" u="sng" dirty="0"/>
          </a:p>
          <a:p>
            <a:pPr marL="0" indent="0">
              <a:buNone/>
            </a:pPr>
            <a:r>
              <a:rPr lang="ja-JP" altLang="en-US" sz="1500" dirty="0" smtClean="0"/>
              <a:t>ファイル書式に規則を設け、プログラム</a:t>
            </a:r>
            <a:r>
              <a:rPr lang="ja-JP" altLang="en-US" sz="1500" dirty="0"/>
              <a:t>を</a:t>
            </a:r>
            <a:r>
              <a:rPr lang="ja-JP" altLang="en-US" sz="1500" dirty="0" smtClean="0"/>
              <a:t>書けば</a:t>
            </a:r>
            <a:r>
              <a:rPr kumimoji="1" lang="ja-JP" altLang="en-US" sz="1500" dirty="0" smtClean="0"/>
              <a:t>データ種別に比例した作業量を抑えられる</a:t>
            </a:r>
            <a:endParaRPr kumimoji="1" lang="en-US" altLang="ja-JP" sz="1500" dirty="0" smtClean="0"/>
          </a:p>
          <a:p>
            <a:pPr marL="0" indent="0">
              <a:buNone/>
            </a:pPr>
            <a:r>
              <a:rPr lang="ja-JP" altLang="en-US" sz="1500" dirty="0">
                <a:solidFill>
                  <a:srgbClr val="FF0000"/>
                </a:solidFill>
              </a:rPr>
              <a:t>△ プログラムはファイルの書式の規定に応じ修正が必要</a:t>
            </a:r>
            <a:endParaRPr lang="en-US" altLang="ja-JP" sz="1500" dirty="0">
              <a:solidFill>
                <a:srgbClr val="FF0000"/>
              </a:solidFill>
            </a:endParaRPr>
          </a:p>
          <a:p>
            <a:pPr marL="0" indent="0">
              <a:buNone/>
            </a:pPr>
            <a:r>
              <a:rPr lang="ja-JP" altLang="en-US" sz="1500" dirty="0" smtClean="0">
                <a:solidFill>
                  <a:srgbClr val="FF0000"/>
                </a:solidFill>
              </a:rPr>
              <a:t>△ 汎用なプログラムを書かなければならない </a:t>
            </a:r>
            <a:r>
              <a:rPr lang="en-US" altLang="ja-JP" sz="1500" dirty="0" smtClean="0">
                <a:solidFill>
                  <a:srgbClr val="FF0000"/>
                </a:solidFill>
              </a:rPr>
              <a:t>(</a:t>
            </a:r>
            <a:r>
              <a:rPr lang="ja-JP" altLang="en-US" sz="1500" dirty="0" smtClean="0">
                <a:solidFill>
                  <a:srgbClr val="FF0000"/>
                </a:solidFill>
              </a:rPr>
              <a:t>古典的な手法より難易度高</a:t>
            </a:r>
            <a:r>
              <a:rPr lang="en-US" altLang="ja-JP" sz="1500" dirty="0" smtClean="0">
                <a:solidFill>
                  <a:srgbClr val="FF0000"/>
                </a:solidFill>
              </a:rPr>
              <a:t>)</a:t>
            </a:r>
          </a:p>
          <a:p>
            <a:pPr marL="0" indent="0">
              <a:buNone/>
            </a:pPr>
            <a:r>
              <a:rPr lang="en-US" altLang="ja-JP" sz="1500" dirty="0">
                <a:solidFill>
                  <a:srgbClr val="FF0000"/>
                </a:solidFill>
              </a:rPr>
              <a:t>(</a:t>
            </a:r>
            <a:r>
              <a:rPr lang="ja-JP" altLang="en-US" sz="1500" dirty="0">
                <a:solidFill>
                  <a:srgbClr val="FF0000"/>
                </a:solidFill>
              </a:rPr>
              <a:t>開発コストの元を取るため</a:t>
            </a:r>
            <a:r>
              <a:rPr lang="en-US" altLang="ja-JP" sz="1500" dirty="0">
                <a:solidFill>
                  <a:srgbClr val="FF0000"/>
                </a:solidFill>
              </a:rPr>
              <a:t>) </a:t>
            </a:r>
            <a:r>
              <a:rPr lang="ja-JP" altLang="en-US" sz="1500" dirty="0">
                <a:solidFill>
                  <a:srgbClr val="FF0000"/>
                </a:solidFill>
              </a:rPr>
              <a:t>衛星プロジェクトなど、まとまった範囲への適用が</a:t>
            </a:r>
            <a:r>
              <a:rPr lang="ja-JP" altLang="en-US" sz="1500" dirty="0" smtClean="0">
                <a:solidFill>
                  <a:srgbClr val="FF0000"/>
                </a:solidFill>
              </a:rPr>
              <a:t>必要</a:t>
            </a:r>
            <a:endParaRPr lang="en-US" altLang="ja-JP" sz="1500" dirty="0" smtClean="0">
              <a:solidFill>
                <a:srgbClr val="FF0000"/>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953988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z="3100" dirty="0" smtClean="0"/>
              <a:t>Introduction</a:t>
            </a:r>
            <a:br>
              <a:rPr kumimoji="1" lang="en-US" altLang="ja-JP" sz="3100" dirty="0" smtClean="0"/>
            </a:br>
            <a:r>
              <a:rPr kumimoji="1" lang="en-US" altLang="ja-JP" sz="4000" dirty="0" smtClean="0"/>
              <a:t>SIB </a:t>
            </a:r>
            <a:r>
              <a:rPr lang="ja-JP" altLang="en-US" sz="4000" dirty="0" smtClean="0"/>
              <a:t>によるテレメトリ設計</a:t>
            </a:r>
            <a:endParaRPr kumimoji="1" lang="ja-JP" altLang="en-US" sz="4000" dirty="0"/>
          </a:p>
        </p:txBody>
      </p:sp>
      <p:sp>
        <p:nvSpPr>
          <p:cNvPr id="3" name="コンテンツ プレースホルダー 2"/>
          <p:cNvSpPr>
            <a:spLocks noGrp="1"/>
          </p:cNvSpPr>
          <p:nvPr>
            <p:ph idx="1"/>
          </p:nvPr>
        </p:nvSpPr>
        <p:spPr/>
        <p:txBody>
          <a:bodyPr>
            <a:noAutofit/>
          </a:bodyPr>
          <a:lstStyle/>
          <a:p>
            <a:pPr marL="0" indent="0">
              <a:buNone/>
            </a:pPr>
            <a:r>
              <a:rPr kumimoji="1" lang="en-US" altLang="ja-JP" sz="1500" dirty="0" smtClean="0"/>
              <a:t>SIB </a:t>
            </a:r>
            <a:r>
              <a:rPr kumimoji="1" lang="ja-JP" altLang="en-US" sz="1500" dirty="0" smtClean="0"/>
              <a:t>は多様なテレメトリ設計に対応できる。</a:t>
            </a:r>
            <a:endParaRPr kumimoji="1" lang="en-US" altLang="ja-JP" sz="1500" dirty="0" smtClean="0"/>
          </a:p>
          <a:p>
            <a:pPr marL="0" indent="0">
              <a:buNone/>
            </a:pPr>
            <a:endParaRPr kumimoji="1" lang="en-US" altLang="ja-JP" sz="800" dirty="0" smtClean="0"/>
          </a:p>
          <a:p>
            <a:pPr marL="0" indent="0">
              <a:buNone/>
            </a:pPr>
            <a:r>
              <a:rPr kumimoji="1" lang="ja-JP" altLang="en-US" sz="1400" dirty="0" smtClean="0"/>
              <a:t>抽出定義</a:t>
            </a:r>
            <a:endParaRPr kumimoji="1" lang="en-US" altLang="ja-JP" sz="1400" dirty="0" smtClean="0"/>
          </a:p>
          <a:p>
            <a:r>
              <a:rPr lang="ja-JP" altLang="en-US" sz="1400" u="sng" dirty="0" smtClean="0"/>
              <a:t>無条件抽出 </a:t>
            </a:r>
            <a:r>
              <a:rPr lang="en-US" altLang="ja-JP" sz="1400" u="sng" dirty="0" smtClean="0"/>
              <a:t>: </a:t>
            </a:r>
            <a:r>
              <a:rPr lang="ja-JP" altLang="en-US" sz="1400" u="sng" dirty="0" smtClean="0"/>
              <a:t>あるワード位置から無条件にビットパターンを抽出</a:t>
            </a:r>
            <a:endParaRPr lang="en-US" altLang="ja-JP" sz="1400" u="sng" dirty="0" smtClean="0"/>
          </a:p>
          <a:p>
            <a:r>
              <a:rPr lang="ja-JP" altLang="en-US" sz="1400" dirty="0" smtClean="0">
                <a:solidFill>
                  <a:srgbClr val="0070C0"/>
                </a:solidFill>
              </a:rPr>
              <a:t>条件付き抽出定義 </a:t>
            </a:r>
            <a:r>
              <a:rPr lang="en-US" altLang="ja-JP" sz="1400" dirty="0" smtClean="0">
                <a:solidFill>
                  <a:srgbClr val="0070C0"/>
                </a:solidFill>
              </a:rPr>
              <a:t>: </a:t>
            </a:r>
            <a:r>
              <a:rPr lang="ja-JP" altLang="en-US" sz="1400" dirty="0">
                <a:solidFill>
                  <a:srgbClr val="0070C0"/>
                </a:solidFill>
              </a:rPr>
              <a:t>他のテレメトリ値が一定の条件を満たす</a:t>
            </a:r>
            <a:r>
              <a:rPr lang="ja-JP" altLang="en-US" sz="1400" dirty="0" smtClean="0">
                <a:solidFill>
                  <a:srgbClr val="0070C0"/>
                </a:solidFill>
              </a:rPr>
              <a:t>際 </a:t>
            </a:r>
            <a:r>
              <a:rPr lang="en-US" altLang="ja-JP" sz="1400" dirty="0" smtClean="0">
                <a:solidFill>
                  <a:srgbClr val="0070C0"/>
                </a:solidFill>
              </a:rPr>
              <a:t>(</a:t>
            </a:r>
            <a:r>
              <a:rPr lang="ja-JP" altLang="en-US" sz="1400" dirty="0" smtClean="0">
                <a:solidFill>
                  <a:srgbClr val="0070C0"/>
                </a:solidFill>
              </a:rPr>
              <a:t>サブコミ</a:t>
            </a:r>
            <a:r>
              <a:rPr lang="en-US" altLang="ja-JP" sz="1400" dirty="0">
                <a:solidFill>
                  <a:srgbClr val="0070C0"/>
                </a:solidFill>
              </a:rPr>
              <a:t> </a:t>
            </a:r>
            <a:r>
              <a:rPr lang="en-US" altLang="ja-JP" sz="1400" dirty="0" smtClean="0">
                <a:solidFill>
                  <a:srgbClr val="0070C0"/>
                </a:solidFill>
              </a:rPr>
              <a:t> - </a:t>
            </a:r>
            <a:r>
              <a:rPr lang="ja-JP" altLang="en-US" sz="1400" dirty="0" smtClean="0">
                <a:solidFill>
                  <a:srgbClr val="0070C0"/>
                </a:solidFill>
              </a:rPr>
              <a:t>時間分解能を間引き、複数の項目で一つのワード位置を使用</a:t>
            </a:r>
            <a:r>
              <a:rPr lang="en-US" altLang="ja-JP" sz="1400" dirty="0" smtClean="0">
                <a:solidFill>
                  <a:srgbClr val="0070C0"/>
                </a:solidFill>
              </a:rPr>
              <a:t> - </a:t>
            </a:r>
            <a:r>
              <a:rPr lang="ja-JP" altLang="en-US" sz="1400" dirty="0" smtClean="0">
                <a:solidFill>
                  <a:srgbClr val="0070C0"/>
                </a:solidFill>
              </a:rPr>
              <a:t>など</a:t>
            </a:r>
            <a:r>
              <a:rPr lang="en-US" altLang="ja-JP" sz="1400" dirty="0" smtClean="0">
                <a:solidFill>
                  <a:srgbClr val="0070C0"/>
                </a:solidFill>
              </a:rPr>
              <a:t>) </a:t>
            </a:r>
            <a:r>
              <a:rPr lang="ja-JP" altLang="en-US" sz="1400" dirty="0" smtClean="0">
                <a:solidFill>
                  <a:srgbClr val="0070C0"/>
                </a:solidFill>
              </a:rPr>
              <a:t>にビットパターンを抽出</a:t>
            </a:r>
            <a:endParaRPr lang="en-US" altLang="ja-JP" sz="1400" dirty="0" smtClean="0">
              <a:solidFill>
                <a:srgbClr val="0070C0"/>
              </a:solidFill>
            </a:endParaRPr>
          </a:p>
          <a:p>
            <a:pPr marL="0" indent="0">
              <a:buNone/>
            </a:pPr>
            <a:endParaRPr lang="en-US" altLang="ja-JP" sz="800" dirty="0" smtClean="0"/>
          </a:p>
          <a:p>
            <a:pPr marL="0" indent="0">
              <a:buNone/>
            </a:pPr>
            <a:r>
              <a:rPr lang="ja-JP" altLang="en-US" sz="1400" dirty="0" smtClean="0"/>
              <a:t>エンコーディング</a:t>
            </a:r>
            <a:endParaRPr lang="en-US" altLang="ja-JP" sz="1400" dirty="0" smtClean="0"/>
          </a:p>
          <a:p>
            <a:r>
              <a:rPr lang="ja-JP" altLang="en-US" sz="1400" u="sng" dirty="0"/>
              <a:t>符号</a:t>
            </a:r>
            <a:r>
              <a:rPr lang="ja-JP" altLang="en-US" sz="1400" u="sng" dirty="0" smtClean="0"/>
              <a:t>無し整数、符号有り整数、単精度浮動小数点、倍精度浮動小数点</a:t>
            </a:r>
            <a:endParaRPr lang="en-US" altLang="ja-JP" sz="1400" u="sng" dirty="0"/>
          </a:p>
          <a:p>
            <a:pPr marL="0" indent="0">
              <a:buNone/>
            </a:pPr>
            <a:endParaRPr lang="en-US" altLang="ja-JP" sz="800" dirty="0" smtClean="0"/>
          </a:p>
          <a:p>
            <a:pPr marL="0" indent="0">
              <a:buNone/>
            </a:pPr>
            <a:r>
              <a:rPr lang="ja-JP" altLang="en-US" sz="1400" dirty="0" smtClean="0"/>
              <a:t>工学値変換</a:t>
            </a:r>
            <a:endParaRPr lang="en-US" altLang="ja-JP" sz="1400" dirty="0" smtClean="0"/>
          </a:p>
          <a:p>
            <a:r>
              <a:rPr lang="ja-JP" altLang="en-US" sz="1400" u="sng" dirty="0" smtClean="0"/>
              <a:t>無条件変換 </a:t>
            </a:r>
            <a:r>
              <a:rPr lang="en-US" altLang="ja-JP" sz="1400" u="sng" dirty="0" smtClean="0"/>
              <a:t>: </a:t>
            </a:r>
            <a:r>
              <a:rPr lang="ja-JP" altLang="en-US" sz="1400" u="sng" dirty="0" smtClean="0"/>
              <a:t>必ず適用</a:t>
            </a:r>
            <a:endParaRPr lang="en-US" altLang="ja-JP" sz="1400" u="sng" dirty="0" smtClean="0"/>
          </a:p>
          <a:p>
            <a:r>
              <a:rPr lang="ja-JP" altLang="en-US" sz="1400" dirty="0" smtClean="0">
                <a:solidFill>
                  <a:srgbClr val="0070C0"/>
                </a:solidFill>
              </a:rPr>
              <a:t>条件付き変換 </a:t>
            </a:r>
            <a:r>
              <a:rPr lang="en-US" altLang="ja-JP" sz="1400" dirty="0" smtClean="0">
                <a:solidFill>
                  <a:srgbClr val="0070C0"/>
                </a:solidFill>
              </a:rPr>
              <a:t>: </a:t>
            </a:r>
            <a:r>
              <a:rPr lang="ja-JP" altLang="en-US" sz="1400" dirty="0" smtClean="0">
                <a:solidFill>
                  <a:srgbClr val="0070C0"/>
                </a:solidFill>
              </a:rPr>
              <a:t>他のテレメトリ値が一定の条件を満たす際に適用</a:t>
            </a:r>
            <a:endParaRPr lang="en-US" altLang="ja-JP" sz="1400" dirty="0">
              <a:solidFill>
                <a:srgbClr val="0070C0"/>
              </a:solidFill>
            </a:endParaRPr>
          </a:p>
          <a:p>
            <a:endParaRPr lang="en-US" altLang="ja-JP" sz="800" dirty="0" smtClean="0"/>
          </a:p>
          <a:p>
            <a:pPr marL="0" indent="0">
              <a:buNone/>
            </a:pPr>
            <a:r>
              <a:rPr lang="ja-JP" altLang="en-US" sz="1400" dirty="0" smtClean="0"/>
              <a:t>変換方法</a:t>
            </a:r>
            <a:endParaRPr lang="en-US" altLang="ja-JP" sz="1400" dirty="0" smtClean="0">
              <a:solidFill>
                <a:srgbClr val="FF0000"/>
              </a:solidFill>
            </a:endParaRPr>
          </a:p>
          <a:p>
            <a:r>
              <a:rPr lang="ja-JP" altLang="en-US" sz="1400" u="sng" dirty="0" smtClean="0"/>
              <a:t>多項式変換 </a:t>
            </a:r>
            <a:r>
              <a:rPr lang="en-US" altLang="ja-JP" sz="1400" u="sng" dirty="0" smtClean="0"/>
              <a:t>: 5 </a:t>
            </a:r>
            <a:r>
              <a:rPr lang="ja-JP" altLang="en-US" sz="1400" u="sng" dirty="0" smtClean="0"/>
              <a:t>次</a:t>
            </a:r>
            <a:r>
              <a:rPr lang="ja-JP" altLang="en-US" sz="1400" u="sng" dirty="0"/>
              <a:t>まで</a:t>
            </a:r>
            <a:r>
              <a:rPr lang="ja-JP" altLang="en-US" sz="1400" u="sng" dirty="0" smtClean="0"/>
              <a:t>の多項式の係数を指定する方法</a:t>
            </a:r>
            <a:endParaRPr lang="en-US" altLang="ja-JP" sz="1400" u="sng" dirty="0" smtClean="0"/>
          </a:p>
          <a:p>
            <a:r>
              <a:rPr lang="ja-JP" altLang="en-US" sz="1400" dirty="0">
                <a:solidFill>
                  <a:srgbClr val="0070C0"/>
                </a:solidFill>
              </a:rPr>
              <a:t>任意</a:t>
            </a:r>
            <a:r>
              <a:rPr lang="ja-JP" altLang="en-US" sz="1400" dirty="0" smtClean="0">
                <a:solidFill>
                  <a:srgbClr val="0070C0"/>
                </a:solidFill>
              </a:rPr>
              <a:t>の関数式による変換　</a:t>
            </a:r>
            <a:r>
              <a:rPr lang="en-US" altLang="ja-JP" sz="1400" dirty="0" smtClean="0">
                <a:solidFill>
                  <a:srgbClr val="0070C0"/>
                </a:solidFill>
              </a:rPr>
              <a:t>: f(x) = log(x)/x </a:t>
            </a:r>
            <a:r>
              <a:rPr lang="ja-JP" altLang="en-US" sz="1400" dirty="0" smtClean="0">
                <a:solidFill>
                  <a:srgbClr val="0070C0"/>
                </a:solidFill>
              </a:rPr>
              <a:t>など任意の関数式を指定する方法</a:t>
            </a:r>
            <a:endParaRPr lang="en-US" altLang="ja-JP" sz="1400" dirty="0" smtClean="0">
              <a:solidFill>
                <a:srgbClr val="0070C0"/>
              </a:solidFill>
            </a:endParaRPr>
          </a:p>
          <a:p>
            <a:r>
              <a:rPr lang="ja-JP" altLang="en-US" sz="1400" dirty="0" smtClean="0">
                <a:solidFill>
                  <a:srgbClr val="0070C0"/>
                </a:solidFill>
              </a:rPr>
              <a:t>プログラムを用いた変換  </a:t>
            </a:r>
            <a:r>
              <a:rPr lang="en-US" altLang="ja-JP" sz="1400" dirty="0" smtClean="0">
                <a:solidFill>
                  <a:srgbClr val="0070C0"/>
                </a:solidFill>
              </a:rPr>
              <a:t>: </a:t>
            </a:r>
            <a:r>
              <a:rPr lang="en-US" altLang="ja-JP" sz="1400" dirty="0">
                <a:solidFill>
                  <a:srgbClr val="0070C0"/>
                </a:solidFill>
              </a:rPr>
              <a:t>C</a:t>
            </a:r>
            <a:r>
              <a:rPr lang="ja-JP" altLang="en-US" sz="1400" dirty="0">
                <a:solidFill>
                  <a:srgbClr val="0070C0"/>
                </a:solidFill>
              </a:rPr>
              <a:t>言語</a:t>
            </a:r>
            <a:r>
              <a:rPr lang="ja-JP" altLang="en-US" sz="1400" dirty="0" smtClean="0">
                <a:solidFill>
                  <a:srgbClr val="0070C0"/>
                </a:solidFill>
              </a:rPr>
              <a:t>のプログラムを用いる方法</a:t>
            </a:r>
            <a:endParaRPr lang="en-US" altLang="ja-JP" sz="1400" dirty="0" smtClean="0">
              <a:solidFill>
                <a:srgbClr val="0070C0"/>
              </a:solidFill>
            </a:endParaRPr>
          </a:p>
          <a:p>
            <a:r>
              <a:rPr lang="ja-JP" altLang="en-US" sz="1400" dirty="0">
                <a:solidFill>
                  <a:srgbClr val="0070C0"/>
                </a:solidFill>
              </a:rPr>
              <a:t>他</a:t>
            </a:r>
            <a:r>
              <a:rPr lang="ja-JP" altLang="en-US" sz="1400" dirty="0" smtClean="0">
                <a:solidFill>
                  <a:srgbClr val="0070C0"/>
                </a:solidFill>
              </a:rPr>
              <a:t>のテレメトリ値の値も含めて値を合成</a:t>
            </a:r>
            <a:endParaRPr lang="en-US" altLang="ja-JP" sz="1400" dirty="0" smtClean="0">
              <a:solidFill>
                <a:srgbClr val="0070C0"/>
              </a:solidFill>
            </a:endParaRPr>
          </a:p>
          <a:p>
            <a:pPr marL="0" indent="0">
              <a:buNone/>
            </a:pPr>
            <a:endParaRPr lang="en-US" altLang="ja-JP" sz="800" dirty="0" smtClean="0">
              <a:solidFill>
                <a:srgbClr val="FF0000"/>
              </a:solidFill>
            </a:endParaRPr>
          </a:p>
          <a:p>
            <a:pPr marL="0" indent="0">
              <a:buNone/>
            </a:pPr>
            <a:r>
              <a:rPr lang="ja-JP" altLang="en-US" sz="1500" dirty="0" smtClean="0">
                <a:solidFill>
                  <a:srgbClr val="FF0000"/>
                </a:solidFill>
              </a:rPr>
              <a:t>△ 従来</a:t>
            </a:r>
            <a:r>
              <a:rPr lang="ja-JP" altLang="en-US" sz="1500" dirty="0">
                <a:solidFill>
                  <a:srgbClr val="FF0000"/>
                </a:solidFill>
              </a:rPr>
              <a:t>の </a:t>
            </a:r>
            <a:r>
              <a:rPr lang="en-US" altLang="ja-JP" sz="1500" dirty="0">
                <a:solidFill>
                  <a:srgbClr val="FF0000"/>
                </a:solidFill>
              </a:rPr>
              <a:t>ISAS </a:t>
            </a:r>
            <a:r>
              <a:rPr lang="ja-JP" altLang="en-US" sz="1500" dirty="0" smtClean="0">
                <a:solidFill>
                  <a:srgbClr val="FF0000"/>
                </a:solidFill>
              </a:rPr>
              <a:t>プロジェクトに適用されていたレベル１時系列データの作成に 「</a:t>
            </a:r>
            <a:r>
              <a:rPr lang="en-US" altLang="ja-JP" sz="1500" dirty="0" smtClean="0">
                <a:solidFill>
                  <a:srgbClr val="FF0000"/>
                </a:solidFill>
              </a:rPr>
              <a:t>SIB </a:t>
            </a:r>
            <a:r>
              <a:rPr lang="ja-JP" altLang="en-US" sz="1500" dirty="0" smtClean="0">
                <a:solidFill>
                  <a:srgbClr val="FF0000"/>
                </a:solidFill>
              </a:rPr>
              <a:t>を用いる方法」 ではメジャーなユースケース </a:t>
            </a:r>
            <a:r>
              <a:rPr lang="en-US" altLang="ja-JP" sz="1500" dirty="0" smtClean="0">
                <a:solidFill>
                  <a:srgbClr val="FF0000"/>
                </a:solidFill>
              </a:rPr>
              <a:t>(</a:t>
            </a:r>
            <a:r>
              <a:rPr lang="ja-JP" altLang="en-US" sz="1500" u="sng" dirty="0" smtClean="0"/>
              <a:t>黒字下線</a:t>
            </a:r>
            <a:r>
              <a:rPr lang="ja-JP" altLang="en-US" sz="1500" dirty="0" smtClean="0">
                <a:solidFill>
                  <a:srgbClr val="FF0000"/>
                </a:solidFill>
              </a:rPr>
              <a:t>の部分</a:t>
            </a:r>
            <a:r>
              <a:rPr lang="en-US" altLang="ja-JP" sz="1500" dirty="0" smtClean="0">
                <a:solidFill>
                  <a:srgbClr val="FF0000"/>
                </a:solidFill>
              </a:rPr>
              <a:t>) </a:t>
            </a:r>
            <a:r>
              <a:rPr lang="ja-JP" altLang="en-US" sz="1500" dirty="0" smtClean="0">
                <a:solidFill>
                  <a:srgbClr val="FF0000"/>
                </a:solidFill>
              </a:rPr>
              <a:t>までしかサポートされていなかった</a:t>
            </a:r>
            <a:r>
              <a:rPr lang="en-US" altLang="ja-JP" sz="1500" dirty="0" smtClean="0">
                <a:solidFill>
                  <a:srgbClr val="FF0000"/>
                </a:solidFill>
              </a:rPr>
              <a:t/>
            </a:r>
            <a:br>
              <a:rPr lang="en-US" altLang="ja-JP" sz="1500" dirty="0" smtClean="0">
                <a:solidFill>
                  <a:srgbClr val="FF0000"/>
                </a:solidFill>
              </a:rPr>
            </a:br>
            <a:r>
              <a:rPr lang="ja-JP" altLang="en-US" sz="1500" dirty="0" smtClean="0">
                <a:solidFill>
                  <a:srgbClr val="FF0000"/>
                </a:solidFill>
              </a:rPr>
              <a:t>△ 搭載機器設計がこれを超え、処理が必要な場合は 「古典的な方法」 で対応するしかなかった</a:t>
            </a:r>
            <a:endParaRPr lang="en-US" altLang="ja-JP" sz="1500" dirty="0">
              <a:solidFill>
                <a:srgbClr val="FF0000"/>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204648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100" dirty="0"/>
              <a:t>Introduction</a:t>
            </a:r>
            <a:r>
              <a:rPr lang="en-US" altLang="ja-JP" sz="3600" dirty="0"/>
              <a:t/>
            </a:r>
            <a:br>
              <a:rPr lang="en-US" altLang="ja-JP" sz="3600" dirty="0"/>
            </a:br>
            <a:r>
              <a:rPr lang="ja-JP" altLang="en-US" sz="4000" dirty="0" smtClean="0"/>
              <a:t>従来の手法の</a:t>
            </a:r>
            <a:r>
              <a:rPr lang="ja-JP" altLang="en-US" sz="4000" dirty="0"/>
              <a:t>課</a:t>
            </a:r>
            <a:r>
              <a:rPr lang="ja-JP" altLang="en-US" sz="4000" dirty="0" smtClean="0"/>
              <a:t>題</a:t>
            </a:r>
            <a:endParaRPr kumimoji="1" lang="ja-JP" altLang="en-US" sz="4000" dirty="0"/>
          </a:p>
        </p:txBody>
      </p:sp>
      <p:sp>
        <p:nvSpPr>
          <p:cNvPr id="3" name="コンテンツ プレースホルダー 2"/>
          <p:cNvSpPr>
            <a:spLocks noGrp="1"/>
          </p:cNvSpPr>
          <p:nvPr>
            <p:ph idx="1"/>
          </p:nvPr>
        </p:nvSpPr>
        <p:spPr/>
        <p:txBody>
          <a:bodyPr>
            <a:normAutofit/>
          </a:bodyPr>
          <a:lstStyle/>
          <a:p>
            <a:r>
              <a:rPr lang="en-US" altLang="ja-JP" sz="1800" dirty="0" smtClean="0"/>
              <a:t>Level1</a:t>
            </a:r>
            <a:r>
              <a:rPr lang="ja-JP" altLang="en-US" sz="1800" dirty="0" smtClean="0"/>
              <a:t>時系列データの処理には、「古典的な方法」 「</a:t>
            </a:r>
            <a:r>
              <a:rPr lang="en-US" altLang="ja-JP" sz="1800" dirty="0" smtClean="0"/>
              <a:t>SIB</a:t>
            </a:r>
            <a:r>
              <a:rPr lang="ja-JP" altLang="en-US" sz="1800" dirty="0" smtClean="0"/>
              <a:t>を用いる方法」 など、幾つかの方法があるが、いずれの方法もプログラミングやテレメトリ処理 </a:t>
            </a:r>
            <a:r>
              <a:rPr lang="en-US" altLang="ja-JP" sz="1800" dirty="0" smtClean="0"/>
              <a:t>(</a:t>
            </a:r>
            <a:r>
              <a:rPr lang="ja-JP" altLang="en-US" sz="1800" dirty="0" smtClean="0"/>
              <a:t>ビットパターンの抽出、工学値変換など</a:t>
            </a:r>
            <a:r>
              <a:rPr lang="en-US" altLang="ja-JP" sz="1800" dirty="0" smtClean="0"/>
              <a:t>) </a:t>
            </a:r>
            <a:r>
              <a:rPr lang="ja-JP" altLang="en-US" sz="1800" dirty="0" smtClean="0"/>
              <a:t>の知識が必要とされていた。</a:t>
            </a:r>
            <a:endParaRPr lang="en-US" altLang="ja-JP" sz="1800" dirty="0" smtClean="0"/>
          </a:p>
          <a:p>
            <a:r>
              <a:rPr lang="ja-JP" altLang="en-US" sz="1800" dirty="0"/>
              <a:t>「古典的な方法</a:t>
            </a:r>
            <a:r>
              <a:rPr lang="ja-JP" altLang="en-US" sz="1800" dirty="0" smtClean="0"/>
              <a:t>」 は、テレメトリの規模に比例したプログラミングが必要だった。</a:t>
            </a:r>
            <a:endParaRPr lang="en-US" altLang="ja-JP" sz="1800" dirty="0" smtClean="0"/>
          </a:p>
          <a:p>
            <a:r>
              <a:rPr lang="ja-JP" altLang="en-US" sz="1800" dirty="0" smtClean="0"/>
              <a:t>「</a:t>
            </a:r>
            <a:r>
              <a:rPr lang="en-US" altLang="ja-JP" sz="1800" dirty="0" smtClean="0"/>
              <a:t>SIB</a:t>
            </a:r>
            <a:r>
              <a:rPr lang="ja-JP" altLang="en-US" sz="1800" dirty="0" smtClean="0"/>
              <a:t>を用いる方法」 は、汎用なプログラムのため難易度が高く、</a:t>
            </a:r>
            <a:r>
              <a:rPr lang="en-US" altLang="ja-JP" sz="1800" dirty="0" smtClean="0"/>
              <a:t>SIB</a:t>
            </a:r>
            <a:r>
              <a:rPr lang="ja-JP" altLang="en-US" sz="1800" dirty="0" smtClean="0"/>
              <a:t>の定義の全てのパターンをサポートしたものは存在しなかった。</a:t>
            </a:r>
            <a:endParaRPr lang="en-US" altLang="ja-JP" sz="1800" dirty="0" smtClean="0"/>
          </a:p>
          <a:p>
            <a:r>
              <a:rPr lang="ja-JP" altLang="en-US" sz="1800" dirty="0"/>
              <a:t>いずれ</a:t>
            </a:r>
            <a:r>
              <a:rPr lang="ja-JP" altLang="en-US" sz="1800" dirty="0" smtClean="0"/>
              <a:t>の方法も、概ね</a:t>
            </a:r>
            <a:r>
              <a:rPr lang="ja-JP" altLang="en-US" sz="1800" dirty="0"/>
              <a:t>、</a:t>
            </a:r>
            <a:r>
              <a:rPr lang="ja-JP" altLang="en-US" sz="1800" dirty="0" smtClean="0"/>
              <a:t>衛星プロジェクト毎にテレメトリ処理のプログラムが作成されていた。また、プログラムの全て </a:t>
            </a:r>
            <a:r>
              <a:rPr lang="en-US" altLang="ja-JP" sz="1800" dirty="0" smtClean="0"/>
              <a:t>(</a:t>
            </a:r>
            <a:r>
              <a:rPr lang="ja-JP" altLang="en-US" sz="1800" dirty="0" smtClean="0"/>
              <a:t>または、一部</a:t>
            </a:r>
            <a:r>
              <a:rPr lang="en-US" altLang="ja-JP" sz="1800" dirty="0" smtClean="0"/>
              <a:t>) </a:t>
            </a:r>
            <a:r>
              <a:rPr lang="ja-JP" altLang="en-US" sz="1800" dirty="0" smtClean="0"/>
              <a:t>は研究者により作成され、長期のメンテナンス性にリスクがあった。</a:t>
            </a:r>
            <a:endParaRPr lang="en-US" altLang="ja-JP" sz="1800" dirty="0" smtClean="0"/>
          </a:p>
          <a:p>
            <a:endParaRPr lang="en-US" altLang="ja-JP" sz="1800" dirty="0"/>
          </a:p>
          <a:p>
            <a:pPr marL="0" indent="0">
              <a:buNone/>
            </a:pPr>
            <a:r>
              <a:rPr lang="en-US" altLang="ja-JP" sz="1800" dirty="0" smtClean="0">
                <a:solidFill>
                  <a:srgbClr val="0070C0"/>
                </a:solidFill>
                <a:sym typeface="Wingdings" panose="05000000000000000000" pitchFamily="2" charset="2"/>
              </a:rPr>
              <a:t> </a:t>
            </a:r>
            <a:r>
              <a:rPr lang="ja-JP" altLang="en-US" sz="1800" dirty="0" smtClean="0">
                <a:solidFill>
                  <a:srgbClr val="0070C0"/>
                </a:solidFill>
              </a:rPr>
              <a:t>これらの状況を改善するため、</a:t>
            </a:r>
            <a:r>
              <a:rPr lang="en-US" altLang="ja-JP" sz="1800" dirty="0" smtClean="0">
                <a:solidFill>
                  <a:srgbClr val="0070C0"/>
                </a:solidFill>
              </a:rPr>
              <a:t>ISAS C-SODA </a:t>
            </a:r>
            <a:r>
              <a:rPr lang="ja-JP" altLang="en-US" sz="1800" dirty="0" smtClean="0">
                <a:solidFill>
                  <a:srgbClr val="0070C0"/>
                </a:solidFill>
              </a:rPr>
              <a:t>では 「</a:t>
            </a:r>
            <a:r>
              <a:rPr lang="ja-JP" altLang="en-US" sz="1800" dirty="0">
                <a:solidFill>
                  <a:srgbClr val="0070C0"/>
                </a:solidFill>
              </a:rPr>
              <a:t>レベル１時系列データフォーマット変換ツール </a:t>
            </a:r>
            <a:r>
              <a:rPr lang="en-US" altLang="ja-JP" sz="1800" dirty="0">
                <a:solidFill>
                  <a:srgbClr val="0070C0"/>
                </a:solidFill>
              </a:rPr>
              <a:t>(L1TSD)</a:t>
            </a:r>
            <a:r>
              <a:rPr lang="ja-JP" altLang="en-US" sz="1800" dirty="0">
                <a:solidFill>
                  <a:srgbClr val="0070C0"/>
                </a:solidFill>
              </a:rPr>
              <a:t>」 を</a:t>
            </a:r>
            <a:r>
              <a:rPr lang="ja-JP" altLang="en-US" sz="1800" dirty="0" smtClean="0">
                <a:solidFill>
                  <a:srgbClr val="0070C0"/>
                </a:solidFill>
              </a:rPr>
              <a:t>開発した</a:t>
            </a:r>
            <a:endParaRPr lang="ja-JP" altLang="en-US" sz="1800" dirty="0">
              <a:solidFill>
                <a:srgbClr val="0070C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3262149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 5"/>
          <p:cNvSpPr>
            <a:spLocks noGrp="1"/>
          </p:cNvSpPr>
          <p:nvPr>
            <p:ph type="sldNum" sz="quarter" idx="12"/>
          </p:nvPr>
        </p:nvSpPr>
        <p:spPr>
          <a:xfrm>
            <a:off x="6831013" y="648176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fld id="{9E210CDA-97DF-4192-A655-06D32D0E5DCA}" type="slidenum">
              <a:rPr lang="en-US" altLang="ja-JP" sz="1400"/>
              <a:pPr/>
              <a:t>9</a:t>
            </a:fld>
            <a:endParaRPr lang="en-US" altLang="ja-JP" sz="1400"/>
          </a:p>
        </p:txBody>
      </p:sp>
      <p:sp>
        <p:nvSpPr>
          <p:cNvPr id="18436" name="正方形/長方形 8"/>
          <p:cNvSpPr>
            <a:spLocks noChangeArrowheads="1"/>
          </p:cNvSpPr>
          <p:nvPr/>
        </p:nvSpPr>
        <p:spPr bwMode="auto">
          <a:xfrm>
            <a:off x="2209800" y="3650059"/>
            <a:ext cx="1981200" cy="2244725"/>
          </a:xfrm>
          <a:prstGeom prst="rect">
            <a:avLst/>
          </a:prstGeom>
          <a:solidFill>
            <a:srgbClr val="00B8FF">
              <a:alpha val="43921"/>
            </a:srgbClr>
          </a:solidFill>
          <a:ln w="9525">
            <a:solidFill>
              <a:schemeClr val="tx1"/>
            </a:solidFill>
            <a:round/>
            <a:headEnd/>
            <a:tailEnd/>
          </a:ln>
        </p:spPr>
        <p:txBody>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endParaRPr lang="ja-JP" altLang="en-US" sz="1800"/>
          </a:p>
        </p:txBody>
      </p:sp>
      <p:sp>
        <p:nvSpPr>
          <p:cNvPr id="18438" name="正方形/長方形 6"/>
          <p:cNvSpPr>
            <a:spLocks noChangeArrowheads="1"/>
          </p:cNvSpPr>
          <p:nvPr/>
        </p:nvSpPr>
        <p:spPr bwMode="auto">
          <a:xfrm>
            <a:off x="1600200" y="2199084"/>
            <a:ext cx="1447800" cy="374650"/>
          </a:xfrm>
          <a:prstGeom prst="rect">
            <a:avLst/>
          </a:prstGeom>
          <a:solidFill>
            <a:srgbClr val="00B8FF">
              <a:alpha val="43921"/>
            </a:srgbClr>
          </a:solidFill>
          <a:ln w="9525">
            <a:solidFill>
              <a:schemeClr val="tx1"/>
            </a:solidFill>
            <a:round/>
            <a:headEnd/>
            <a:tailEnd/>
          </a:ln>
        </p:spPr>
        <p:txBody>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ja-JP" altLang="en-US" sz="2000"/>
              <a:t>テレメトリー</a:t>
            </a:r>
          </a:p>
        </p:txBody>
      </p:sp>
      <p:sp>
        <p:nvSpPr>
          <p:cNvPr id="18439" name="正方形/長方形 7"/>
          <p:cNvSpPr>
            <a:spLocks noChangeArrowheads="1"/>
          </p:cNvSpPr>
          <p:nvPr/>
        </p:nvSpPr>
        <p:spPr bwMode="auto">
          <a:xfrm>
            <a:off x="1524000" y="2810272"/>
            <a:ext cx="1524000" cy="609600"/>
          </a:xfrm>
          <a:prstGeom prst="rect">
            <a:avLst/>
          </a:prstGeom>
          <a:solidFill>
            <a:srgbClr val="00B8FF">
              <a:alpha val="43921"/>
            </a:srgbClr>
          </a:solidFill>
          <a:ln w="9525">
            <a:solidFill>
              <a:schemeClr val="tx1"/>
            </a:solidFill>
            <a:round/>
            <a:headEnd/>
            <a:tailEnd/>
          </a:ln>
        </p:spPr>
        <p:txBody>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800"/>
              <a:t>SIRIUS</a:t>
            </a:r>
          </a:p>
          <a:p>
            <a:pPr algn="ctr"/>
            <a:r>
              <a:rPr lang="ja-JP" altLang="en-US" sz="1800"/>
              <a:t>データベース</a:t>
            </a:r>
          </a:p>
        </p:txBody>
      </p:sp>
      <p:sp>
        <p:nvSpPr>
          <p:cNvPr id="18440" name="正方形/長方形 8"/>
          <p:cNvSpPr>
            <a:spLocks noChangeArrowheads="1"/>
          </p:cNvSpPr>
          <p:nvPr/>
        </p:nvSpPr>
        <p:spPr bwMode="auto">
          <a:xfrm>
            <a:off x="457200" y="3650059"/>
            <a:ext cx="1668463" cy="2830513"/>
          </a:xfrm>
          <a:prstGeom prst="rect">
            <a:avLst/>
          </a:prstGeom>
          <a:solidFill>
            <a:srgbClr val="00B8FF">
              <a:alpha val="43921"/>
            </a:srgbClr>
          </a:solidFill>
          <a:ln w="9525">
            <a:solidFill>
              <a:schemeClr val="tx1"/>
            </a:solidFill>
            <a:round/>
            <a:headEnd/>
            <a:tailEnd/>
          </a:ln>
        </p:spPr>
        <p:txBody>
          <a:bodyPr anchor="ctr" anchorCtr="1"/>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endParaRPr lang="ja-JP" altLang="en-US" sz="1600"/>
          </a:p>
        </p:txBody>
      </p:sp>
      <p:sp>
        <p:nvSpPr>
          <p:cNvPr id="18441" name="正方形/長方形 9"/>
          <p:cNvSpPr>
            <a:spLocks noChangeArrowheads="1"/>
          </p:cNvSpPr>
          <p:nvPr/>
        </p:nvSpPr>
        <p:spPr bwMode="auto">
          <a:xfrm>
            <a:off x="2347913" y="6029722"/>
            <a:ext cx="1752600" cy="381000"/>
          </a:xfrm>
          <a:prstGeom prst="rect">
            <a:avLst/>
          </a:prstGeom>
          <a:solidFill>
            <a:srgbClr val="00B8FF">
              <a:alpha val="43921"/>
            </a:srgbClr>
          </a:solidFill>
          <a:ln w="9525">
            <a:solidFill>
              <a:schemeClr val="tx1"/>
            </a:solidFill>
            <a:round/>
            <a:headEnd/>
            <a:tailEnd/>
          </a:ln>
        </p:spPr>
        <p:txBody>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a:t>DARTS</a:t>
            </a:r>
            <a:endParaRPr lang="ja-JP" altLang="en-US"/>
          </a:p>
        </p:txBody>
      </p:sp>
      <p:sp>
        <p:nvSpPr>
          <p:cNvPr id="18442" name="AutoShape 15"/>
          <p:cNvSpPr>
            <a:spLocks noChangeArrowheads="1"/>
          </p:cNvSpPr>
          <p:nvPr/>
        </p:nvSpPr>
        <p:spPr bwMode="auto">
          <a:xfrm>
            <a:off x="2309813" y="4726384"/>
            <a:ext cx="1828800" cy="763588"/>
          </a:xfrm>
          <a:prstGeom prst="roundRect">
            <a:avLst>
              <a:gd name="adj" fmla="val 16667"/>
            </a:avLst>
          </a:prstGeom>
          <a:solidFill>
            <a:srgbClr val="00B8FF"/>
          </a:solidFill>
          <a:ln w="9525">
            <a:solidFill>
              <a:schemeClr val="tx1"/>
            </a:solidFill>
            <a:round/>
            <a:headEnd/>
            <a:tailEnd/>
          </a:ln>
        </p:spPr>
        <p:txBody>
          <a:bodyPr wrap="none" anchor="ct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ja-JP" altLang="en-US" sz="1400">
                <a:solidFill>
                  <a:srgbClr val="FF0000"/>
                </a:solidFill>
              </a:rPr>
              <a:t>高次データ処理</a:t>
            </a:r>
          </a:p>
          <a:p>
            <a:pPr algn="ctr"/>
            <a:r>
              <a:rPr lang="ja-JP" altLang="en-US" sz="1200"/>
              <a:t>機器較正情報の適用</a:t>
            </a:r>
            <a:endParaRPr lang="en-US" altLang="ja-JP" sz="1200"/>
          </a:p>
          <a:p>
            <a:pPr algn="ctr"/>
            <a:r>
              <a:rPr lang="ja-JP" altLang="en-US" sz="1200"/>
              <a:t>物理量変換</a:t>
            </a:r>
          </a:p>
        </p:txBody>
      </p:sp>
      <p:sp>
        <p:nvSpPr>
          <p:cNvPr id="18443" name="正方形/長方形 8"/>
          <p:cNvSpPr>
            <a:spLocks noChangeArrowheads="1"/>
          </p:cNvSpPr>
          <p:nvPr/>
        </p:nvSpPr>
        <p:spPr bwMode="auto">
          <a:xfrm>
            <a:off x="609600" y="6029722"/>
            <a:ext cx="1371600" cy="381000"/>
          </a:xfrm>
          <a:prstGeom prst="rect">
            <a:avLst/>
          </a:prstGeom>
          <a:solidFill>
            <a:srgbClr val="00B8FF">
              <a:alpha val="43921"/>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a:t>EDISON</a:t>
            </a:r>
            <a:endParaRPr lang="ja-JP" altLang="en-US"/>
          </a:p>
        </p:txBody>
      </p:sp>
      <p:sp>
        <p:nvSpPr>
          <p:cNvPr id="18444" name="Text Box 22"/>
          <p:cNvSpPr txBox="1">
            <a:spLocks noChangeArrowheads="1"/>
          </p:cNvSpPr>
          <p:nvPr/>
        </p:nvSpPr>
        <p:spPr bwMode="auto">
          <a:xfrm>
            <a:off x="1582738" y="5383609"/>
            <a:ext cx="59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2000">
                <a:solidFill>
                  <a:srgbClr val="FF6600"/>
                </a:solidFill>
              </a:rPr>
              <a:t>(</a:t>
            </a:r>
            <a:r>
              <a:rPr lang="ja-JP" altLang="en-US" sz="2000">
                <a:solidFill>
                  <a:srgbClr val="FF6600"/>
                </a:solidFill>
              </a:rPr>
              <a:t>あ</a:t>
            </a:r>
            <a:r>
              <a:rPr lang="en-US" altLang="ja-JP" sz="2000">
                <a:solidFill>
                  <a:srgbClr val="FF6600"/>
                </a:solidFill>
              </a:rPr>
              <a:t>)</a:t>
            </a:r>
          </a:p>
        </p:txBody>
      </p:sp>
      <p:sp>
        <p:nvSpPr>
          <p:cNvPr id="18445" name="Text Box 23"/>
          <p:cNvSpPr txBox="1">
            <a:spLocks noChangeArrowheads="1"/>
          </p:cNvSpPr>
          <p:nvPr/>
        </p:nvSpPr>
        <p:spPr bwMode="auto">
          <a:xfrm>
            <a:off x="3557588" y="5459809"/>
            <a:ext cx="598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2000">
                <a:solidFill>
                  <a:srgbClr val="FF6600"/>
                </a:solidFill>
              </a:rPr>
              <a:t>(</a:t>
            </a:r>
            <a:r>
              <a:rPr lang="ja-JP" altLang="en-US" sz="2000">
                <a:solidFill>
                  <a:srgbClr val="FF6600"/>
                </a:solidFill>
              </a:rPr>
              <a:t>い</a:t>
            </a:r>
            <a:r>
              <a:rPr lang="en-US" altLang="ja-JP" sz="2000">
                <a:solidFill>
                  <a:srgbClr val="FF6600"/>
                </a:solidFill>
              </a:rPr>
              <a:t>)</a:t>
            </a:r>
          </a:p>
        </p:txBody>
      </p:sp>
      <p:sp>
        <p:nvSpPr>
          <p:cNvPr id="18446" name="コンテンツ プレースホルダ 19"/>
          <p:cNvSpPr>
            <a:spLocks noGrp="1"/>
          </p:cNvSpPr>
          <p:nvPr>
            <p:ph idx="1"/>
          </p:nvPr>
        </p:nvSpPr>
        <p:spPr>
          <a:xfrm>
            <a:off x="4788024" y="1746250"/>
            <a:ext cx="4105150" cy="4895850"/>
          </a:xfrm>
        </p:spPr>
        <p:txBody>
          <a:bodyPr>
            <a:normAutofit/>
          </a:bodyPr>
          <a:lstStyle/>
          <a:p>
            <a:pPr marL="0" indent="0">
              <a:lnSpc>
                <a:spcPct val="90000"/>
              </a:lnSpc>
              <a:buNone/>
            </a:pPr>
            <a:endParaRPr lang="en-US" altLang="ja-JP" sz="1900" dirty="0"/>
          </a:p>
          <a:p>
            <a:pPr marL="0" indent="0">
              <a:lnSpc>
                <a:spcPct val="90000"/>
              </a:lnSpc>
              <a:buNone/>
            </a:pPr>
            <a:endParaRPr lang="en-US" altLang="ja-JP" sz="1900" dirty="0" smtClean="0"/>
          </a:p>
          <a:p>
            <a:pPr>
              <a:lnSpc>
                <a:spcPct val="90000"/>
              </a:lnSpc>
            </a:pPr>
            <a:r>
              <a:rPr lang="ja-JP" altLang="en-US" sz="1900" dirty="0" smtClean="0"/>
              <a:t>従来の科学衛星では、衛星運用システム、工学データベース、科学データベース向けに別々のプログラムが作成されていた</a:t>
            </a:r>
            <a:endParaRPr lang="en-US" altLang="ja-JP" sz="1900" dirty="0" smtClean="0"/>
          </a:p>
          <a:p>
            <a:pPr>
              <a:lnSpc>
                <a:spcPct val="90000"/>
              </a:lnSpc>
            </a:pPr>
            <a:endParaRPr lang="en-US" altLang="ja-JP" sz="1900" dirty="0" smtClean="0"/>
          </a:p>
          <a:p>
            <a:pPr marL="0" indent="0" algn="ctr">
              <a:lnSpc>
                <a:spcPct val="90000"/>
              </a:lnSpc>
              <a:buNone/>
            </a:pPr>
            <a:r>
              <a:rPr lang="ja-JP" altLang="en-US" sz="1900" dirty="0" smtClean="0"/>
              <a:t>↓</a:t>
            </a:r>
            <a:endParaRPr lang="en-US" altLang="ja-JP" sz="1900" dirty="0"/>
          </a:p>
          <a:p>
            <a:pPr>
              <a:lnSpc>
                <a:spcPct val="90000"/>
              </a:lnSpc>
            </a:pPr>
            <a:endParaRPr lang="en-US" altLang="ja-JP" sz="1900" dirty="0" smtClean="0"/>
          </a:p>
          <a:p>
            <a:pPr>
              <a:lnSpc>
                <a:spcPct val="90000"/>
              </a:lnSpc>
            </a:pPr>
            <a:r>
              <a:rPr lang="ja-JP" altLang="en-US" sz="1900" dirty="0" smtClean="0"/>
              <a:t>１次データ処理の部分のライブラリ化 </a:t>
            </a:r>
            <a:r>
              <a:rPr lang="en-US" altLang="ja-JP" sz="1900" dirty="0" smtClean="0"/>
              <a:t>(GTAPI) </a:t>
            </a:r>
            <a:r>
              <a:rPr lang="ja-JP" altLang="en-US" sz="1900" dirty="0" smtClean="0"/>
              <a:t>を進めている</a:t>
            </a:r>
            <a:endParaRPr lang="en-US" altLang="ja-JP" sz="1900" dirty="0" smtClean="0"/>
          </a:p>
          <a:p>
            <a:pPr>
              <a:lnSpc>
                <a:spcPct val="90000"/>
              </a:lnSpc>
            </a:pPr>
            <a:r>
              <a:rPr lang="ja-JP" altLang="en-US" sz="1900" dirty="0" smtClean="0"/>
              <a:t>また、</a:t>
            </a:r>
            <a:r>
              <a:rPr lang="en-US" altLang="ja-JP" sz="1900" dirty="0" smtClean="0"/>
              <a:t>GTAPI </a:t>
            </a:r>
            <a:r>
              <a:rPr lang="ja-JP" altLang="en-US" sz="1900" dirty="0" smtClean="0"/>
              <a:t>を利用し、工学データベース、科学データベース向けに１次データ処理プログラムの共通化を図ることとした</a:t>
            </a:r>
            <a:endParaRPr lang="ja-JP" altLang="en-US" sz="1900" dirty="0" smtClean="0"/>
          </a:p>
        </p:txBody>
      </p:sp>
      <p:sp>
        <p:nvSpPr>
          <p:cNvPr id="18447" name="正方形/長方形 6"/>
          <p:cNvSpPr>
            <a:spLocks noChangeArrowheads="1"/>
          </p:cNvSpPr>
          <p:nvPr/>
        </p:nvSpPr>
        <p:spPr bwMode="auto">
          <a:xfrm>
            <a:off x="1676400" y="1576784"/>
            <a:ext cx="1371600" cy="381000"/>
          </a:xfrm>
          <a:prstGeom prst="rect">
            <a:avLst/>
          </a:prstGeom>
          <a:solidFill>
            <a:srgbClr val="00B8FF">
              <a:alpha val="43921"/>
            </a:srgbClr>
          </a:solidFill>
          <a:ln w="9525">
            <a:solidFill>
              <a:schemeClr val="tx1"/>
            </a:solidFill>
            <a:round/>
            <a:headEnd/>
            <a:tailEnd/>
          </a:ln>
        </p:spPr>
        <p:txBody>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ja-JP" altLang="en-US" sz="1800"/>
              <a:t>科学衛星</a:t>
            </a:r>
          </a:p>
        </p:txBody>
      </p:sp>
      <p:cxnSp>
        <p:nvCxnSpPr>
          <p:cNvPr id="18448" name="AutoShape 16"/>
          <p:cNvCxnSpPr>
            <a:cxnSpLocks noChangeShapeType="1"/>
          </p:cNvCxnSpPr>
          <p:nvPr/>
        </p:nvCxnSpPr>
        <p:spPr bwMode="auto">
          <a:xfrm>
            <a:off x="2362200" y="1937147"/>
            <a:ext cx="0" cy="249237"/>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0" name="正方形/長方形 6"/>
          <p:cNvSpPr>
            <a:spLocks noChangeArrowheads="1"/>
          </p:cNvSpPr>
          <p:nvPr/>
        </p:nvSpPr>
        <p:spPr bwMode="auto">
          <a:xfrm>
            <a:off x="304800" y="2024459"/>
            <a:ext cx="1089025" cy="720725"/>
          </a:xfrm>
          <a:prstGeom prst="rect">
            <a:avLst/>
          </a:prstGeom>
          <a:solidFill>
            <a:schemeClr val="accent6">
              <a:lumMod val="60000"/>
              <a:lumOff val="40000"/>
              <a:alpha val="43921"/>
            </a:schemeClr>
          </a:solidFill>
          <a:ln w="9525">
            <a:solidFill>
              <a:schemeClr val="tx1"/>
            </a:solidFill>
            <a:round/>
            <a:headEnd/>
            <a:tailEnd/>
          </a:ln>
        </p:spPr>
        <p:txBody>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t>GSTOS</a:t>
            </a:r>
          </a:p>
          <a:p>
            <a:pPr algn="ctr"/>
            <a:endParaRPr lang="ja-JP" altLang="en-US" sz="1600"/>
          </a:p>
        </p:txBody>
      </p:sp>
      <p:sp>
        <p:nvSpPr>
          <p:cNvPr id="18450" name="テキスト ボックス 27"/>
          <p:cNvSpPr txBox="1">
            <a:spLocks noChangeArrowheads="1"/>
          </p:cNvSpPr>
          <p:nvPr/>
        </p:nvSpPr>
        <p:spPr bwMode="auto">
          <a:xfrm>
            <a:off x="179388" y="2751534"/>
            <a:ext cx="12017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ja-JP" altLang="en-US" sz="1400">
                <a:solidFill>
                  <a:srgbClr val="FF0000"/>
                </a:solidFill>
              </a:rPr>
              <a:t>運用システム</a:t>
            </a:r>
            <a:endParaRPr lang="en-US" altLang="ja-JP" sz="1400">
              <a:solidFill>
                <a:srgbClr val="FF0000"/>
              </a:solidFill>
            </a:endParaRPr>
          </a:p>
        </p:txBody>
      </p:sp>
      <p:cxnSp>
        <p:nvCxnSpPr>
          <p:cNvPr id="18451" name="直線矢印コネクタ 32"/>
          <p:cNvCxnSpPr>
            <a:cxnSpLocks noChangeShapeType="1"/>
            <a:stCxn id="18438" idx="1"/>
            <a:endCxn id="20" idx="3"/>
          </p:cNvCxnSpPr>
          <p:nvPr/>
        </p:nvCxnSpPr>
        <p:spPr bwMode="auto">
          <a:xfrm flipH="1" flipV="1">
            <a:off x="1393825" y="2384822"/>
            <a:ext cx="206375" cy="1587"/>
          </a:xfrm>
          <a:prstGeom prst="straightConnector1">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cxnSp>
      <p:cxnSp>
        <p:nvCxnSpPr>
          <p:cNvPr id="23" name="直線コネクタ 22"/>
          <p:cNvCxnSpPr/>
          <p:nvPr/>
        </p:nvCxnSpPr>
        <p:spPr bwMode="auto">
          <a:xfrm>
            <a:off x="2159000" y="3554809"/>
            <a:ext cx="2170113" cy="3175"/>
          </a:xfrm>
          <a:prstGeom prst="line">
            <a:avLst/>
          </a:prstGeom>
          <a:solidFill>
            <a:srgbClr val="00B8FF"/>
          </a:solidFill>
          <a:ln w="28575" cap="flat" cmpd="sng" algn="ctr">
            <a:solidFill>
              <a:schemeClr val="accent6"/>
            </a:solidFill>
            <a:prstDash val="sysDash"/>
            <a:round/>
            <a:headEnd type="none" w="med" len="med"/>
            <a:tailEnd type="none" w="med" len="med"/>
          </a:ln>
          <a:effectLst/>
        </p:spPr>
      </p:cxnSp>
      <p:cxnSp>
        <p:nvCxnSpPr>
          <p:cNvPr id="24" name="直線コネクタ 23"/>
          <p:cNvCxnSpPr/>
          <p:nvPr/>
        </p:nvCxnSpPr>
        <p:spPr bwMode="auto">
          <a:xfrm rot="5400000" flipH="1" flipV="1">
            <a:off x="3885407" y="3328590"/>
            <a:ext cx="457200" cy="1587"/>
          </a:xfrm>
          <a:prstGeom prst="line">
            <a:avLst/>
          </a:prstGeom>
          <a:solidFill>
            <a:srgbClr val="00B8FF"/>
          </a:solidFill>
          <a:ln w="57150" cap="flat" cmpd="sng" algn="ctr">
            <a:solidFill>
              <a:schemeClr val="accent6"/>
            </a:solidFill>
            <a:prstDash val="solid"/>
            <a:round/>
            <a:headEnd type="none" w="med" len="med"/>
            <a:tailEnd type="arrow" w="med" len="med"/>
          </a:ln>
          <a:effectLst/>
        </p:spPr>
      </p:cxnSp>
      <p:sp>
        <p:nvSpPr>
          <p:cNvPr id="18454" name="テキスト ボックス 43"/>
          <p:cNvSpPr txBox="1">
            <a:spLocks noChangeArrowheads="1"/>
          </p:cNvSpPr>
          <p:nvPr/>
        </p:nvSpPr>
        <p:spPr bwMode="auto">
          <a:xfrm>
            <a:off x="3733800" y="2719784"/>
            <a:ext cx="1108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ja-JP" altLang="en-US" sz="1800">
                <a:solidFill>
                  <a:srgbClr val="2D2D8A"/>
                </a:solidFill>
              </a:rPr>
              <a:t>衛星共通</a:t>
            </a:r>
          </a:p>
        </p:txBody>
      </p:sp>
      <p:cxnSp>
        <p:nvCxnSpPr>
          <p:cNvPr id="26" name="直線コネクタ 25"/>
          <p:cNvCxnSpPr/>
          <p:nvPr/>
        </p:nvCxnSpPr>
        <p:spPr bwMode="auto">
          <a:xfrm rot="5400000">
            <a:off x="3886200" y="3784997"/>
            <a:ext cx="455613" cy="1587"/>
          </a:xfrm>
          <a:prstGeom prst="line">
            <a:avLst/>
          </a:prstGeom>
          <a:solidFill>
            <a:srgbClr val="00B8FF"/>
          </a:solidFill>
          <a:ln w="57150" cap="flat" cmpd="sng" algn="ctr">
            <a:solidFill>
              <a:schemeClr val="accent6"/>
            </a:solidFill>
            <a:prstDash val="solid"/>
            <a:round/>
            <a:headEnd type="none" w="med" len="med"/>
            <a:tailEnd type="arrow" w="med" len="med"/>
          </a:ln>
          <a:effectLst/>
        </p:spPr>
      </p:cxnSp>
      <p:sp>
        <p:nvSpPr>
          <p:cNvPr id="18456" name="テキスト ボックス 50"/>
          <p:cNvSpPr txBox="1">
            <a:spLocks noChangeArrowheads="1"/>
          </p:cNvSpPr>
          <p:nvPr/>
        </p:nvSpPr>
        <p:spPr bwMode="auto">
          <a:xfrm>
            <a:off x="3733800" y="4005064"/>
            <a:ext cx="1457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ja-JP" altLang="en-US" sz="1800" dirty="0">
                <a:solidFill>
                  <a:srgbClr val="2D2D8A"/>
                </a:solidFill>
              </a:rPr>
              <a:t>衛星によって</a:t>
            </a:r>
            <a:endParaRPr lang="en-US" altLang="ja-JP" sz="1800" dirty="0">
              <a:solidFill>
                <a:srgbClr val="2D2D8A"/>
              </a:solidFill>
            </a:endParaRPr>
          </a:p>
          <a:p>
            <a:r>
              <a:rPr lang="ja-JP" altLang="en-US" sz="1800" dirty="0">
                <a:solidFill>
                  <a:srgbClr val="2D2D8A"/>
                </a:solidFill>
              </a:rPr>
              <a:t>ばらばら</a:t>
            </a:r>
          </a:p>
        </p:txBody>
      </p:sp>
      <p:cxnSp>
        <p:nvCxnSpPr>
          <p:cNvPr id="18457" name="Shape 65"/>
          <p:cNvCxnSpPr>
            <a:cxnSpLocks noChangeShapeType="1"/>
            <a:stCxn id="18439" idx="1"/>
            <a:endCxn id="18468" idx="0"/>
          </p:cNvCxnSpPr>
          <p:nvPr/>
        </p:nvCxnSpPr>
        <p:spPr bwMode="auto">
          <a:xfrm rot="10800000" flipV="1">
            <a:off x="1296988" y="3115072"/>
            <a:ext cx="227012" cy="979487"/>
          </a:xfrm>
          <a:prstGeom prst="bentConnector2">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458" name="カギ線コネクタ 67"/>
          <p:cNvCxnSpPr>
            <a:cxnSpLocks noChangeShapeType="1"/>
            <a:stCxn id="18468" idx="2"/>
            <a:endCxn id="18443" idx="0"/>
          </p:cNvCxnSpPr>
          <p:nvPr/>
        </p:nvCxnSpPr>
        <p:spPr bwMode="auto">
          <a:xfrm rot="5400000">
            <a:off x="463550" y="5196284"/>
            <a:ext cx="1665288" cy="1588"/>
          </a:xfrm>
          <a:prstGeom prst="bentConnector3">
            <a:avLst>
              <a:gd name="adj1" fmla="val 49954"/>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459" name="Shape 69"/>
          <p:cNvCxnSpPr>
            <a:cxnSpLocks noChangeShapeType="1"/>
            <a:stCxn id="18439" idx="3"/>
            <a:endCxn id="18469" idx="0"/>
          </p:cNvCxnSpPr>
          <p:nvPr/>
        </p:nvCxnSpPr>
        <p:spPr bwMode="auto">
          <a:xfrm>
            <a:off x="3048000" y="3115072"/>
            <a:ext cx="177800" cy="1025525"/>
          </a:xfrm>
          <a:prstGeom prst="bentConnector2">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460" name="カギ線コネクタ 71"/>
          <p:cNvCxnSpPr>
            <a:cxnSpLocks noChangeShapeType="1"/>
            <a:stCxn id="18469" idx="2"/>
            <a:endCxn id="18442" idx="0"/>
          </p:cNvCxnSpPr>
          <p:nvPr/>
        </p:nvCxnSpPr>
        <p:spPr bwMode="auto">
          <a:xfrm rot="5400000">
            <a:off x="3067051" y="4567634"/>
            <a:ext cx="315912" cy="1587"/>
          </a:xfrm>
          <a:prstGeom prst="bentConnector3">
            <a:avLst>
              <a:gd name="adj1" fmla="val 49750"/>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461" name="カギ線コネクタ 73"/>
          <p:cNvCxnSpPr>
            <a:cxnSpLocks noChangeShapeType="1"/>
            <a:stCxn id="18442" idx="2"/>
            <a:endCxn id="18441" idx="0"/>
          </p:cNvCxnSpPr>
          <p:nvPr/>
        </p:nvCxnSpPr>
        <p:spPr bwMode="auto">
          <a:xfrm rot="5400000">
            <a:off x="2954338" y="5759847"/>
            <a:ext cx="539750" cy="0"/>
          </a:xfrm>
          <a:prstGeom prst="straightConnector1">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462" name="AutoShape 16"/>
          <p:cNvCxnSpPr>
            <a:cxnSpLocks noChangeShapeType="1"/>
          </p:cNvCxnSpPr>
          <p:nvPr/>
        </p:nvCxnSpPr>
        <p:spPr bwMode="auto">
          <a:xfrm>
            <a:off x="2362200" y="2546747"/>
            <a:ext cx="0" cy="249237"/>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4" name="直線コネクタ 34"/>
          <p:cNvCxnSpPr/>
          <p:nvPr/>
        </p:nvCxnSpPr>
        <p:spPr bwMode="auto">
          <a:xfrm>
            <a:off x="268288" y="5850334"/>
            <a:ext cx="1935162" cy="0"/>
          </a:xfrm>
          <a:prstGeom prst="line">
            <a:avLst/>
          </a:prstGeom>
          <a:solidFill>
            <a:srgbClr val="00B8FF"/>
          </a:solidFill>
          <a:ln w="28575" cap="flat" cmpd="sng" algn="ctr">
            <a:solidFill>
              <a:schemeClr val="accent6"/>
            </a:solidFill>
            <a:prstDash val="sysDash"/>
            <a:round/>
            <a:headEnd type="none" w="med" len="med"/>
            <a:tailEnd type="none" w="med" len="med"/>
          </a:ln>
          <a:effectLst/>
        </p:spPr>
      </p:cxnSp>
      <p:cxnSp>
        <p:nvCxnSpPr>
          <p:cNvPr id="35" name="直線コネクタ 34"/>
          <p:cNvCxnSpPr/>
          <p:nvPr/>
        </p:nvCxnSpPr>
        <p:spPr bwMode="auto">
          <a:xfrm>
            <a:off x="2159000" y="3557984"/>
            <a:ext cx="0" cy="2247900"/>
          </a:xfrm>
          <a:prstGeom prst="line">
            <a:avLst/>
          </a:prstGeom>
          <a:solidFill>
            <a:srgbClr val="00B8FF"/>
          </a:solidFill>
          <a:ln w="28575" cap="flat" cmpd="sng" algn="ctr">
            <a:solidFill>
              <a:schemeClr val="accent6"/>
            </a:solidFill>
            <a:prstDash val="sysDash"/>
            <a:round/>
            <a:headEnd type="none" w="med" len="med"/>
            <a:tailEnd type="none" w="med" len="med"/>
          </a:ln>
          <a:effectLst/>
        </p:spPr>
      </p:cxnSp>
      <p:sp>
        <p:nvSpPr>
          <p:cNvPr id="18465" name="テキスト ボックス 27"/>
          <p:cNvSpPr txBox="1">
            <a:spLocks noChangeArrowheads="1"/>
          </p:cNvSpPr>
          <p:nvPr/>
        </p:nvSpPr>
        <p:spPr bwMode="auto">
          <a:xfrm>
            <a:off x="534988" y="6533281"/>
            <a:ext cx="1531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ja-JP" altLang="en-US" sz="1400" dirty="0">
                <a:solidFill>
                  <a:srgbClr val="FF0000"/>
                </a:solidFill>
              </a:rPr>
              <a:t>工学データベース</a:t>
            </a:r>
          </a:p>
        </p:txBody>
      </p:sp>
      <p:sp>
        <p:nvSpPr>
          <p:cNvPr id="18466" name="テキスト ボックス 27"/>
          <p:cNvSpPr txBox="1">
            <a:spLocks noChangeArrowheads="1"/>
          </p:cNvSpPr>
          <p:nvPr/>
        </p:nvSpPr>
        <p:spPr bwMode="auto">
          <a:xfrm>
            <a:off x="2462213" y="6525344"/>
            <a:ext cx="1566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ja-JP" altLang="en-US" sz="1400">
                <a:solidFill>
                  <a:srgbClr val="FF0000"/>
                </a:solidFill>
              </a:rPr>
              <a:t>科学データベース</a:t>
            </a:r>
            <a:endParaRPr lang="ja-JP" altLang="en-US" sz="1000">
              <a:solidFill>
                <a:srgbClr val="FF0000"/>
              </a:solidFill>
            </a:endParaRPr>
          </a:p>
        </p:txBody>
      </p:sp>
      <p:sp>
        <p:nvSpPr>
          <p:cNvPr id="18467" name="AutoShape 14"/>
          <p:cNvSpPr>
            <a:spLocks noChangeArrowheads="1"/>
          </p:cNvSpPr>
          <p:nvPr/>
        </p:nvSpPr>
        <p:spPr bwMode="auto">
          <a:xfrm>
            <a:off x="312738" y="2384822"/>
            <a:ext cx="1081087" cy="269875"/>
          </a:xfrm>
          <a:prstGeom prst="roundRect">
            <a:avLst>
              <a:gd name="adj" fmla="val 16667"/>
            </a:avLst>
          </a:prstGeom>
          <a:solidFill>
            <a:srgbClr val="00B8FF"/>
          </a:solidFill>
          <a:ln w="9525">
            <a:solidFill>
              <a:schemeClr val="tx1"/>
            </a:solidFill>
            <a:round/>
            <a:headEnd/>
            <a:tailEnd/>
          </a:ln>
        </p:spPr>
        <p:txBody>
          <a:bodyPr wrap="none" anchor="ct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ja-JP" altLang="en-US" sz="1000">
                <a:solidFill>
                  <a:srgbClr val="FF0000"/>
                </a:solidFill>
              </a:rPr>
              <a:t>一次データ処理</a:t>
            </a:r>
          </a:p>
        </p:txBody>
      </p:sp>
      <p:sp>
        <p:nvSpPr>
          <p:cNvPr id="18468" name="AutoShape 14"/>
          <p:cNvSpPr>
            <a:spLocks noChangeArrowheads="1"/>
          </p:cNvSpPr>
          <p:nvPr/>
        </p:nvSpPr>
        <p:spPr bwMode="auto">
          <a:xfrm>
            <a:off x="755650" y="4094559"/>
            <a:ext cx="1081088" cy="269875"/>
          </a:xfrm>
          <a:prstGeom prst="roundRect">
            <a:avLst>
              <a:gd name="adj" fmla="val 16667"/>
            </a:avLst>
          </a:prstGeom>
          <a:solidFill>
            <a:srgbClr val="00B8FF"/>
          </a:solidFill>
          <a:ln w="9525">
            <a:solidFill>
              <a:schemeClr val="tx1"/>
            </a:solidFill>
            <a:round/>
            <a:headEnd/>
            <a:tailEnd/>
          </a:ln>
        </p:spPr>
        <p:txBody>
          <a:bodyPr wrap="none" anchor="ct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ja-JP" altLang="en-US" sz="1000">
                <a:solidFill>
                  <a:srgbClr val="FF0000"/>
                </a:solidFill>
              </a:rPr>
              <a:t>一次データ処理</a:t>
            </a:r>
          </a:p>
        </p:txBody>
      </p:sp>
      <p:sp>
        <p:nvSpPr>
          <p:cNvPr id="18469" name="AutoShape 14"/>
          <p:cNvSpPr>
            <a:spLocks noChangeArrowheads="1"/>
          </p:cNvSpPr>
          <p:nvPr/>
        </p:nvSpPr>
        <p:spPr bwMode="auto">
          <a:xfrm>
            <a:off x="2684463" y="4140597"/>
            <a:ext cx="1081087" cy="269875"/>
          </a:xfrm>
          <a:prstGeom prst="roundRect">
            <a:avLst>
              <a:gd name="adj" fmla="val 16667"/>
            </a:avLst>
          </a:prstGeom>
          <a:solidFill>
            <a:srgbClr val="00B8FF"/>
          </a:solidFill>
          <a:ln w="9525">
            <a:solidFill>
              <a:schemeClr val="tx1"/>
            </a:solidFill>
            <a:round/>
            <a:headEnd/>
            <a:tailEnd/>
          </a:ln>
        </p:spPr>
        <p:txBody>
          <a:bodyPr wrap="none" anchor="ctr"/>
          <a:lstStyle>
            <a:lvl1pPr>
              <a:defRPr kumimoji="1" sz="2400">
                <a:solidFill>
                  <a:schemeClr val="tx1"/>
                </a:solidFill>
                <a:latin typeface="Arial" pitchFamily="34" charset="0"/>
                <a:ea typeface="ＭＳ Ｐゴシック" pitchFamily="50" charset="-128"/>
              </a:defRPr>
            </a:lvl1pPr>
            <a:lvl2pPr marL="37931725" indent="-37474525">
              <a:defRPr kumimoji="1" sz="24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400">
                <a:solidFill>
                  <a:schemeClr val="tx1"/>
                </a:solidFill>
                <a:latin typeface="Arial" pitchFamily="34" charset="0"/>
                <a:ea typeface="ＭＳ Ｐゴシック" pitchFamily="50" charset="-128"/>
              </a:defRPr>
            </a:lvl4pPr>
            <a:lvl5pPr>
              <a:defRPr kumimoji="1" sz="2400">
                <a:solidFill>
                  <a:schemeClr val="tx1"/>
                </a:solidFill>
                <a:latin typeface="Arial" pitchFamily="34" charset="0"/>
                <a:ea typeface="ＭＳ Ｐゴシック" pitchFamily="50" charset="-128"/>
              </a:defRPr>
            </a:lvl5pPr>
            <a:lvl6pPr marL="457200" fontAlgn="base">
              <a:spcBef>
                <a:spcPct val="0"/>
              </a:spcBef>
              <a:spcAft>
                <a:spcPct val="0"/>
              </a:spcAft>
              <a:defRPr kumimoji="1" sz="2400">
                <a:solidFill>
                  <a:schemeClr val="tx1"/>
                </a:solidFill>
                <a:latin typeface="Arial" pitchFamily="34" charset="0"/>
                <a:ea typeface="ＭＳ Ｐゴシック" pitchFamily="50" charset="-128"/>
              </a:defRPr>
            </a:lvl6pPr>
            <a:lvl7pPr marL="914400" fontAlgn="base">
              <a:spcBef>
                <a:spcPct val="0"/>
              </a:spcBef>
              <a:spcAft>
                <a:spcPct val="0"/>
              </a:spcAft>
              <a:defRPr kumimoji="1" sz="2400">
                <a:solidFill>
                  <a:schemeClr val="tx1"/>
                </a:solidFill>
                <a:latin typeface="Arial" pitchFamily="34" charset="0"/>
                <a:ea typeface="ＭＳ Ｐゴシック" pitchFamily="50" charset="-128"/>
              </a:defRPr>
            </a:lvl7pPr>
            <a:lvl8pPr marL="1371600" fontAlgn="base">
              <a:spcBef>
                <a:spcPct val="0"/>
              </a:spcBef>
              <a:spcAft>
                <a:spcPct val="0"/>
              </a:spcAft>
              <a:defRPr kumimoji="1" sz="2400">
                <a:solidFill>
                  <a:schemeClr val="tx1"/>
                </a:solidFill>
                <a:latin typeface="Arial" pitchFamily="34" charset="0"/>
                <a:ea typeface="ＭＳ Ｐゴシック" pitchFamily="50" charset="-128"/>
              </a:defRPr>
            </a:lvl8pPr>
            <a:lvl9pPr marL="18288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ja-JP" altLang="en-US" sz="1000">
                <a:solidFill>
                  <a:srgbClr val="FF0000"/>
                </a:solidFill>
              </a:rPr>
              <a:t>一次データ処理</a:t>
            </a:r>
          </a:p>
        </p:txBody>
      </p:sp>
      <p:sp>
        <p:nvSpPr>
          <p:cNvPr id="2" name="タイトル 1"/>
          <p:cNvSpPr>
            <a:spLocks noGrp="1"/>
          </p:cNvSpPr>
          <p:nvPr>
            <p:ph type="title"/>
          </p:nvPr>
        </p:nvSpPr>
        <p:spPr/>
        <p:txBody>
          <a:bodyPr>
            <a:normAutofit/>
          </a:bodyPr>
          <a:lstStyle/>
          <a:p>
            <a:r>
              <a:rPr lang="en-US" altLang="ja-JP" sz="2800" dirty="0"/>
              <a:t>Introduction</a:t>
            </a:r>
            <a:r>
              <a:rPr lang="en-US" altLang="ja-JP" sz="4800" dirty="0"/>
              <a:t/>
            </a:r>
            <a:br>
              <a:rPr lang="en-US" altLang="ja-JP" sz="4800" dirty="0"/>
            </a:br>
            <a:r>
              <a:rPr lang="ja-JP" altLang="en-US" sz="3600" dirty="0" smtClean="0"/>
              <a:t>科学衛星レベル１時系列データ処理</a:t>
            </a:r>
            <a:endParaRPr kumimoji="1" lang="ja-JP" altLang="en-US" sz="3600" dirty="0"/>
          </a:p>
        </p:txBody>
      </p:sp>
    </p:spTree>
    <p:extLst>
      <p:ext uri="{BB962C8B-B14F-4D97-AF65-F5344CB8AC3E}">
        <p14:creationId xmlns:p14="http://schemas.microsoft.com/office/powerpoint/2010/main" val="1890613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3465</TotalTime>
  <Words>2106</Words>
  <Application>Microsoft Office PowerPoint</Application>
  <PresentationFormat>画面に合わせる (4:3)</PresentationFormat>
  <Paragraphs>331</Paragraphs>
  <Slides>18</Slides>
  <Notes>1</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レベル１時系列データフォーマット変換ツール (FITS) の開発</vt:lpstr>
      <vt:lpstr>Introduction Level-1 時系列データ</vt:lpstr>
      <vt:lpstr>Introduction FITS format</vt:lpstr>
      <vt:lpstr>Introduction 書式の規定の例</vt:lpstr>
      <vt:lpstr>Introduction 従来: 古典的な手法</vt:lpstr>
      <vt:lpstr>Introduction 従来: 衛星情報ベース(SIB)を用いる手法</vt:lpstr>
      <vt:lpstr>Introduction SIB によるテレメトリ設計</vt:lpstr>
      <vt:lpstr>Introduction 従来の手法の課題</vt:lpstr>
      <vt:lpstr>Introduction 科学衛星レベル１時系列データ処理</vt:lpstr>
      <vt:lpstr>L1TSD 目的・全体構成</vt:lpstr>
      <vt:lpstr>L1TSD 処理概要</vt:lpstr>
      <vt:lpstr>L1TSD L1TSD を用いた開発のステップ</vt:lpstr>
      <vt:lpstr>L1TSD L1TSD テンプレート </vt:lpstr>
      <vt:lpstr>L1TSD 機能概要</vt:lpstr>
      <vt:lpstr>L1TSD 機能概要</vt:lpstr>
      <vt:lpstr>L1TSD 機能概要</vt:lpstr>
      <vt:lpstr>Summary &amp; Future work</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matuzaki</dc:creator>
  <cp:lastModifiedBy>MATSUZAKI, Keiichi</cp:lastModifiedBy>
  <cp:revision>62</cp:revision>
  <dcterms:created xsi:type="dcterms:W3CDTF">2012-09-16T12:33:20Z</dcterms:created>
  <dcterms:modified xsi:type="dcterms:W3CDTF">2015-02-12T08:51:45Z</dcterms:modified>
</cp:coreProperties>
</file>